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6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6" r:id="rId20"/>
    <p:sldId id="277" r:id="rId21"/>
    <p:sldId id="278" r:id="rId22"/>
    <p:sldId id="280" r:id="rId23"/>
    <p:sldId id="281" r:id="rId24"/>
    <p:sldId id="282" r:id="rId25"/>
    <p:sldId id="283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5E9A4-D3BA-4CBF-91C6-75673BFBFB5A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B38CA0-A65B-48C3-9CB1-326414D51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091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932DD-AA21-43B6-A76D-8063A5F030C1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92F2-239B-4A05-8404-BF388D03F8D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932DD-AA21-43B6-A76D-8063A5F030C1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92F2-239B-4A05-8404-BF388D03F8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932DD-AA21-43B6-A76D-8063A5F030C1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92F2-239B-4A05-8404-BF388D03F8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932DD-AA21-43B6-A76D-8063A5F030C1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92F2-239B-4A05-8404-BF388D03F8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932DD-AA21-43B6-A76D-8063A5F030C1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AD992F2-239B-4A05-8404-BF388D03F8D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932DD-AA21-43B6-A76D-8063A5F030C1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92F2-239B-4A05-8404-BF388D03F8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932DD-AA21-43B6-A76D-8063A5F030C1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92F2-239B-4A05-8404-BF388D03F8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932DD-AA21-43B6-A76D-8063A5F030C1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92F2-239B-4A05-8404-BF388D03F8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932DD-AA21-43B6-A76D-8063A5F030C1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92F2-239B-4A05-8404-BF388D03F8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932DD-AA21-43B6-A76D-8063A5F030C1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92F2-239B-4A05-8404-BF388D03F8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932DD-AA21-43B6-A76D-8063A5F030C1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92F2-239B-4A05-8404-BF388D03F8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8D932DD-AA21-43B6-A76D-8063A5F030C1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AD992F2-239B-4A05-8404-BF388D03F8D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nature and probability of statistics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65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685800"/>
            <a:ext cx="731520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smtClean="0"/>
              <a:t>Boundaries</a:t>
            </a:r>
            <a:r>
              <a:rPr lang="en-US" sz="3200" dirty="0" smtClean="0"/>
              <a:t>:  a half of a unit below and 		above the place holder 			position used</a:t>
            </a:r>
          </a:p>
          <a:p>
            <a:endParaRPr lang="en-US" sz="3200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3024902"/>
            <a:ext cx="563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Ex’s:  85		84.5 – 85.5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981200" y="3209568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62000" y="3546634"/>
            <a:ext cx="563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72.10	72.05 – 72.15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133600" y="3728631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03429" y="4047656"/>
            <a:ext cx="563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9.6	9.55 – 9.65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980830" y="4260444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1238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7301" y="1122783"/>
            <a:ext cx="86106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spcAft>
                <a:spcPts val="600"/>
              </a:spcAft>
              <a:defRPr/>
            </a:pPr>
            <a:r>
              <a:rPr lang="en-US" sz="2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Nominal</a:t>
            </a:r>
            <a:r>
              <a:rPr lang="en-US" sz="2400" b="1" dirty="0" smtClean="0">
                <a:solidFill>
                  <a:srgbClr val="000099"/>
                </a:solidFill>
              </a:rPr>
              <a:t> </a:t>
            </a:r>
            <a:r>
              <a:rPr lang="en-US" sz="2400" dirty="0"/>
              <a:t>– </a:t>
            </a:r>
            <a:r>
              <a:rPr lang="en-US" sz="2400" dirty="0" smtClean="0"/>
              <a:t>categories </a:t>
            </a:r>
            <a:r>
              <a:rPr lang="en-US" sz="2400" dirty="0"/>
              <a:t>(names</a:t>
            </a:r>
            <a:r>
              <a:rPr lang="en-US" sz="2400" dirty="0" smtClean="0"/>
              <a:t>)</a:t>
            </a:r>
          </a:p>
          <a:p>
            <a:pPr>
              <a:spcBef>
                <a:spcPct val="50000"/>
              </a:spcBef>
              <a:spcAft>
                <a:spcPts val="600"/>
              </a:spcAft>
              <a:defRPr/>
            </a:pPr>
            <a:r>
              <a:rPr lang="en-US" sz="2400" dirty="0"/>
              <a:t>	</a:t>
            </a:r>
            <a:r>
              <a:rPr lang="en-US" sz="2400" dirty="0" smtClean="0"/>
              <a:t>M/F, eye color, political party, religion, zip codes</a:t>
            </a:r>
            <a:endParaRPr lang="en-US" sz="2400" dirty="0"/>
          </a:p>
          <a:p>
            <a:pPr>
              <a:spcBef>
                <a:spcPct val="50000"/>
              </a:spcBef>
              <a:spcAft>
                <a:spcPts val="600"/>
              </a:spcAft>
              <a:defRPr/>
            </a:pP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Ordinal</a:t>
            </a:r>
            <a:r>
              <a:rPr lang="en-US" sz="2400" b="1" dirty="0">
                <a:solidFill>
                  <a:srgbClr val="000099"/>
                </a:solidFill>
              </a:rPr>
              <a:t> </a:t>
            </a:r>
            <a:r>
              <a:rPr lang="en-US" sz="2400" dirty="0" smtClean="0"/>
              <a:t>– categories that can </a:t>
            </a:r>
            <a:r>
              <a:rPr lang="en-US" sz="2400" dirty="0"/>
              <a:t>be ranked (order</a:t>
            </a:r>
            <a:r>
              <a:rPr lang="en-US" sz="2400" dirty="0" smtClean="0"/>
              <a:t>)</a:t>
            </a:r>
          </a:p>
          <a:p>
            <a:pPr>
              <a:spcBef>
                <a:spcPct val="50000"/>
              </a:spcBef>
              <a:spcAft>
                <a:spcPts val="600"/>
              </a:spcAft>
              <a:defRPr/>
            </a:pPr>
            <a:r>
              <a:rPr lang="en-US" sz="2400" dirty="0"/>
              <a:t>	</a:t>
            </a:r>
            <a:r>
              <a:rPr lang="en-US" sz="2400" dirty="0" smtClean="0"/>
              <a:t>letter grades, tall-short</a:t>
            </a:r>
            <a:endParaRPr lang="en-US" sz="2400" dirty="0"/>
          </a:p>
          <a:p>
            <a:pPr>
              <a:spcBef>
                <a:spcPct val="50000"/>
              </a:spcBef>
              <a:spcAft>
                <a:spcPts val="600"/>
              </a:spcAft>
              <a:defRPr/>
            </a:pP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Interval</a:t>
            </a:r>
            <a:r>
              <a:rPr lang="en-US" sz="2400" b="1" dirty="0">
                <a:solidFill>
                  <a:srgbClr val="000099"/>
                </a:solidFill>
              </a:rPr>
              <a:t> </a:t>
            </a:r>
            <a:r>
              <a:rPr lang="en-US" sz="2400" dirty="0" smtClean="0"/>
              <a:t>– intervals (#’s) </a:t>
            </a:r>
            <a:r>
              <a:rPr lang="en-US" sz="2400" dirty="0"/>
              <a:t>are consistent </a:t>
            </a:r>
            <a:r>
              <a:rPr lang="en-US" sz="2400" dirty="0" smtClean="0"/>
              <a:t>(0 is </a:t>
            </a:r>
            <a:r>
              <a:rPr lang="en-US" sz="2400" u="sng" dirty="0" smtClean="0"/>
              <a:t>not</a:t>
            </a:r>
            <a:r>
              <a:rPr lang="en-US" sz="2400" dirty="0" smtClean="0"/>
              <a:t> meaningful)</a:t>
            </a:r>
          </a:p>
          <a:p>
            <a:pPr>
              <a:spcBef>
                <a:spcPct val="50000"/>
              </a:spcBef>
              <a:spcAft>
                <a:spcPts val="600"/>
              </a:spcAft>
              <a:defRPr/>
            </a:pPr>
            <a:r>
              <a:rPr lang="en-US" sz="2400" dirty="0"/>
              <a:t>	</a:t>
            </a:r>
            <a:r>
              <a:rPr lang="en-US" sz="2400" dirty="0" smtClean="0"/>
              <a:t>temperatures (C</a:t>
            </a:r>
            <a:r>
              <a:rPr lang="en-US" sz="2400" dirty="0"/>
              <a:t> </a:t>
            </a:r>
            <a:r>
              <a:rPr lang="en-US" sz="2400" dirty="0" smtClean="0"/>
              <a:t>, °F),  </a:t>
            </a:r>
            <a:r>
              <a:rPr lang="en-US" sz="2400" dirty="0" smtClean="0"/>
              <a:t>time (in year)</a:t>
            </a:r>
            <a:endParaRPr lang="en-US" sz="2400" dirty="0"/>
          </a:p>
          <a:p>
            <a:pPr>
              <a:spcBef>
                <a:spcPct val="50000"/>
              </a:spcBef>
              <a:spcAft>
                <a:spcPts val="600"/>
              </a:spcAft>
              <a:defRPr/>
            </a:pP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Ratio</a:t>
            </a:r>
            <a:r>
              <a:rPr lang="en-US" sz="2400" b="1" dirty="0">
                <a:solidFill>
                  <a:srgbClr val="000099"/>
                </a:solidFill>
              </a:rPr>
              <a:t> </a:t>
            </a:r>
            <a:r>
              <a:rPr lang="en-US" sz="2400" dirty="0"/>
              <a:t>– intervals (#’s) are consistent (0 is </a:t>
            </a:r>
            <a:r>
              <a:rPr lang="en-US" sz="2400" dirty="0" smtClean="0"/>
              <a:t>meaningful)</a:t>
            </a:r>
          </a:p>
          <a:p>
            <a:pPr>
              <a:spcBef>
                <a:spcPct val="50000"/>
              </a:spcBef>
              <a:spcAft>
                <a:spcPts val="600"/>
              </a:spcAft>
              <a:defRPr/>
            </a:pPr>
            <a:r>
              <a:rPr lang="en-US" sz="2400" dirty="0"/>
              <a:t>	</a:t>
            </a:r>
            <a:r>
              <a:rPr lang="en-US" sz="2400" dirty="0" smtClean="0"/>
              <a:t>height, weight, salary, time to run a race</a:t>
            </a:r>
          </a:p>
          <a:p>
            <a:pPr>
              <a:spcBef>
                <a:spcPct val="50000"/>
              </a:spcBef>
              <a:spcAft>
                <a:spcPts val="600"/>
              </a:spcAft>
              <a:defRPr/>
            </a:pPr>
            <a:r>
              <a:rPr lang="en-US" sz="2400" dirty="0" smtClean="0"/>
              <a:t>EXAMPLES on p. 9 text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77301" y="152400"/>
            <a:ext cx="72841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>
                <a:latin typeface="Book Antiqua" panose="02040602050305030304" pitchFamily="18" charset="0"/>
              </a:rPr>
              <a:t>Measuring Scales</a:t>
            </a:r>
          </a:p>
          <a:p>
            <a:r>
              <a:rPr lang="en-US" sz="2800" dirty="0">
                <a:latin typeface="Book Antiqua" panose="02040602050305030304" pitchFamily="18" charset="0"/>
              </a:rPr>
              <a:t>	</a:t>
            </a:r>
            <a:r>
              <a:rPr lang="en-US" sz="2800" dirty="0" smtClean="0">
                <a:latin typeface="Book Antiqua" panose="02040602050305030304" pitchFamily="18" charset="0"/>
              </a:rPr>
              <a:t>4 Common types (levels) of measuring</a:t>
            </a:r>
            <a:endParaRPr lang="en-US" sz="28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1471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609600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1-3 Data Collection and sampling techniques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858000" cy="3221502"/>
          </a:xfrm>
        </p:spPr>
        <p:txBody>
          <a:bodyPr>
            <a:normAutofit/>
          </a:bodyPr>
          <a:lstStyle/>
          <a:p>
            <a:r>
              <a:rPr lang="en-US" dirty="0" smtClean="0"/>
              <a:t>Methods for gathering data:  SURVEYS – common method</a:t>
            </a:r>
          </a:p>
          <a:p>
            <a:r>
              <a:rPr lang="en-US" dirty="0" smtClean="0"/>
              <a:t>Want UNBIASED DATA:  where each subject in the population has an EQUALLY likely chance of being selected.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84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dirty="0" smtClean="0"/>
              <a:t>4 Basic Methods of Sampling</a:t>
            </a:r>
            <a:endParaRPr lang="en-US" sz="6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6934200" cy="3207214"/>
          </a:xfrm>
        </p:spPr>
        <p:txBody>
          <a:bodyPr>
            <a:normAutofit/>
          </a:bodyPr>
          <a:lstStyle/>
          <a:p>
            <a:pPr marL="644652" indent="-571500">
              <a:buFont typeface="Arial" panose="020B0604020202020204" pitchFamily="34" charset="0"/>
              <a:buChar char="•"/>
            </a:pPr>
            <a:r>
              <a:rPr lang="en-US" sz="4400" dirty="0" smtClean="0"/>
              <a:t>Random</a:t>
            </a:r>
          </a:p>
          <a:p>
            <a:pPr marL="644652" indent="-571500">
              <a:buFont typeface="Arial" panose="020B0604020202020204" pitchFamily="34" charset="0"/>
              <a:buChar char="•"/>
            </a:pPr>
            <a:r>
              <a:rPr lang="en-US" sz="4400" dirty="0" smtClean="0"/>
              <a:t> Systematic </a:t>
            </a:r>
          </a:p>
          <a:p>
            <a:pPr marL="644652" indent="-571500">
              <a:buFont typeface="Arial" panose="020B0604020202020204" pitchFamily="34" charset="0"/>
              <a:buChar char="•"/>
            </a:pPr>
            <a:r>
              <a:rPr lang="en-US" sz="4400" dirty="0" smtClean="0"/>
              <a:t>Stratified </a:t>
            </a:r>
          </a:p>
          <a:p>
            <a:pPr marL="644652" indent="-571500">
              <a:buFont typeface="Arial" panose="020B0604020202020204" pitchFamily="34" charset="0"/>
              <a:buChar char="•"/>
            </a:pPr>
            <a:r>
              <a:rPr lang="en-US" sz="4400" dirty="0" smtClean="0"/>
              <a:t>Cluster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315904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533400"/>
            <a:ext cx="7620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smtClean="0"/>
              <a:t>Random Sampling</a:t>
            </a:r>
            <a:r>
              <a:rPr lang="en-US" sz="3200" dirty="0" smtClean="0"/>
              <a:t>:  where all members 	of the population have an equal 	chance of being selected.  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2514600"/>
            <a:ext cx="73914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Use chance methods or random numbers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Number each subject in the population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Random Number generator on calculator or computer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Demonstrate on TI  - 84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18662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787153"/>
            <a:ext cx="83058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smtClean="0"/>
              <a:t>Systematic Sampling</a:t>
            </a:r>
            <a:r>
              <a:rPr lang="en-US" sz="3200" dirty="0" smtClean="0"/>
              <a:t>: selecting every kth 	member of the population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Number every member of the population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Randomly pick a number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Select that number person from your list of 	subjects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BE CAREFUL how you number the subjects in your sample (see ex p 13)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FAST and CONVENIENT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36751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914399"/>
            <a:ext cx="7391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smtClean="0"/>
              <a:t>Stratified Sampling</a:t>
            </a:r>
            <a:r>
              <a:rPr lang="en-US" sz="3200" dirty="0" smtClean="0"/>
              <a:t>: when the 	population is divided into groups 	and then a few subjects are chosen 	from each group. 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A few students are selected from each room having class right now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80982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762000"/>
            <a:ext cx="8077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smtClean="0"/>
              <a:t>Cluster Sampling</a:t>
            </a:r>
            <a:r>
              <a:rPr lang="en-US" sz="3200" dirty="0" smtClean="0"/>
              <a:t>: </a:t>
            </a:r>
            <a:r>
              <a:rPr lang="en-US" sz="3200" dirty="0"/>
              <a:t>when the </a:t>
            </a:r>
            <a:r>
              <a:rPr lang="en-US" sz="3200" dirty="0" smtClean="0"/>
              <a:t>population </a:t>
            </a:r>
            <a:r>
              <a:rPr lang="en-US" sz="3200" dirty="0"/>
              <a:t>is </a:t>
            </a:r>
            <a:r>
              <a:rPr lang="en-US" sz="3200" dirty="0" smtClean="0"/>
              <a:t>	divided </a:t>
            </a:r>
            <a:r>
              <a:rPr lang="en-US" sz="3200" dirty="0"/>
              <a:t>into groups </a:t>
            </a:r>
            <a:r>
              <a:rPr lang="en-US" sz="3200" dirty="0" smtClean="0"/>
              <a:t>and </a:t>
            </a:r>
            <a:r>
              <a:rPr lang="en-US" sz="3200" dirty="0"/>
              <a:t>then a few </a:t>
            </a:r>
            <a:r>
              <a:rPr lang="en-US" sz="3200" dirty="0" smtClean="0"/>
              <a:t>	groups are chosen to participate in the 	sample.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ALL students from a </a:t>
            </a:r>
            <a:r>
              <a:rPr lang="en-US" sz="3200" dirty="0"/>
              <a:t>few </a:t>
            </a:r>
            <a:r>
              <a:rPr lang="en-US" sz="3200" dirty="0" smtClean="0"/>
              <a:t>classes are chosen right now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89555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76200"/>
            <a:ext cx="891540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smtClean="0"/>
              <a:t>Other </a:t>
            </a:r>
            <a:r>
              <a:rPr lang="en-US" sz="3200" u="sng" dirty="0"/>
              <a:t>S</a:t>
            </a:r>
            <a:r>
              <a:rPr lang="en-US" sz="3200" u="sng" dirty="0" smtClean="0"/>
              <a:t>ampling Options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Convenience – probably not representative of the population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It’s EASY, CHEAP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Stand at an entrance to a building and sample people entering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Self-selected Sample – individuals decide if they want to participate all on their own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Surveys sent to your home or phone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Usually only people with strong opinions participate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Examples of all on p. 15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170337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609600"/>
            <a:ext cx="8229600" cy="1828800"/>
          </a:xfrm>
        </p:spPr>
        <p:txBody>
          <a:bodyPr>
            <a:normAutofit/>
          </a:bodyPr>
          <a:lstStyle/>
          <a:p>
            <a:r>
              <a:rPr lang="en-US" dirty="0" smtClean="0"/>
              <a:t>1-4 Experimental Design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858000" cy="3221502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2 Types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en-US" sz="3600" dirty="0" smtClean="0"/>
              <a:t>Observational Study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en-US" sz="3200" dirty="0" smtClean="0"/>
              <a:t>Experimental Study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79628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Probability and Statistics?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Probability:  CHANCE of an event occurring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Statistics:  the SCIENCE of conducting studies to collect, organize, summarize, analyze and draw conclusions from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83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Observational Study</a:t>
            </a:r>
            <a:br>
              <a:rPr lang="en-US" dirty="0" smtClean="0"/>
            </a:br>
            <a:r>
              <a:rPr lang="en-US" dirty="0"/>
              <a:t>	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2514600"/>
            <a:ext cx="7467600" cy="335961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OBSERVES what is/has happening/</a:t>
            </a:r>
            <a:r>
              <a:rPr lang="en-US" sz="3200" dirty="0" err="1" smtClean="0"/>
              <a:t>ed</a:t>
            </a:r>
            <a:r>
              <a:rPr lang="en-US" sz="3200" dirty="0" smtClean="0"/>
              <a:t> and draws conclusions from those observations</a:t>
            </a:r>
          </a:p>
          <a:p>
            <a:pPr marL="530352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Cross-sectional</a:t>
            </a:r>
          </a:p>
          <a:p>
            <a:pPr marL="530352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Retrospective</a:t>
            </a:r>
          </a:p>
          <a:p>
            <a:pPr marL="530352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Longitudinal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5087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838200"/>
            <a:ext cx="80010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/>
              <a:t>Advantages</a:t>
            </a:r>
            <a:r>
              <a:rPr lang="en-US" dirty="0" smtClean="0"/>
              <a:t>:  </a:t>
            </a:r>
            <a:r>
              <a:rPr lang="en-US" sz="3200" dirty="0" smtClean="0"/>
              <a:t>occurs in a natural setting and no interaction needed with the subjects</a:t>
            </a:r>
          </a:p>
          <a:p>
            <a:endParaRPr lang="en-US" sz="3200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4000" u="sng" dirty="0" smtClean="0"/>
              <a:t>Disadvantages</a:t>
            </a:r>
            <a:r>
              <a:rPr lang="en-US" dirty="0" smtClean="0"/>
              <a:t>:  </a:t>
            </a:r>
            <a:r>
              <a:rPr lang="en-US" sz="3600" dirty="0" smtClean="0"/>
              <a:t>usually can’t determine cause and effect, can be expensive and time consuming</a:t>
            </a:r>
          </a:p>
          <a:p>
            <a:r>
              <a:rPr lang="en-US" sz="3600" dirty="0"/>
              <a:t>	</a:t>
            </a:r>
            <a:r>
              <a:rPr lang="en-US" sz="3600" dirty="0" smtClean="0"/>
              <a:t>	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3960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Study</a:t>
            </a:r>
            <a:br>
              <a:rPr lang="en-US" dirty="0" smtClean="0"/>
            </a:br>
            <a:r>
              <a:rPr lang="en-US" dirty="0"/>
              <a:t>	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828800"/>
            <a:ext cx="8382000" cy="4800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researcher changes one of the variables and studies how that impacts the other variable (like a science </a:t>
            </a:r>
            <a:r>
              <a:rPr lang="en-US" sz="3200" dirty="0" err="1" smtClean="0"/>
              <a:t>expt</a:t>
            </a:r>
            <a:r>
              <a:rPr lang="en-US" sz="3200" dirty="0" smtClean="0"/>
              <a:t>)</a:t>
            </a:r>
          </a:p>
          <a:p>
            <a:pPr marL="530352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Subjects are assigned to each group randomly</a:t>
            </a:r>
          </a:p>
          <a:p>
            <a:pPr marL="530352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Independent variable:  the one that changes</a:t>
            </a:r>
          </a:p>
          <a:p>
            <a:pPr marL="530352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Dependent variable:  the result of the experiment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4625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838200"/>
            <a:ext cx="8001000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/>
              <a:t>Advantages</a:t>
            </a:r>
            <a:r>
              <a:rPr lang="en-US" dirty="0" smtClean="0"/>
              <a:t>:  </a:t>
            </a:r>
            <a:r>
              <a:rPr lang="en-US" sz="3200" dirty="0" smtClean="0"/>
              <a:t>researchers can decide how to select subjects and how to assign them to specific groups</a:t>
            </a:r>
          </a:p>
          <a:p>
            <a:endParaRPr lang="en-US" sz="3200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4000" u="sng" dirty="0" smtClean="0"/>
              <a:t>Disadvantages</a:t>
            </a:r>
            <a:r>
              <a:rPr lang="en-US" dirty="0" smtClean="0"/>
              <a:t>:  </a:t>
            </a:r>
            <a:r>
              <a:rPr lang="en-US" sz="3200" dirty="0" smtClean="0"/>
              <a:t>Not as natural and the behavior of the subjects may change if they know they are in a study (Hawthorne Effect)</a:t>
            </a:r>
          </a:p>
          <a:p>
            <a:r>
              <a:rPr lang="en-US" sz="3600" dirty="0"/>
              <a:t>	</a:t>
            </a:r>
            <a:r>
              <a:rPr lang="en-US" sz="3600" dirty="0" smtClean="0"/>
              <a:t>	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4867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228600"/>
            <a:ext cx="8001000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/>
              <a:t>Confounding Variables</a:t>
            </a:r>
            <a:r>
              <a:rPr lang="en-US" dirty="0" smtClean="0"/>
              <a:t>:  </a:t>
            </a:r>
            <a:r>
              <a:rPr lang="en-US" sz="2800" dirty="0" smtClean="0"/>
              <a:t>other variables that may influence the study without the researcher even knowing</a:t>
            </a:r>
          </a:p>
          <a:p>
            <a:endParaRPr lang="en-US" sz="3200" dirty="0"/>
          </a:p>
          <a:p>
            <a:r>
              <a:rPr lang="en-US" sz="4000" u="sng" dirty="0" smtClean="0"/>
              <a:t>Placebo Effect</a:t>
            </a:r>
            <a:r>
              <a:rPr lang="en-US" dirty="0" smtClean="0"/>
              <a:t>:  </a:t>
            </a:r>
            <a:r>
              <a:rPr lang="en-US" sz="2800" dirty="0" smtClean="0"/>
              <a:t>when subjects respond favorably because they THINK the experiment is working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Blinding:  subjects do NOT know which group they are in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Double Blinding:  researches AND subjects do not know </a:t>
            </a:r>
          </a:p>
          <a:p>
            <a:r>
              <a:rPr lang="en-US" sz="3600" dirty="0"/>
              <a:t>	</a:t>
            </a:r>
            <a:r>
              <a:rPr lang="en-US" sz="3600" dirty="0" smtClean="0"/>
              <a:t>	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4867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81000"/>
            <a:ext cx="7848600" cy="704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Uses and misuses of Statistics </a:t>
            </a:r>
            <a:r>
              <a:rPr lang="en-US" sz="2400" dirty="0" smtClean="0"/>
              <a:t>(P. 22-23)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/>
              <a:t>All studies are not reliable (don’t trust everything you read/hear)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/>
              <a:t>Check on the sample size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/>
              <a:t>Look at the type of average used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/>
              <a:t>Pay attention to who did the study AND to who stands to benefit from the study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/>
              <a:t>Compared to what???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/>
              <a:t>Implied connections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/>
              <a:t>Misleading graphs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/>
              <a:t>Be careful how the survey ?’s are worded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4903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1-1:  Descriptive and Inferential Statistics (p.2)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Variable</a:t>
            </a:r>
            <a:r>
              <a:rPr lang="en-US" dirty="0" smtClean="0"/>
              <a:t>:  a characteristic or attribute that can assume different values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Ex’s:  height, weight, temperature, number of students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u="sng" dirty="0" smtClean="0"/>
              <a:t>Random variables</a:t>
            </a:r>
            <a:r>
              <a:rPr lang="en-US" dirty="0" smtClean="0"/>
              <a:t>:  when the value is determined by chance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u="sng" dirty="0" smtClean="0"/>
              <a:t>Data</a:t>
            </a:r>
            <a:r>
              <a:rPr lang="en-US" dirty="0" smtClean="0"/>
              <a:t>:  values the variables can assume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u="sng" dirty="0" smtClean="0"/>
              <a:t>Data set</a:t>
            </a:r>
            <a:r>
              <a:rPr lang="en-US" dirty="0" smtClean="0"/>
              <a:t>:  a collection of data values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806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POPULATION</a:t>
            </a:r>
            <a:r>
              <a:rPr lang="en-US" dirty="0" smtClean="0"/>
              <a:t>:  ALL subjects (human or otherwise) being studied</a:t>
            </a:r>
          </a:p>
          <a:p>
            <a:endParaRPr lang="en-US" dirty="0"/>
          </a:p>
          <a:p>
            <a:r>
              <a:rPr lang="en-US" u="sng" dirty="0" smtClean="0"/>
              <a:t>SAMPLE:</a:t>
            </a:r>
            <a:r>
              <a:rPr lang="en-US" dirty="0" smtClean="0"/>
              <a:t>  a subgroup of the population</a:t>
            </a:r>
          </a:p>
          <a:p>
            <a:r>
              <a:rPr lang="en-US" dirty="0" smtClean="0"/>
              <a:t>Most often used to save time and money</a:t>
            </a:r>
          </a:p>
          <a:p>
            <a:r>
              <a:rPr lang="en-US" dirty="0" smtClean="0"/>
              <a:t>Must be chosen carefully to give a TRUE picture of the population</a:t>
            </a:r>
          </a:p>
          <a:p>
            <a:r>
              <a:rPr lang="en-US" dirty="0" smtClean="0"/>
              <a:t>Considered </a:t>
            </a:r>
            <a:r>
              <a:rPr lang="en-US" b="1" u="sng" dirty="0" smtClean="0"/>
              <a:t>biased</a:t>
            </a:r>
            <a:r>
              <a:rPr lang="en-US" dirty="0" smtClean="0"/>
              <a:t> if VERY different from the population to be studied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769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Statistics:  2 main branches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Descriptive Statistics</a:t>
            </a:r>
            <a:r>
              <a:rPr lang="en-US" dirty="0" smtClean="0"/>
              <a:t>:  the collection, organization, summarization, and presentation of data</a:t>
            </a:r>
          </a:p>
          <a:p>
            <a:pPr lvl="1"/>
            <a:r>
              <a:rPr lang="en-US" dirty="0" smtClean="0"/>
              <a:t>Describes a situation</a:t>
            </a:r>
          </a:p>
          <a:p>
            <a:pPr lvl="1"/>
            <a:r>
              <a:rPr lang="en-US" dirty="0" smtClean="0"/>
              <a:t>Often represented with charts, graphs, and tables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Inferential Statistics</a:t>
            </a:r>
            <a:r>
              <a:rPr lang="en-US" dirty="0" smtClean="0"/>
              <a:t>:  generalizing from samples to populations, performing estimations and hypothesis testing, finding relationships among variables and making predictions from those relationships.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096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Inferential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Uses probabilities to make predictions</a:t>
            </a:r>
          </a:p>
          <a:p>
            <a:pPr lvl="1"/>
            <a:r>
              <a:rPr lang="en-US" dirty="0" smtClean="0"/>
              <a:t>Looks at past trends</a:t>
            </a:r>
          </a:p>
          <a:p>
            <a:r>
              <a:rPr lang="en-US" b="1" u="sng" dirty="0" smtClean="0"/>
              <a:t>Hypothesis Testing</a:t>
            </a:r>
            <a:r>
              <a:rPr lang="en-US" dirty="0" smtClean="0"/>
              <a:t>:  evaluates claims about a population using data from a sample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03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1-2:  Variables and Types of Data</a:t>
            </a:r>
            <a:br>
              <a:rPr lang="en-US" dirty="0" smtClean="0"/>
            </a:br>
            <a:r>
              <a:rPr lang="en-US" dirty="0" smtClean="0"/>
              <a:t>(2 Types)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Qualitative variables:  classified based on a quality or characteristic</a:t>
            </a:r>
          </a:p>
          <a:p>
            <a:r>
              <a:rPr lang="en-US" dirty="0" smtClean="0"/>
              <a:t>Examples include:  </a:t>
            </a:r>
          </a:p>
          <a:p>
            <a:pPr lvl="1"/>
            <a:r>
              <a:rPr lang="en-US" dirty="0" smtClean="0"/>
              <a:t>Gender (M/F)</a:t>
            </a:r>
          </a:p>
          <a:p>
            <a:pPr lvl="1"/>
            <a:r>
              <a:rPr lang="en-US" dirty="0" smtClean="0"/>
              <a:t>Car color:  Red, white, silver, blue,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Geographic locations:  N, S, W, E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Quantitative variables: variables that can be counted or measured</a:t>
            </a:r>
          </a:p>
          <a:p>
            <a:r>
              <a:rPr lang="en-US" dirty="0" smtClean="0"/>
              <a:t>Examples include:  </a:t>
            </a:r>
          </a:p>
          <a:p>
            <a:pPr lvl="1"/>
            <a:r>
              <a:rPr lang="en-US" dirty="0" smtClean="0"/>
              <a:t>Age</a:t>
            </a:r>
          </a:p>
          <a:p>
            <a:pPr lvl="1"/>
            <a:r>
              <a:rPr lang="en-US" dirty="0" smtClean="0"/>
              <a:t>Weight</a:t>
            </a:r>
          </a:p>
          <a:p>
            <a:pPr lvl="1"/>
            <a:r>
              <a:rPr lang="en-US" dirty="0" smtClean="0"/>
              <a:t>Height</a:t>
            </a:r>
          </a:p>
          <a:p>
            <a:pPr lvl="1"/>
            <a:r>
              <a:rPr lang="en-US" dirty="0" smtClean="0"/>
              <a:t>Number of….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782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0" y="838200"/>
            <a:ext cx="60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Flowchart: Process 5"/>
          <p:cNvSpPr>
            <a:spLocks noChangeArrowheads="1"/>
          </p:cNvSpPr>
          <p:nvPr/>
        </p:nvSpPr>
        <p:spPr bwMode="auto">
          <a:xfrm>
            <a:off x="2767013" y="1219200"/>
            <a:ext cx="1981200" cy="762000"/>
          </a:xfrm>
          <a:prstGeom prst="flowChartProcess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smtClean="0">
                <a:solidFill>
                  <a:srgbClr val="000000"/>
                </a:solidFill>
              </a:rPr>
              <a:t>Data</a:t>
            </a:r>
          </a:p>
        </p:txBody>
      </p:sp>
      <p:cxnSp>
        <p:nvCxnSpPr>
          <p:cNvPr id="7" name="Straight Connector 6"/>
          <p:cNvCxnSpPr>
            <a:cxnSpLocks noChangeShapeType="1"/>
          </p:cNvCxnSpPr>
          <p:nvPr/>
        </p:nvCxnSpPr>
        <p:spPr bwMode="auto">
          <a:xfrm>
            <a:off x="2309813" y="2300288"/>
            <a:ext cx="297180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Flowchart: Process 7"/>
          <p:cNvSpPr>
            <a:spLocks noChangeArrowheads="1"/>
          </p:cNvSpPr>
          <p:nvPr/>
        </p:nvSpPr>
        <p:spPr bwMode="auto">
          <a:xfrm>
            <a:off x="1181100" y="2590800"/>
            <a:ext cx="2286000" cy="1066800"/>
          </a:xfrm>
          <a:prstGeom prst="flowChartProcess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smtClean="0">
                <a:solidFill>
                  <a:srgbClr val="000000"/>
                </a:solidFill>
              </a:rPr>
              <a:t>Qualitative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</a:rPr>
              <a:t>Categorical</a:t>
            </a:r>
          </a:p>
        </p:txBody>
      </p:sp>
      <p:sp>
        <p:nvSpPr>
          <p:cNvPr id="9" name="Flowchart: Process 8"/>
          <p:cNvSpPr>
            <a:spLocks noChangeArrowheads="1"/>
          </p:cNvSpPr>
          <p:nvPr/>
        </p:nvSpPr>
        <p:spPr bwMode="auto">
          <a:xfrm>
            <a:off x="4122738" y="2590800"/>
            <a:ext cx="2697162" cy="1219200"/>
          </a:xfrm>
          <a:prstGeom prst="flowChartProcess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000000"/>
                </a:solidFill>
              </a:rPr>
              <a:t>Quantitative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</a:rPr>
              <a:t>Numerical,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</a:rPr>
              <a:t>Can be ranked</a:t>
            </a:r>
          </a:p>
        </p:txBody>
      </p:sp>
      <p:cxnSp>
        <p:nvCxnSpPr>
          <p:cNvPr id="10" name="Straight Connector 9"/>
          <p:cNvCxnSpPr>
            <a:cxnSpLocks noChangeShapeType="1"/>
          </p:cNvCxnSpPr>
          <p:nvPr/>
        </p:nvCxnSpPr>
        <p:spPr bwMode="auto">
          <a:xfrm>
            <a:off x="3833813" y="4127500"/>
            <a:ext cx="29718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" name="Flowchart: Process 10"/>
          <p:cNvSpPr>
            <a:spLocks noChangeArrowheads="1"/>
          </p:cNvSpPr>
          <p:nvPr/>
        </p:nvSpPr>
        <p:spPr bwMode="auto">
          <a:xfrm>
            <a:off x="2711450" y="4419600"/>
            <a:ext cx="2286000" cy="1219200"/>
          </a:xfrm>
          <a:prstGeom prst="flowChartProcess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smtClean="0">
                <a:solidFill>
                  <a:srgbClr val="000000"/>
                </a:solidFill>
              </a:rPr>
              <a:t>Discrete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</a:rPr>
              <a:t>Countable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</a:rPr>
              <a:t>5, 29, 8000, etc.</a:t>
            </a:r>
          </a:p>
        </p:txBody>
      </p:sp>
      <p:sp>
        <p:nvSpPr>
          <p:cNvPr id="12" name="Flowchart: Process 11"/>
          <p:cNvSpPr>
            <a:spLocks noChangeArrowheads="1"/>
          </p:cNvSpPr>
          <p:nvPr/>
        </p:nvSpPr>
        <p:spPr bwMode="auto">
          <a:xfrm>
            <a:off x="5676900" y="4419600"/>
            <a:ext cx="2705100" cy="1219200"/>
          </a:xfrm>
          <a:prstGeom prst="flowChartProcess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000000"/>
                </a:solidFill>
              </a:rPr>
              <a:t>Continuous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</a:rPr>
              <a:t>Can be decimals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</a:rPr>
              <a:t>2.59, 312.1, etc.</a:t>
            </a:r>
          </a:p>
        </p:txBody>
      </p:sp>
      <p:cxnSp>
        <p:nvCxnSpPr>
          <p:cNvPr id="13" name="Straight Connector 12"/>
          <p:cNvCxnSpPr>
            <a:cxnSpLocks noChangeShapeType="1"/>
          </p:cNvCxnSpPr>
          <p:nvPr/>
        </p:nvCxnSpPr>
        <p:spPr bwMode="auto">
          <a:xfrm rot="5400000">
            <a:off x="3619500" y="2148682"/>
            <a:ext cx="30480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Straight Arrow Connector 13"/>
          <p:cNvCxnSpPr>
            <a:cxnSpLocks noChangeShapeType="1"/>
          </p:cNvCxnSpPr>
          <p:nvPr/>
        </p:nvCxnSpPr>
        <p:spPr bwMode="auto">
          <a:xfrm rot="5400000">
            <a:off x="2171700" y="2466182"/>
            <a:ext cx="304800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Straight Arrow Connector 14"/>
          <p:cNvCxnSpPr>
            <a:cxnSpLocks noChangeShapeType="1"/>
          </p:cNvCxnSpPr>
          <p:nvPr/>
        </p:nvCxnSpPr>
        <p:spPr bwMode="auto">
          <a:xfrm rot="5400000">
            <a:off x="5143500" y="2466182"/>
            <a:ext cx="304800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Straight Connector 15"/>
          <p:cNvCxnSpPr>
            <a:cxnSpLocks noChangeShapeType="1"/>
          </p:cNvCxnSpPr>
          <p:nvPr/>
        </p:nvCxnSpPr>
        <p:spPr bwMode="auto">
          <a:xfrm rot="5400000">
            <a:off x="5143500" y="3975894"/>
            <a:ext cx="30480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Straight Arrow Connector 16"/>
          <p:cNvCxnSpPr>
            <a:cxnSpLocks noChangeShapeType="1"/>
          </p:cNvCxnSpPr>
          <p:nvPr/>
        </p:nvCxnSpPr>
        <p:spPr bwMode="auto">
          <a:xfrm rot="5400000">
            <a:off x="3695700" y="4293394"/>
            <a:ext cx="304800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Straight Arrow Connector 17"/>
          <p:cNvCxnSpPr>
            <a:cxnSpLocks noChangeShapeType="1"/>
          </p:cNvCxnSpPr>
          <p:nvPr/>
        </p:nvCxnSpPr>
        <p:spPr bwMode="auto">
          <a:xfrm rot="5400000">
            <a:off x="6667500" y="4293394"/>
            <a:ext cx="304800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125695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 Types of Quantitative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u="sng" dirty="0" smtClean="0"/>
              <a:t>Discrete</a:t>
            </a:r>
            <a:r>
              <a:rPr lang="en-US" dirty="0" smtClean="0"/>
              <a:t>:  can be COUNTED</a:t>
            </a:r>
          </a:p>
          <a:p>
            <a:r>
              <a:rPr lang="en-US" dirty="0" smtClean="0"/>
              <a:t>Number of…</a:t>
            </a:r>
          </a:p>
          <a:p>
            <a:pPr lvl="1"/>
            <a:r>
              <a:rPr lang="en-US" dirty="0" smtClean="0"/>
              <a:t>Books in this room</a:t>
            </a:r>
          </a:p>
          <a:p>
            <a:pPr lvl="1"/>
            <a:r>
              <a:rPr lang="en-US" dirty="0" smtClean="0"/>
              <a:t>Students in the building</a:t>
            </a:r>
          </a:p>
          <a:p>
            <a:pPr lvl="1"/>
            <a:r>
              <a:rPr lang="en-US" dirty="0" smtClean="0"/>
              <a:t>Cars in a parking lot</a:t>
            </a:r>
          </a:p>
          <a:p>
            <a:pPr lvl="1"/>
            <a:r>
              <a:rPr lang="en-US" dirty="0" smtClean="0"/>
              <a:t>Shoes purchased at a store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u="sng" dirty="0" smtClean="0"/>
              <a:t>Continuous</a:t>
            </a:r>
            <a:r>
              <a:rPr lang="en-US" dirty="0" smtClean="0"/>
              <a:t>:  can be  MEASURED</a:t>
            </a:r>
          </a:p>
          <a:p>
            <a:r>
              <a:rPr lang="en-US" dirty="0"/>
              <a:t>Examples:  anything that needs a tool to find its value and has a label/unit</a:t>
            </a:r>
          </a:p>
          <a:p>
            <a:pPr lvl="1"/>
            <a:r>
              <a:rPr lang="en-US" dirty="0"/>
              <a:t>2.42 cm</a:t>
            </a:r>
          </a:p>
          <a:p>
            <a:pPr lvl="1"/>
            <a:r>
              <a:rPr lang="en-US" dirty="0"/>
              <a:t>19.6 </a:t>
            </a:r>
            <a:r>
              <a:rPr lang="en-US" dirty="0" err="1"/>
              <a:t>oz</a:t>
            </a:r>
            <a:endParaRPr lang="en-US" dirty="0"/>
          </a:p>
          <a:p>
            <a:pPr lvl="1"/>
            <a:r>
              <a:rPr lang="en-US" dirty="0"/>
              <a:t>45 seconds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972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1349</TotalTime>
  <Words>809</Words>
  <Application>Microsoft Office PowerPoint</Application>
  <PresentationFormat>On-screen Show (4:3)</PresentationFormat>
  <Paragraphs>155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Apex</vt:lpstr>
      <vt:lpstr>The nature and probability of statistics </vt:lpstr>
      <vt:lpstr>What is Probability and Statistics?</vt:lpstr>
      <vt:lpstr>1-1:  Descriptive and Inferential Statistics (p.2)</vt:lpstr>
      <vt:lpstr>PowerPoint Presentation</vt:lpstr>
      <vt:lpstr>Statistics:  2 main branches</vt:lpstr>
      <vt:lpstr>Inferential Statistics</vt:lpstr>
      <vt:lpstr>1-2:  Variables and Types of Data (2 Types)</vt:lpstr>
      <vt:lpstr>PowerPoint Presentation</vt:lpstr>
      <vt:lpstr>2 Types of Quantitative Variables</vt:lpstr>
      <vt:lpstr>PowerPoint Presentation</vt:lpstr>
      <vt:lpstr>PowerPoint Presentation</vt:lpstr>
      <vt:lpstr>1-3 Data Collection and sampling techniques</vt:lpstr>
      <vt:lpstr>4 Basic Methods of Sampling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1-4 Experimental Design</vt:lpstr>
      <vt:lpstr>Observational Study  </vt:lpstr>
      <vt:lpstr>PowerPoint Presentation</vt:lpstr>
      <vt:lpstr>Experimental Study 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nature and probability of statistics</dc:title>
  <dc:creator>Administrator</dc:creator>
  <cp:lastModifiedBy>Administrator</cp:lastModifiedBy>
  <cp:revision>22</cp:revision>
  <dcterms:created xsi:type="dcterms:W3CDTF">2018-06-20T19:49:27Z</dcterms:created>
  <dcterms:modified xsi:type="dcterms:W3CDTF">2018-08-28T22:04:19Z</dcterms:modified>
</cp:coreProperties>
</file>