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9" r:id="rId4"/>
    <p:sldId id="258" r:id="rId5"/>
    <p:sldId id="287" r:id="rId6"/>
    <p:sldId id="265" r:id="rId7"/>
    <p:sldId id="288" r:id="rId8"/>
    <p:sldId id="260" r:id="rId9"/>
    <p:sldId id="263" r:id="rId10"/>
    <p:sldId id="261" r:id="rId11"/>
    <p:sldId id="262" r:id="rId12"/>
    <p:sldId id="289" r:id="rId13"/>
    <p:sldId id="264" r:id="rId14"/>
    <p:sldId id="266" r:id="rId15"/>
    <p:sldId id="267" r:id="rId16"/>
    <p:sldId id="268" r:id="rId17"/>
    <p:sldId id="269" r:id="rId18"/>
    <p:sldId id="278" r:id="rId19"/>
    <p:sldId id="270" r:id="rId20"/>
    <p:sldId id="273" r:id="rId21"/>
    <p:sldId id="271" r:id="rId22"/>
    <p:sldId id="286" r:id="rId23"/>
    <p:sldId id="274" r:id="rId24"/>
    <p:sldId id="277" r:id="rId25"/>
    <p:sldId id="275" r:id="rId26"/>
    <p:sldId id="276" r:id="rId27"/>
    <p:sldId id="279" r:id="rId28"/>
    <p:sldId id="280" r:id="rId29"/>
    <p:sldId id="281" r:id="rId30"/>
    <p:sldId id="284" r:id="rId31"/>
    <p:sldId id="290" r:id="rId32"/>
    <p:sldId id="283" r:id="rId33"/>
    <p:sldId id="285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5274" autoAdjust="0"/>
  </p:normalViewPr>
  <p:slideViewPr>
    <p:cSldViewPr snapToGrid="0">
      <p:cViewPr varScale="1"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E6E94-5C06-4E3D-85E3-572E7941C773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0BD63-3628-4DB6-886A-AD1A21E34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39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8 Segments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9B328-75EF-4903-B932-E7F60FD8E0D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096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5: Discrete Probability Distributions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843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see for 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Each student will flip a coin three times and record how many of those three flips landed on heads </a:t>
            </a:r>
          </a:p>
          <a:p>
            <a:r>
              <a:rPr lang="en-US" sz="3200" dirty="0"/>
              <a:t>Predictions?</a:t>
            </a:r>
          </a:p>
          <a:p>
            <a:r>
              <a:rPr lang="en-US" sz="3200" dirty="0"/>
              <a:t>HW: 1,2,7-9</a:t>
            </a:r>
          </a:p>
        </p:txBody>
      </p:sp>
      <p:pic>
        <p:nvPicPr>
          <p:cNvPr id="1028" name="Picture 4" descr="Image result for flipping a co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939" y="2965939"/>
            <a:ext cx="3892061" cy="389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02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666" y="0"/>
            <a:ext cx="8534400" cy="1507067"/>
          </a:xfrm>
        </p:spPr>
        <p:txBody>
          <a:bodyPr/>
          <a:lstStyle/>
          <a:p>
            <a:r>
              <a:rPr lang="en-US" dirty="0"/>
              <a:t>Making a probability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666" y="518745"/>
            <a:ext cx="8534400" cy="5770088"/>
          </a:xfrm>
        </p:spPr>
        <p:txBody>
          <a:bodyPr>
            <a:noAutofit/>
          </a:bodyPr>
          <a:lstStyle/>
          <a:p>
            <a:r>
              <a:rPr lang="en-US" sz="3200" dirty="0"/>
              <a:t>Step 1: Make a frequency distribution for the outcomes of the variable.</a:t>
            </a:r>
          </a:p>
          <a:p>
            <a:r>
              <a:rPr lang="en-US" sz="3200" dirty="0"/>
              <a:t>Step 2: Find probability of each outcome by dividing frequency of the outcome by the total sum  </a:t>
            </a:r>
          </a:p>
          <a:p>
            <a:r>
              <a:rPr lang="en-US" sz="3200" dirty="0"/>
              <a:t>Step 3: If making graph, place probability on Y axis and outcomes on X axis</a:t>
            </a:r>
          </a:p>
        </p:txBody>
      </p:sp>
    </p:spTree>
    <p:extLst>
      <p:ext uri="{BB962C8B-B14F-4D97-AF65-F5344CB8AC3E}">
        <p14:creationId xmlns:p14="http://schemas.microsoft.com/office/powerpoint/2010/main" val="99108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5DFB40-7814-4BA6-9C78-7CA2FFC04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one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4461CF-D7E2-4A2D-87AE-75724D1C2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 Variable: The amount of students who eat </a:t>
            </a:r>
            <a:r>
              <a:rPr lang="en-US"/>
              <a:t>hot lunch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401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477744-1F91-4778-B9C9-B0FDA392E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5-1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4E453AA-395C-4344-8891-5B72903A1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P. 263 #1, 2, 7-9, 19-20</a:t>
            </a:r>
          </a:p>
        </p:txBody>
      </p:sp>
    </p:spTree>
    <p:extLst>
      <p:ext uri="{BB962C8B-B14F-4D97-AF65-F5344CB8AC3E}">
        <p14:creationId xmlns:p14="http://schemas.microsoft.com/office/powerpoint/2010/main" val="2884761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0445BB-9158-4C35-BFBE-24E8A0112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4487332"/>
            <a:ext cx="9299543" cy="1507067"/>
          </a:xfrm>
        </p:spPr>
        <p:txBody>
          <a:bodyPr/>
          <a:lstStyle/>
          <a:p>
            <a:r>
              <a:rPr lang="en-US" dirty="0"/>
              <a:t>5-2 Mean, Variance, S.D., Expectation</a:t>
            </a:r>
          </a:p>
        </p:txBody>
      </p:sp>
      <p:pic>
        <p:nvPicPr>
          <p:cNvPr id="2050" name="Picture 2" descr="Image result for mean standard deviation joke">
            <a:extLst>
              <a:ext uri="{FF2B5EF4-FFF2-40B4-BE49-F238E27FC236}">
                <a16:creationId xmlns="" xmlns:a16="http://schemas.microsoft.com/office/drawing/2014/main" id="{04581FC4-7109-4CEF-A6C6-9D67118A73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231" y="664466"/>
            <a:ext cx="5651661" cy="366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869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D8BCEE-6296-4763-804C-E9289B550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-67734"/>
            <a:ext cx="8534400" cy="1507067"/>
          </a:xfrm>
        </p:spPr>
        <p:txBody>
          <a:bodyPr/>
          <a:lstStyle/>
          <a:p>
            <a:r>
              <a:rPr lang="en-US" dirty="0" err="1"/>
              <a:t>MeAN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E78C69E1-95ED-4248-AA2E-038AF2F75F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4212" y="685800"/>
                <a:ext cx="8534400" cy="5724331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/>
                  <a:t>Recall:</a:t>
                </a:r>
              </a:p>
              <a:p>
                <a:pPr lvl="1"/>
                <a:r>
                  <a:rPr lang="en-US" sz="3200" dirty="0"/>
                  <a:t>Sample mean: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3200" dirty="0"/>
              </a:p>
              <a:p>
                <a:pPr lvl="1"/>
                <a:r>
                  <a:rPr lang="en-US" sz="3200" dirty="0"/>
                  <a:t>Population mean: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 smtClean="0">
                        <a:latin typeface="Cambria Math" panose="02040503050406030204" pitchFamily="18" charset="0"/>
                      </a:rPr>
                      <m:t>μ</m:t>
                    </m:r>
                    <m:r>
                      <m:rPr>
                        <m:nor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dirty="0"/>
                      <m:t>= 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sz="3200" dirty="0"/>
              </a:p>
              <a:p>
                <a:r>
                  <a:rPr lang="en-US" sz="3200" dirty="0"/>
                  <a:t>Mean for probability distribution: (***NEW***)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)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) + …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)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latin typeface="Cambria Math" panose="02040503050406030204" pitchFamily="18" charset="0"/>
                      </a:rPr>
                      <m:t>μ</m:t>
                    </m:r>
                    <m:r>
                      <a:rPr lang="el-GR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∑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* P(X)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8C69E1-95ED-4248-AA2E-038AF2F75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685800"/>
                <a:ext cx="8534400" cy="5724331"/>
              </a:xfrm>
              <a:blipFill>
                <a:blip r:embed="rId3"/>
                <a:stretch>
                  <a:fillRect l="-1071" r="-1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494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677BD2-02B5-4EE7-95E6-6AC3069E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for Probability Distribution Mean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DC805453-EE5E-4296-BBD1-39A230CD64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102793"/>
              </p:ext>
            </p:extLst>
          </p:nvPr>
        </p:nvGraphicFramePr>
        <p:xfrm>
          <a:off x="684213" y="685800"/>
          <a:ext cx="10083315" cy="16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1420">
                  <a:extLst>
                    <a:ext uri="{9D8B030D-6E8A-4147-A177-3AD203B41FA5}">
                      <a16:colId xmlns="" xmlns:a16="http://schemas.microsoft.com/office/drawing/2014/main" val="2344883"/>
                    </a:ext>
                  </a:extLst>
                </a:gridCol>
                <a:gridCol w="1623526">
                  <a:extLst>
                    <a:ext uri="{9D8B030D-6E8A-4147-A177-3AD203B41FA5}">
                      <a16:colId xmlns="" xmlns:a16="http://schemas.microsoft.com/office/drawing/2014/main" val="2742863752"/>
                    </a:ext>
                  </a:extLst>
                </a:gridCol>
                <a:gridCol w="1810139">
                  <a:extLst>
                    <a:ext uri="{9D8B030D-6E8A-4147-A177-3AD203B41FA5}">
                      <a16:colId xmlns="" xmlns:a16="http://schemas.microsoft.com/office/drawing/2014/main" val="2289477736"/>
                    </a:ext>
                  </a:extLst>
                </a:gridCol>
                <a:gridCol w="1771567">
                  <a:extLst>
                    <a:ext uri="{9D8B030D-6E8A-4147-A177-3AD203B41FA5}">
                      <a16:colId xmlns="" xmlns:a16="http://schemas.microsoft.com/office/drawing/2014/main" val="1514873848"/>
                    </a:ext>
                  </a:extLst>
                </a:gridCol>
                <a:gridCol w="2016663">
                  <a:extLst>
                    <a:ext uri="{9D8B030D-6E8A-4147-A177-3AD203B41FA5}">
                      <a16:colId xmlns="" xmlns:a16="http://schemas.microsoft.com/office/drawing/2014/main" val="429667300"/>
                    </a:ext>
                  </a:extLst>
                </a:gridCol>
              </a:tblGrid>
              <a:tr h="617814">
                <a:tc>
                  <a:txBody>
                    <a:bodyPr/>
                    <a:lstStyle/>
                    <a:p>
                      <a:r>
                        <a:rPr lang="en-US" sz="2800" dirty="0"/>
                        <a:t>Outcome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45183646"/>
                  </a:ext>
                </a:extLst>
              </a:tr>
              <a:tr h="1066362">
                <a:tc>
                  <a:txBody>
                    <a:bodyPr/>
                    <a:lstStyle/>
                    <a:p>
                      <a:r>
                        <a:rPr lang="en-US" sz="2800" dirty="0"/>
                        <a:t>Probability P(X)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9189128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31958B3F-E501-4185-835C-D2AAFA2C9033}"/>
                  </a:ext>
                </a:extLst>
              </p:cNvPr>
              <p:cNvSpPr txBox="1"/>
              <p:nvPr/>
            </p:nvSpPr>
            <p:spPr>
              <a:xfrm>
                <a:off x="684212" y="2575249"/>
                <a:ext cx="894805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i="1" dirty="0">
                    <a:latin typeface="Cambria Math" panose="02040503050406030204" pitchFamily="18" charset="0"/>
                  </a:rPr>
                  <a:t>Number of batteries sold over the weekend at a convenient store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 smtClean="0"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en-US" sz="3200" dirty="0"/>
                  <a:t>= 2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0.20</m:t>
                    </m:r>
                  </m:oMath>
                </a14:m>
                <a:r>
                  <a:rPr lang="en-US" sz="3200" dirty="0"/>
                  <a:t>+ 4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0.40</m:t>
                    </m:r>
                  </m:oMath>
                </a14:m>
                <a:r>
                  <a:rPr lang="en-US" sz="3200" dirty="0"/>
                  <a:t>+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0.32 </m:t>
                    </m:r>
                  </m:oMath>
                </a14:m>
                <a:r>
                  <a:rPr lang="en-US" sz="3200" dirty="0"/>
                  <a:t>+ 8 * 0.08 = 4.56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958B3F-E501-4185-835C-D2AAFA2C9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2" y="2575249"/>
                <a:ext cx="8948058" cy="1569660"/>
              </a:xfrm>
              <a:prstGeom prst="rect">
                <a:avLst/>
              </a:prstGeom>
              <a:blipFill>
                <a:blip r:embed="rId3"/>
                <a:stretch>
                  <a:fillRect l="-1703" t="-5039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5425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FD6944-C665-4848-91E5-1B00254C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837520"/>
            <a:ext cx="8935649" cy="1507067"/>
          </a:xfrm>
        </p:spPr>
        <p:txBody>
          <a:bodyPr/>
          <a:lstStyle/>
          <a:p>
            <a:r>
              <a:rPr lang="en-US" dirty="0"/>
              <a:t>Variance and Standard Deviation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64182E56-0912-4753-A446-EC880713ED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Recall from Ch. 3: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Variance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nor/>
                          </m:rPr>
                          <a:rPr lang="el-GR" sz="3200" dirty="0"/>
                          <m:t>σ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∑</m:t>
                        </m:r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sz="3200" i="1">
                                <a:latin typeface="Cambria Math" panose="02040503050406030204" pitchFamily="18" charset="0"/>
                              </a:rPr>
                              <m:t>μ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  <a:p>
                <a:r>
                  <a:rPr lang="en-US" sz="3200" dirty="0"/>
                  <a:t>S.D.		</a:t>
                </a:r>
                <a:r>
                  <a:rPr lang="el-GR" sz="3200" dirty="0"/>
                  <a:t>σ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∑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3200" i="1"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ra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82E56-0912-4753-A446-EC880713ED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A2C0AD01-ED86-4F1D-B06E-8D9BEA8B095D}"/>
                  </a:ext>
                </a:extLst>
              </p:cNvPr>
              <p:cNvSpPr txBox="1"/>
              <p:nvPr/>
            </p:nvSpPr>
            <p:spPr>
              <a:xfrm>
                <a:off x="5421117" y="335611"/>
                <a:ext cx="6690017" cy="4905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bg1"/>
                  </a:buClr>
                  <a:buFont typeface="Wingdings" panose="05000000000000000000" pitchFamily="2" charset="2"/>
                  <a:buChar char="Ø"/>
                </a:pPr>
                <a:r>
                  <a:rPr lang="en-US" sz="3200" dirty="0"/>
                  <a:t>New for probability distributions:</a:t>
                </a:r>
              </a:p>
              <a:p>
                <a:pPr marL="285750" indent="-285750">
                  <a:buClr>
                    <a:schemeClr val="bg1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sz="3200" dirty="0"/>
                          <m:t>σ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∑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sz="3200" i="1">
                            <a:latin typeface="Cambria Math" panose="02040503050406030204" pitchFamily="18" charset="0"/>
                          </a:rPr>
                          <m:t>μ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3200" dirty="0"/>
                  <a:t> P(X)]</a:t>
                </a:r>
              </a:p>
              <a:p>
                <a:pPr marL="285750" indent="-285750">
                  <a:buClr>
                    <a:schemeClr val="bg1"/>
                  </a:buClr>
                  <a:buFont typeface="Wingdings" panose="05000000000000000000" pitchFamily="2" charset="2"/>
                  <a:buChar char="Ø"/>
                </a:pPr>
                <a:r>
                  <a:rPr lang="en-US" sz="3200" dirty="0"/>
                  <a:t>Above is tedious, so we actually use:</a:t>
                </a:r>
              </a:p>
              <a:p>
                <a:pPr marL="285750" indent="-285750">
                  <a:buClr>
                    <a:schemeClr val="bg1"/>
                  </a:buClr>
                  <a:buFont typeface="Wingdings" panose="05000000000000000000" pitchFamily="2" charset="2"/>
                  <a:buChar char="Ø"/>
                </a:pPr>
                <a:endParaRPr lang="en-US" sz="3200" dirty="0"/>
              </a:p>
              <a:p>
                <a:pPr marL="285750" indent="-285750">
                  <a:buClr>
                    <a:schemeClr val="bg1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sz="3200" dirty="0"/>
                          <m:t>σ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 ∑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3200" dirty="0"/>
                  <a:t> P(X)] 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3200" i="1" smtClean="0">
                            <a:latin typeface="Cambria Math" panose="02040503050406030204" pitchFamily="18" charset="0"/>
                          </a:rPr>
                          <m:t>μ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marL="285750" indent="-285750">
                  <a:buClr>
                    <a:schemeClr val="bg1"/>
                  </a:buClr>
                  <a:buFont typeface="Wingdings" panose="05000000000000000000" pitchFamily="2" charset="2"/>
                  <a:buChar char="Ø"/>
                </a:pPr>
                <a:endParaRPr lang="en-US" sz="3200" dirty="0"/>
              </a:p>
              <a:p>
                <a:pPr marL="285750" indent="-285750">
                  <a:buClr>
                    <a:schemeClr val="bg1"/>
                  </a:buClr>
                  <a:buFont typeface="Wingdings" panose="05000000000000000000" pitchFamily="2" charset="2"/>
                  <a:buChar char="Ø"/>
                </a:pPr>
                <a:r>
                  <a:rPr lang="en-US" sz="3200" dirty="0"/>
                  <a:t>σ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32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3200" dirty="0"/>
                          <m:t> 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en-US" sz="3200" dirty="0"/>
                          <m:t> </m:t>
                        </m:r>
                        <m:r>
                          <m:rPr>
                            <m:nor/>
                          </m:rPr>
                          <a:rPr lang="en-US" sz="3200" dirty="0"/>
                          <m:t>P</m:t>
                        </m:r>
                        <m:r>
                          <m:rPr>
                            <m:nor/>
                          </m:rPr>
                          <a:rPr lang="en-US" sz="3200" dirty="0"/>
                          <m:t>(</m:t>
                        </m:r>
                        <m:r>
                          <m:rPr>
                            <m:nor/>
                          </m:rPr>
                          <a:rPr lang="en-US" sz="3200" dirty="0"/>
                          <m:t>X</m:t>
                        </m:r>
                        <m:r>
                          <m:rPr>
                            <m:nor/>
                          </m:rPr>
                          <a:rPr lang="en-US" sz="3200" dirty="0"/>
                          <m:t>)] 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3200" i="1">
                                <a:latin typeface="Cambria Math" panose="02040503050406030204" pitchFamily="18" charset="0"/>
                              </a:rPr>
                              <m:t>μ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3200" dirty="0"/>
              </a:p>
              <a:p>
                <a:pPr marL="285750" indent="-285750">
                  <a:buClr>
                    <a:schemeClr val="bg1"/>
                  </a:buClr>
                  <a:buFont typeface="Wingdings" panose="05000000000000000000" pitchFamily="2" charset="2"/>
                  <a:buChar char="Ø"/>
                </a:pP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2C0AD01-ED86-4F1D-B06E-8D9BEA8B0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117" y="335611"/>
                <a:ext cx="6690017" cy="4905254"/>
              </a:xfrm>
              <a:prstGeom prst="rect">
                <a:avLst/>
              </a:prstGeom>
              <a:blipFill>
                <a:blip r:embed="rId5"/>
                <a:stretch>
                  <a:fillRect l="-2004" t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25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90E518-F9B9-4497-930F-B0A32721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228" y="129936"/>
            <a:ext cx="8534400" cy="1507067"/>
          </a:xfrm>
        </p:spPr>
        <p:txBody>
          <a:bodyPr/>
          <a:lstStyle/>
          <a:p>
            <a:r>
              <a:rPr lang="en-US" dirty="0"/>
              <a:t>How to put it in Calculator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973B55C9-F5E6-4EB4-AD1E-CBE6BADB7132}"/>
                  </a:ext>
                </a:extLst>
              </p:cNvPr>
              <p:cNvSpPr txBox="1"/>
              <p:nvPr/>
            </p:nvSpPr>
            <p:spPr>
              <a:xfrm>
                <a:off x="1362270" y="1637003"/>
                <a:ext cx="5551714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1) Stats -&gt; Edit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2)X values in L1 and P(X) values in L2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3) Stats-&gt; </a:t>
                </a:r>
                <a:r>
                  <a:rPr lang="en-US" sz="3600" dirty="0" err="1"/>
                  <a:t>Calc</a:t>
                </a:r>
                <a:r>
                  <a:rPr lang="en-US" sz="3600" dirty="0"/>
                  <a:t> -&gt; 1-Var Stats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4) 2</a:t>
                </a:r>
                <a:r>
                  <a:rPr lang="en-US" sz="3600" baseline="30000" dirty="0"/>
                  <a:t>nd</a:t>
                </a:r>
                <a:r>
                  <a:rPr lang="en-US" sz="3600" dirty="0"/>
                  <a:t> -&gt; List L1, L2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5) then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3600" dirty="0"/>
                  <a:t> = mean, </a:t>
                </a:r>
                <a:r>
                  <a:rPr lang="el-GR" sz="3600" dirty="0"/>
                  <a:t>σ</a:t>
                </a:r>
                <a:r>
                  <a:rPr lang="en-US" sz="3600" dirty="0"/>
                  <a:t>x = S.D.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73B55C9-F5E6-4EB4-AD1E-CBE6BADB7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270" y="1637003"/>
                <a:ext cx="5551714" cy="4524315"/>
              </a:xfrm>
              <a:prstGeom prst="rect">
                <a:avLst/>
              </a:prstGeom>
              <a:blipFill>
                <a:blip r:embed="rId4"/>
                <a:stretch>
                  <a:fillRect l="-2964" t="-2156" r="-5379" b="-4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Image result for ti 84">
            <a:extLst>
              <a:ext uri="{FF2B5EF4-FFF2-40B4-BE49-F238E27FC236}">
                <a16:creationId xmlns="" xmlns:a16="http://schemas.microsoft.com/office/drawing/2014/main" id="{918D1630-008B-4F81-8D80-2520AFBAB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163" y="0"/>
            <a:ext cx="3271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049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1B9B289B-F4B2-425B-9978-DC6B2EB7DF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820497"/>
              </p:ext>
            </p:extLst>
          </p:nvPr>
        </p:nvGraphicFramePr>
        <p:xfrm>
          <a:off x="684213" y="685800"/>
          <a:ext cx="8534400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26938">
                  <a:extLst>
                    <a:ext uri="{9D8B030D-6E8A-4147-A177-3AD203B41FA5}">
                      <a16:colId xmlns="" xmlns:a16="http://schemas.microsoft.com/office/drawing/2014/main" val="352984625"/>
                    </a:ext>
                  </a:extLst>
                </a:gridCol>
                <a:gridCol w="2040262">
                  <a:extLst>
                    <a:ext uri="{9D8B030D-6E8A-4147-A177-3AD203B41FA5}">
                      <a16:colId xmlns="" xmlns:a16="http://schemas.microsoft.com/office/drawing/2014/main" val="889954648"/>
                    </a:ext>
                  </a:extLst>
                </a:gridCol>
                <a:gridCol w="2133600">
                  <a:extLst>
                    <a:ext uri="{9D8B030D-6E8A-4147-A177-3AD203B41FA5}">
                      <a16:colId xmlns="" xmlns:a16="http://schemas.microsoft.com/office/drawing/2014/main" val="896348207"/>
                    </a:ext>
                  </a:extLst>
                </a:gridCol>
                <a:gridCol w="2133600">
                  <a:extLst>
                    <a:ext uri="{9D8B030D-6E8A-4147-A177-3AD203B41FA5}">
                      <a16:colId xmlns="" xmlns:a16="http://schemas.microsoft.com/office/drawing/2014/main" val="3623879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Number of balls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3575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Probability  P(X)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278943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838D6E3E-0C24-4ACF-88AB-107CE18250CF}"/>
                  </a:ext>
                </a:extLst>
              </p:cNvPr>
              <p:cNvSpPr txBox="1"/>
              <p:nvPr/>
            </p:nvSpPr>
            <p:spPr>
              <a:xfrm>
                <a:off x="625134" y="1427480"/>
                <a:ext cx="10941731" cy="5982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Mean: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latin typeface="Cambria Math" panose="02040503050406030204" pitchFamily="18" charset="0"/>
                      </a:rPr>
                      <m:t>μ</m:t>
                    </m:r>
                    <m:r>
                      <a:rPr lang="el-GR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∑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* P(X) = 3 * (2/5) + 4 * (1/5) + 5 * (2/5) = 4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Variance: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sz="3200" dirty="0"/>
                          <m:t>σ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 = ∑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32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3200" dirty="0"/>
                  <a:t> P(X)] 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3200" i="1">
                            <a:latin typeface="Cambria Math" panose="02040503050406030204" pitchFamily="18" charset="0"/>
                          </a:rPr>
                          <m:t>μ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−16</m:t>
                    </m:r>
                  </m:oMath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r>
                  <a:rPr lang="en-US" sz="3200" dirty="0"/>
                  <a:t>							     = 16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−16</m:t>
                    </m:r>
                  </m:oMath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r>
                  <a:rPr lang="en-US" sz="3200" dirty="0"/>
                  <a:t>							     = .8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/>
              </a:p>
              <a:p>
                <a:r>
                  <a:rPr lang="en-US" sz="3200" dirty="0"/>
                  <a:t>Standard Deviation: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3200" dirty="0"/>
                      <m:t>σ</m:t>
                    </m:r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l-GR" sz="3200" dirty="0"/>
                              <m:t>σ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3200" dirty="0"/>
              </a:p>
              <a:p>
                <a:r>
                  <a:rPr lang="en-US" sz="3200" dirty="0"/>
                  <a:t>					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dirty="0"/>
                          <m:t> </m:t>
                        </m:r>
                      </m:e>
                    </m:rad>
                  </m:oMath>
                </a14:m>
                <a:r>
                  <a:rPr lang="en-US" sz="3200" dirty="0"/>
                  <a:t> = 0.894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8D6E3E-0C24-4ACF-88AB-107CE1825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34" y="1427480"/>
                <a:ext cx="10941731" cy="5982856"/>
              </a:xfrm>
              <a:prstGeom prst="rect">
                <a:avLst/>
              </a:prstGeom>
              <a:blipFill>
                <a:blip r:embed="rId3"/>
                <a:stretch>
                  <a:fillRect l="-1449" t="-1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292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="" xmlns:a16="http://schemas.microsoft.com/office/drawing/2014/main" id="{8FD48FB1-66D8-4676-B0AA-C139A1DB78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="" xmlns:a16="http://schemas.microsoft.com/office/drawing/2014/main" id="{F033F5AE-6728-4F19-8DED-658E674B31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82C7D74A-18BA-4709-A808-44E8815C44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="" xmlns:a16="http://schemas.microsoft.com/office/drawing/2014/main" id="{B5164A3F-1561-4039-8185-AB0EEB713E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="" xmlns:a16="http://schemas.microsoft.com/office/drawing/2014/main" id="{2A35DB53-42BE-460E-9CA1-1294C98463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81" name="Rectangle 80">
            <a:extLst>
              <a:ext uri="{FF2B5EF4-FFF2-40B4-BE49-F238E27FC236}">
                <a16:creationId xmlns="" xmlns:a16="http://schemas.microsoft.com/office/drawing/2014/main" id="{ED2D7C63-562A-41C7-892E-0C73F5D598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738" y="685799"/>
            <a:ext cx="6159273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Section 5-1 Probability Distributions</a:t>
            </a:r>
          </a:p>
        </p:txBody>
      </p:sp>
      <p:pic>
        <p:nvPicPr>
          <p:cNvPr id="1026" name="Picture 2" descr="Image result for stats joke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"/>
          <a:stretch/>
        </p:blipFill>
        <p:spPr bwMode="auto">
          <a:xfrm>
            <a:off x="20" y="10"/>
            <a:ext cx="4639713" cy="685799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6DF25E23-BE15-4E36-A700-59F0CE8C54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2CE9353A-F333-4305-BED0-D126D75F5D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="" xmlns:a16="http://schemas.microsoft.com/office/drawing/2014/main" id="{95D1D327-6D34-4AB1-BBCB-FFD18B927B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="" xmlns:a16="http://schemas.microsoft.com/office/drawing/2014/main" id="{C3D4CCB5-F27F-4868-B1D4-55D8654F07D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="" xmlns:a16="http://schemas.microsoft.com/office/drawing/2014/main" id="{55F00F96-8833-4C32-AD31-05286BC800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="" xmlns:a16="http://schemas.microsoft.com/office/drawing/2014/main" id="{C22EE3D4-FE2C-4B01-BC8C-3CE2C6CC11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6020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G">
            <a:extLst>
              <a:ext uri="{FF2B5EF4-FFF2-40B4-BE49-F238E27FC236}">
                <a16:creationId xmlns="" xmlns:a16="http://schemas.microsoft.com/office/drawing/2014/main" id="{D40854B3-7181-4797-8793-E6FF00A29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5" name="Tekhnologic Logo">
            <a:extLst>
              <a:ext uri="{FF2B5EF4-FFF2-40B4-BE49-F238E27FC236}">
                <a16:creationId xmlns="" xmlns:a16="http://schemas.microsoft.com/office/drawing/2014/main" id="{C5D662CC-1BE3-434A-87C6-6DCBC37C88A8}"/>
              </a:ext>
            </a:extLst>
          </p:cNvPr>
          <p:cNvGrpSpPr/>
          <p:nvPr/>
        </p:nvGrpSpPr>
        <p:grpSpPr>
          <a:xfrm>
            <a:off x="5685616" y="6661025"/>
            <a:ext cx="820768" cy="180000"/>
            <a:chOff x="5464435" y="6630924"/>
            <a:chExt cx="820768" cy="180000"/>
          </a:xfrm>
        </p:grpSpPr>
        <p:pic>
          <p:nvPicPr>
            <p:cNvPr id="26" name="Image">
              <a:extLst>
                <a:ext uri="{FF2B5EF4-FFF2-40B4-BE49-F238E27FC236}">
                  <a16:creationId xmlns="" xmlns:a16="http://schemas.microsoft.com/office/drawing/2014/main" id="{B6C46ED3-364F-42FD-9E9B-2627FCCB1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435" y="6630924"/>
              <a:ext cx="180000" cy="180000"/>
            </a:xfrm>
            <a:prstGeom prst="rect">
              <a:avLst/>
            </a:prstGeom>
          </p:spPr>
        </p:pic>
        <p:sp>
          <p:nvSpPr>
            <p:cNvPr id="27" name="Text">
              <a:extLst>
                <a:ext uri="{FF2B5EF4-FFF2-40B4-BE49-F238E27FC236}">
                  <a16:creationId xmlns="" xmlns:a16="http://schemas.microsoft.com/office/drawing/2014/main" id="{8C8A5E28-D2DF-40B5-802B-38576B3EE85E}"/>
                </a:ext>
              </a:extLst>
            </p:cNvPr>
            <p:cNvSpPr/>
            <p:nvPr/>
          </p:nvSpPr>
          <p:spPr>
            <a:xfrm>
              <a:off x="5624766" y="6651674"/>
              <a:ext cx="660437" cy="13849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 b="1" cap="none" spc="0" dirty="0">
                  <a:ln w="0"/>
                  <a:solidFill>
                    <a:srgbClr val="3059A2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28" name="Spinner BG">
            <a:extLst>
              <a:ext uri="{FF2B5EF4-FFF2-40B4-BE49-F238E27FC236}">
                <a16:creationId xmlns="" xmlns:a16="http://schemas.microsoft.com/office/drawing/2014/main" id="{E7247EFC-DA6F-4517-958E-60940FA8DC84}"/>
              </a:ext>
            </a:extLst>
          </p:cNvPr>
          <p:cNvSpPr/>
          <p:nvPr/>
        </p:nvSpPr>
        <p:spPr>
          <a:xfrm>
            <a:off x="2856000" y="189000"/>
            <a:ext cx="6480000" cy="6480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nchor">
            <a:extLst>
              <a:ext uri="{FF2B5EF4-FFF2-40B4-BE49-F238E27FC236}">
                <a16:creationId xmlns="" xmlns:a16="http://schemas.microsoft.com/office/drawing/2014/main" id="{B316AF16-047B-4F82-AB9C-1224E1DDA737}"/>
              </a:ext>
            </a:extLst>
          </p:cNvPr>
          <p:cNvSpPr/>
          <p:nvPr/>
        </p:nvSpPr>
        <p:spPr>
          <a:xfrm>
            <a:off x="5196000" y="2529000"/>
            <a:ext cx="1800000" cy="1800000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Spinning Wheel 8">
            <a:extLst>
              <a:ext uri="{FF2B5EF4-FFF2-40B4-BE49-F238E27FC236}">
                <a16:creationId xmlns="" xmlns:a16="http://schemas.microsoft.com/office/drawing/2014/main" id="{E921064C-EBBA-4E80-AB6A-A190838B5F84}"/>
              </a:ext>
            </a:extLst>
          </p:cNvPr>
          <p:cNvGrpSpPr/>
          <p:nvPr/>
        </p:nvGrpSpPr>
        <p:grpSpPr>
          <a:xfrm>
            <a:off x="2815164" y="143576"/>
            <a:ext cx="6566993" cy="6572859"/>
            <a:chOff x="2815164" y="143576"/>
            <a:chExt cx="6566993" cy="6572859"/>
          </a:xfrm>
        </p:grpSpPr>
        <p:sp>
          <p:nvSpPr>
            <p:cNvPr id="32" name="Segment 8">
              <a:extLst>
                <a:ext uri="{FF2B5EF4-FFF2-40B4-BE49-F238E27FC236}">
                  <a16:creationId xmlns="" xmlns:a16="http://schemas.microsoft.com/office/drawing/2014/main" id="{D20BC89B-AB14-4202-B21D-9F98D737CFDE}"/>
                </a:ext>
              </a:extLst>
            </p:cNvPr>
            <p:cNvSpPr/>
            <p:nvPr/>
          </p:nvSpPr>
          <p:spPr>
            <a:xfrm rot="2700000">
              <a:off x="4336406" y="283644"/>
              <a:ext cx="2449781" cy="2169646"/>
            </a:xfrm>
            <a:custGeom>
              <a:avLst/>
              <a:gdLst>
                <a:gd name="connsiteX0" fmla="*/ 896254 w 2449781"/>
                <a:gd name="connsiteY0" fmla="*/ 0 h 2169646"/>
                <a:gd name="connsiteX1" fmla="*/ 2449781 w 2449781"/>
                <a:gd name="connsiteY1" fmla="*/ 1553527 h 2169646"/>
                <a:gd name="connsiteX2" fmla="*/ 2197019 w 2449781"/>
                <a:gd name="connsiteY2" fmla="*/ 2163747 h 2169646"/>
                <a:gd name="connsiteX3" fmla="*/ 2197585 w 2449781"/>
                <a:gd name="connsiteY3" fmla="*/ 2169646 h 2169646"/>
                <a:gd name="connsiteX4" fmla="*/ 282 w 2449781"/>
                <a:gd name="connsiteY4" fmla="*/ 2169646 h 2169646"/>
                <a:gd name="connsiteX5" fmla="*/ 0 w 2449781"/>
                <a:gd name="connsiteY5" fmla="*/ 2163747 h 2169646"/>
                <a:gd name="connsiteX6" fmla="*/ 896254 w 2449781"/>
                <a:gd name="connsiteY6" fmla="*/ 0 h 216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9781" h="2169646">
                  <a:moveTo>
                    <a:pt x="896254" y="0"/>
                  </a:moveTo>
                  <a:lnTo>
                    <a:pt x="2449781" y="1553527"/>
                  </a:lnTo>
                  <a:cubicBezTo>
                    <a:pt x="2281273" y="1722035"/>
                    <a:pt x="2197020" y="1942891"/>
                    <a:pt x="2197019" y="2163747"/>
                  </a:cubicBezTo>
                  <a:lnTo>
                    <a:pt x="2197585" y="2169646"/>
                  </a:lnTo>
                  <a:lnTo>
                    <a:pt x="282" y="2169646"/>
                  </a:lnTo>
                  <a:lnTo>
                    <a:pt x="0" y="2163747"/>
                  </a:lnTo>
                  <a:cubicBezTo>
                    <a:pt x="1" y="1380625"/>
                    <a:pt x="298752" y="597502"/>
                    <a:pt x="896254" y="0"/>
                  </a:cubicBez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Segment 7">
              <a:extLst>
                <a:ext uri="{FF2B5EF4-FFF2-40B4-BE49-F238E27FC236}">
                  <a16:creationId xmlns="" xmlns:a16="http://schemas.microsoft.com/office/drawing/2014/main" id="{33F905B7-1DEB-4661-98A9-311BA29BA9EA}"/>
                </a:ext>
              </a:extLst>
            </p:cNvPr>
            <p:cNvSpPr/>
            <p:nvPr/>
          </p:nvSpPr>
          <p:spPr>
            <a:xfrm rot="2700000">
              <a:off x="2805840" y="1822658"/>
              <a:ext cx="2448722" cy="2153595"/>
            </a:xfrm>
            <a:custGeom>
              <a:avLst/>
              <a:gdLst>
                <a:gd name="connsiteX0" fmla="*/ 0 w 2448722"/>
                <a:gd name="connsiteY0" fmla="*/ 0 h 2153595"/>
                <a:gd name="connsiteX1" fmla="*/ 2197476 w 2448722"/>
                <a:gd name="connsiteY1" fmla="*/ 0 h 2153595"/>
                <a:gd name="connsiteX2" fmla="*/ 2212363 w 2448722"/>
                <a:gd name="connsiteY2" fmla="*/ 155325 h 2153595"/>
                <a:gd name="connsiteX3" fmla="*/ 2390086 w 2448722"/>
                <a:gd name="connsiteY3" fmla="*/ 535179 h 2153595"/>
                <a:gd name="connsiteX4" fmla="*/ 2448722 w 2448722"/>
                <a:gd name="connsiteY4" fmla="*/ 600051 h 2153595"/>
                <a:gd name="connsiteX5" fmla="*/ 895179 w 2448722"/>
                <a:gd name="connsiteY5" fmla="*/ 2153595 h 2153595"/>
                <a:gd name="connsiteX6" fmla="*/ 787270 w 2448722"/>
                <a:gd name="connsiteY6" fmla="*/ 2040086 h 2153595"/>
                <a:gd name="connsiteX7" fmla="*/ 13551 w 2448722"/>
                <a:gd name="connsiteY7" fmla="*/ 283810 h 2153595"/>
                <a:gd name="connsiteX8" fmla="*/ 0 w 2448722"/>
                <a:gd name="connsiteY8" fmla="*/ 0 h 215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8722" h="2153595">
                  <a:moveTo>
                    <a:pt x="0" y="0"/>
                  </a:moveTo>
                  <a:lnTo>
                    <a:pt x="2197476" y="0"/>
                  </a:lnTo>
                  <a:lnTo>
                    <a:pt x="2212363" y="155325"/>
                  </a:lnTo>
                  <a:cubicBezTo>
                    <a:pt x="2238693" y="291316"/>
                    <a:pt x="2297933" y="422193"/>
                    <a:pt x="2390086" y="535179"/>
                  </a:cubicBezTo>
                  <a:lnTo>
                    <a:pt x="2448722" y="600051"/>
                  </a:lnTo>
                  <a:lnTo>
                    <a:pt x="895179" y="2153595"/>
                  </a:lnTo>
                  <a:lnTo>
                    <a:pt x="787270" y="2040086"/>
                  </a:lnTo>
                  <a:cubicBezTo>
                    <a:pt x="332141" y="1536353"/>
                    <a:pt x="74235" y="917740"/>
                    <a:pt x="13551" y="2838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Segment 6">
              <a:extLst>
                <a:ext uri="{FF2B5EF4-FFF2-40B4-BE49-F238E27FC236}">
                  <a16:creationId xmlns="" xmlns:a16="http://schemas.microsoft.com/office/drawing/2014/main" id="{FE539E03-1C95-4FAD-94E2-4E0EA4D283E2}"/>
                </a:ext>
              </a:extLst>
            </p:cNvPr>
            <p:cNvSpPr/>
            <p:nvPr/>
          </p:nvSpPr>
          <p:spPr>
            <a:xfrm rot="2700000">
              <a:off x="2950172" y="2744681"/>
              <a:ext cx="2177951" cy="2447968"/>
            </a:xfrm>
            <a:custGeom>
              <a:avLst/>
              <a:gdLst>
                <a:gd name="connsiteX0" fmla="*/ 0 w 2177951"/>
                <a:gd name="connsiteY0" fmla="*/ 1553575 h 2447968"/>
                <a:gd name="connsiteX1" fmla="*/ 1553575 w 2177951"/>
                <a:gd name="connsiteY1" fmla="*/ 0 h 2447968"/>
                <a:gd name="connsiteX2" fmla="*/ 1617112 w 2177951"/>
                <a:gd name="connsiteY2" fmla="*/ 57429 h 2447968"/>
                <a:gd name="connsiteX3" fmla="*/ 2161790 w 2177951"/>
                <a:gd name="connsiteY3" fmla="*/ 250949 h 2447968"/>
                <a:gd name="connsiteX4" fmla="*/ 2177951 w 2177951"/>
                <a:gd name="connsiteY4" fmla="*/ 249400 h 2447968"/>
                <a:gd name="connsiteX5" fmla="*/ 2177951 w 2177951"/>
                <a:gd name="connsiteY5" fmla="*/ 2447197 h 2447968"/>
                <a:gd name="connsiteX6" fmla="*/ 2161790 w 2177951"/>
                <a:gd name="connsiteY6" fmla="*/ 2447968 h 2447968"/>
                <a:gd name="connsiteX7" fmla="*/ 112205 w 2177951"/>
                <a:gd name="connsiteY7" fmla="*/ 1660245 h 2447968"/>
                <a:gd name="connsiteX8" fmla="*/ 0 w 2177951"/>
                <a:gd name="connsiteY8" fmla="*/ 1553575 h 244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7951" h="2447968">
                  <a:moveTo>
                    <a:pt x="0" y="1553575"/>
                  </a:moveTo>
                  <a:lnTo>
                    <a:pt x="1553575" y="0"/>
                  </a:lnTo>
                  <a:lnTo>
                    <a:pt x="1617112" y="57429"/>
                  </a:lnTo>
                  <a:cubicBezTo>
                    <a:pt x="1775291" y="186442"/>
                    <a:pt x="1968540" y="250949"/>
                    <a:pt x="2161790" y="250949"/>
                  </a:cubicBezTo>
                  <a:lnTo>
                    <a:pt x="2177951" y="249400"/>
                  </a:lnTo>
                  <a:lnTo>
                    <a:pt x="2177951" y="2447197"/>
                  </a:lnTo>
                  <a:lnTo>
                    <a:pt x="2161790" y="2447968"/>
                  </a:lnTo>
                  <a:cubicBezTo>
                    <a:pt x="1427612" y="2447968"/>
                    <a:pt x="693435" y="2185394"/>
                    <a:pt x="112205" y="1660245"/>
                  </a:cubicBezTo>
                  <a:lnTo>
                    <a:pt x="0" y="1553575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Segment 5">
              <a:extLst>
                <a:ext uri="{FF2B5EF4-FFF2-40B4-BE49-F238E27FC236}">
                  <a16:creationId xmlns="" xmlns:a16="http://schemas.microsoft.com/office/drawing/2014/main" id="{1929078E-1E45-4548-A344-70624D576E9C}"/>
                </a:ext>
              </a:extLst>
            </p:cNvPr>
            <p:cNvSpPr/>
            <p:nvPr/>
          </p:nvSpPr>
          <p:spPr>
            <a:xfrm rot="2700000">
              <a:off x="4498473" y="4274424"/>
              <a:ext cx="2142680" cy="2447628"/>
            </a:xfrm>
            <a:custGeom>
              <a:avLst/>
              <a:gdLst>
                <a:gd name="connsiteX0" fmla="*/ 0 w 2142680"/>
                <a:gd name="connsiteY0" fmla="*/ 249658 h 2447628"/>
                <a:gd name="connsiteX1" fmla="*/ 145062 w 2142680"/>
                <a:gd name="connsiteY1" fmla="*/ 235754 h 2447628"/>
                <a:gd name="connsiteX2" fmla="*/ 524917 w 2142680"/>
                <a:gd name="connsiteY2" fmla="*/ 58032 h 2447628"/>
                <a:gd name="connsiteX3" fmla="*/ 589120 w 2142680"/>
                <a:gd name="connsiteY3" fmla="*/ 0 h 2447628"/>
                <a:gd name="connsiteX4" fmla="*/ 2142680 w 2142680"/>
                <a:gd name="connsiteY4" fmla="*/ 1553559 h 2447628"/>
                <a:gd name="connsiteX5" fmla="*/ 2029824 w 2142680"/>
                <a:gd name="connsiteY5" fmla="*/ 1660848 h 2447628"/>
                <a:gd name="connsiteX6" fmla="*/ 273547 w 2142680"/>
                <a:gd name="connsiteY6" fmla="*/ 2434567 h 2447628"/>
                <a:gd name="connsiteX7" fmla="*/ 0 w 2142680"/>
                <a:gd name="connsiteY7" fmla="*/ 2447628 h 2447628"/>
                <a:gd name="connsiteX8" fmla="*/ 0 w 2142680"/>
                <a:gd name="connsiteY8" fmla="*/ 249658 h 244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2680" h="2447628">
                  <a:moveTo>
                    <a:pt x="0" y="249658"/>
                  </a:moveTo>
                  <a:lnTo>
                    <a:pt x="145062" y="235754"/>
                  </a:lnTo>
                  <a:cubicBezTo>
                    <a:pt x="281053" y="209425"/>
                    <a:pt x="411931" y="150184"/>
                    <a:pt x="524917" y="58032"/>
                  </a:cubicBezTo>
                  <a:lnTo>
                    <a:pt x="589120" y="0"/>
                  </a:lnTo>
                  <a:lnTo>
                    <a:pt x="2142680" y="1553559"/>
                  </a:lnTo>
                  <a:lnTo>
                    <a:pt x="2029824" y="1660848"/>
                  </a:lnTo>
                  <a:cubicBezTo>
                    <a:pt x="1526090" y="2115977"/>
                    <a:pt x="907477" y="2373883"/>
                    <a:pt x="273547" y="2434567"/>
                  </a:cubicBezTo>
                  <a:lnTo>
                    <a:pt x="0" y="2447628"/>
                  </a:lnTo>
                  <a:lnTo>
                    <a:pt x="0" y="249658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Segment 4">
              <a:extLst>
                <a:ext uri="{FF2B5EF4-FFF2-40B4-BE49-F238E27FC236}">
                  <a16:creationId xmlns="" xmlns:a16="http://schemas.microsoft.com/office/drawing/2014/main" id="{21180D1E-FED8-4EAE-9B9B-263A0B6C9DA2}"/>
                </a:ext>
              </a:extLst>
            </p:cNvPr>
            <p:cNvSpPr/>
            <p:nvPr/>
          </p:nvSpPr>
          <p:spPr>
            <a:xfrm rot="2700000">
              <a:off x="5404598" y="4411870"/>
              <a:ext cx="2448487" cy="2160643"/>
            </a:xfrm>
            <a:custGeom>
              <a:avLst/>
              <a:gdLst>
                <a:gd name="connsiteX0" fmla="*/ 251381 w 2448487"/>
                <a:gd name="connsiteY0" fmla="*/ 0 h 2160643"/>
                <a:gd name="connsiteX1" fmla="*/ 2448487 w 2448487"/>
                <a:gd name="connsiteY1" fmla="*/ 1 h 2160643"/>
                <a:gd name="connsiteX2" fmla="*/ 2434569 w 2448487"/>
                <a:gd name="connsiteY2" fmla="*/ 291509 h 2160643"/>
                <a:gd name="connsiteX3" fmla="*/ 1660850 w 2448487"/>
                <a:gd name="connsiteY3" fmla="*/ 2047785 h 2160643"/>
                <a:gd name="connsiteX4" fmla="*/ 1553559 w 2448487"/>
                <a:gd name="connsiteY4" fmla="*/ 2160643 h 2160643"/>
                <a:gd name="connsiteX5" fmla="*/ 0 w 2448487"/>
                <a:gd name="connsiteY5" fmla="*/ 607083 h 2160643"/>
                <a:gd name="connsiteX6" fmla="*/ 58034 w 2448487"/>
                <a:gd name="connsiteY6" fmla="*/ 542878 h 2160643"/>
                <a:gd name="connsiteX7" fmla="*/ 235756 w 2448487"/>
                <a:gd name="connsiteY7" fmla="*/ 163024 h 2160643"/>
                <a:gd name="connsiteX8" fmla="*/ 251381 w 2448487"/>
                <a:gd name="connsiteY8" fmla="*/ 0 h 216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8487" h="2160643">
                  <a:moveTo>
                    <a:pt x="251381" y="0"/>
                  </a:moveTo>
                  <a:lnTo>
                    <a:pt x="2448487" y="1"/>
                  </a:lnTo>
                  <a:lnTo>
                    <a:pt x="2434569" y="291509"/>
                  </a:lnTo>
                  <a:cubicBezTo>
                    <a:pt x="2373884" y="925439"/>
                    <a:pt x="2115979" y="1544052"/>
                    <a:pt x="1660850" y="2047785"/>
                  </a:cubicBezTo>
                  <a:lnTo>
                    <a:pt x="1553559" y="2160643"/>
                  </a:lnTo>
                  <a:lnTo>
                    <a:pt x="0" y="607083"/>
                  </a:lnTo>
                  <a:lnTo>
                    <a:pt x="58034" y="542878"/>
                  </a:lnTo>
                  <a:cubicBezTo>
                    <a:pt x="150186" y="429893"/>
                    <a:pt x="209427" y="299015"/>
                    <a:pt x="235756" y="163024"/>
                  </a:cubicBezTo>
                  <a:lnTo>
                    <a:pt x="251381" y="0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Segment 3">
              <a:extLst>
                <a:ext uri="{FF2B5EF4-FFF2-40B4-BE49-F238E27FC236}">
                  <a16:creationId xmlns="" xmlns:a16="http://schemas.microsoft.com/office/drawing/2014/main" id="{F5BB40EF-1594-42AB-954D-75E904090D19}"/>
                </a:ext>
              </a:extLst>
            </p:cNvPr>
            <p:cNvSpPr/>
            <p:nvPr/>
          </p:nvSpPr>
          <p:spPr>
            <a:xfrm rot="2700000">
              <a:off x="6933676" y="2878448"/>
              <a:ext cx="2451031" cy="2163188"/>
            </a:xfrm>
            <a:custGeom>
              <a:avLst/>
              <a:gdLst>
                <a:gd name="connsiteX0" fmla="*/ 0 w 2451031"/>
                <a:gd name="connsiteY0" fmla="*/ 1553560 h 2163188"/>
                <a:gd name="connsiteX1" fmla="*/ 1553559 w 2451031"/>
                <a:gd name="connsiteY1" fmla="*/ 0 h 2163188"/>
                <a:gd name="connsiteX2" fmla="*/ 1554863 w 2451031"/>
                <a:gd name="connsiteY2" fmla="*/ 1240 h 2163188"/>
                <a:gd name="connsiteX3" fmla="*/ 2437113 w 2451031"/>
                <a:gd name="connsiteY3" fmla="*/ 1871678 h 2163188"/>
                <a:gd name="connsiteX4" fmla="*/ 2451031 w 2451031"/>
                <a:gd name="connsiteY4" fmla="*/ 2163188 h 2163188"/>
                <a:gd name="connsiteX5" fmla="*/ 253925 w 2451031"/>
                <a:gd name="connsiteY5" fmla="*/ 2163188 h 2163188"/>
                <a:gd name="connsiteX6" fmla="*/ 238300 w 2451031"/>
                <a:gd name="connsiteY6" fmla="*/ 2000163 h 2163188"/>
                <a:gd name="connsiteX7" fmla="*/ 1336 w 2451031"/>
                <a:gd name="connsiteY7" fmla="*/ 1554767 h 2163188"/>
                <a:gd name="connsiteX8" fmla="*/ 0 w 2451031"/>
                <a:gd name="connsiteY8" fmla="*/ 1553560 h 216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1031" h="2163188">
                  <a:moveTo>
                    <a:pt x="0" y="1553560"/>
                  </a:moveTo>
                  <a:lnTo>
                    <a:pt x="1553559" y="0"/>
                  </a:lnTo>
                  <a:lnTo>
                    <a:pt x="1554863" y="1240"/>
                  </a:lnTo>
                  <a:cubicBezTo>
                    <a:pt x="2077678" y="524055"/>
                    <a:pt x="2371761" y="1188984"/>
                    <a:pt x="2437113" y="1871678"/>
                  </a:cubicBezTo>
                  <a:lnTo>
                    <a:pt x="2451031" y="2163188"/>
                  </a:lnTo>
                  <a:lnTo>
                    <a:pt x="253925" y="2163188"/>
                  </a:lnTo>
                  <a:lnTo>
                    <a:pt x="238300" y="2000163"/>
                  </a:lnTo>
                  <a:cubicBezTo>
                    <a:pt x="206705" y="1836975"/>
                    <a:pt x="127717" y="1681148"/>
                    <a:pt x="1336" y="1554767"/>
                  </a:cubicBezTo>
                  <a:lnTo>
                    <a:pt x="0" y="1553560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Segment 2">
              <a:extLst>
                <a:ext uri="{FF2B5EF4-FFF2-40B4-BE49-F238E27FC236}">
                  <a16:creationId xmlns="" xmlns:a16="http://schemas.microsoft.com/office/drawing/2014/main" id="{6970B667-AB1B-4963-AAF4-E765CDEC26EB}"/>
                </a:ext>
              </a:extLst>
            </p:cNvPr>
            <p:cNvSpPr/>
            <p:nvPr/>
          </p:nvSpPr>
          <p:spPr>
            <a:xfrm rot="2700000">
              <a:off x="7080107" y="1671349"/>
              <a:ext cx="2158032" cy="2446069"/>
            </a:xfrm>
            <a:custGeom>
              <a:avLst/>
              <a:gdLst>
                <a:gd name="connsiteX0" fmla="*/ 0 w 2158032"/>
                <a:gd name="connsiteY0" fmla="*/ 0 h 2446069"/>
                <a:gd name="connsiteX1" fmla="*/ 291508 w 2158032"/>
                <a:gd name="connsiteY1" fmla="*/ 13918 h 2446069"/>
                <a:gd name="connsiteX2" fmla="*/ 2047785 w 2158032"/>
                <a:gd name="connsiteY2" fmla="*/ 787637 h 2446069"/>
                <a:gd name="connsiteX3" fmla="*/ 2158032 w 2158032"/>
                <a:gd name="connsiteY3" fmla="*/ 892446 h 2446069"/>
                <a:gd name="connsiteX4" fmla="*/ 604409 w 2158032"/>
                <a:gd name="connsiteY4" fmla="*/ 2446069 h 2446069"/>
                <a:gd name="connsiteX5" fmla="*/ 542878 w 2158032"/>
                <a:gd name="connsiteY5" fmla="*/ 2390453 h 2446069"/>
                <a:gd name="connsiteX6" fmla="*/ 163023 w 2158032"/>
                <a:gd name="connsiteY6" fmla="*/ 2212731 h 2446069"/>
                <a:gd name="connsiteX7" fmla="*/ 0 w 2158032"/>
                <a:gd name="connsiteY7" fmla="*/ 2197105 h 2446069"/>
                <a:gd name="connsiteX8" fmla="*/ 0 w 2158032"/>
                <a:gd name="connsiteY8" fmla="*/ 0 h 244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8032" h="2446069">
                  <a:moveTo>
                    <a:pt x="0" y="0"/>
                  </a:moveTo>
                  <a:lnTo>
                    <a:pt x="291508" y="13918"/>
                  </a:lnTo>
                  <a:cubicBezTo>
                    <a:pt x="925438" y="74602"/>
                    <a:pt x="1544052" y="332508"/>
                    <a:pt x="2047785" y="787637"/>
                  </a:cubicBezTo>
                  <a:lnTo>
                    <a:pt x="2158032" y="892446"/>
                  </a:lnTo>
                  <a:lnTo>
                    <a:pt x="604409" y="2446069"/>
                  </a:lnTo>
                  <a:lnTo>
                    <a:pt x="542878" y="2390453"/>
                  </a:lnTo>
                  <a:cubicBezTo>
                    <a:pt x="429892" y="2298301"/>
                    <a:pt x="299014" y="2239060"/>
                    <a:pt x="163023" y="2212731"/>
                  </a:cubicBezTo>
                  <a:lnTo>
                    <a:pt x="0" y="2197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Segment 1">
              <a:extLst>
                <a:ext uri="{FF2B5EF4-FFF2-40B4-BE49-F238E27FC236}">
                  <a16:creationId xmlns="" xmlns:a16="http://schemas.microsoft.com/office/drawing/2014/main" id="{6AC31196-611C-45F8-9AAB-64E751271C66}"/>
                </a:ext>
              </a:extLst>
            </p:cNvPr>
            <p:cNvSpPr/>
            <p:nvPr/>
          </p:nvSpPr>
          <p:spPr>
            <a:xfrm rot="2700000">
              <a:off x="5550063" y="142205"/>
              <a:ext cx="2159337" cy="2447277"/>
            </a:xfrm>
            <a:custGeom>
              <a:avLst/>
              <a:gdLst>
                <a:gd name="connsiteX0" fmla="*/ 0 w 2159337"/>
                <a:gd name="connsiteY0" fmla="*/ 893686 h 2447277"/>
                <a:gd name="connsiteX1" fmla="*/ 111552 w 2159337"/>
                <a:gd name="connsiteY1" fmla="*/ 787637 h 2447277"/>
                <a:gd name="connsiteX2" fmla="*/ 1867828 w 2159337"/>
                <a:gd name="connsiteY2" fmla="*/ 13918 h 2447277"/>
                <a:gd name="connsiteX3" fmla="*/ 2159337 w 2159337"/>
                <a:gd name="connsiteY3" fmla="*/ 0 h 2447277"/>
                <a:gd name="connsiteX4" fmla="*/ 2159337 w 2159337"/>
                <a:gd name="connsiteY4" fmla="*/ 2197105 h 2447277"/>
                <a:gd name="connsiteX5" fmla="*/ 1996313 w 2159337"/>
                <a:gd name="connsiteY5" fmla="*/ 2212731 h 2447277"/>
                <a:gd name="connsiteX6" fmla="*/ 1616459 w 2159337"/>
                <a:gd name="connsiteY6" fmla="*/ 2390453 h 2447277"/>
                <a:gd name="connsiteX7" fmla="*/ 1553591 w 2159337"/>
                <a:gd name="connsiteY7" fmla="*/ 2447277 h 2447277"/>
                <a:gd name="connsiteX8" fmla="*/ 0 w 2159337"/>
                <a:gd name="connsiteY8" fmla="*/ 893686 h 244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9337" h="2447277">
                  <a:moveTo>
                    <a:pt x="0" y="893686"/>
                  </a:moveTo>
                  <a:lnTo>
                    <a:pt x="111552" y="787637"/>
                  </a:lnTo>
                  <a:cubicBezTo>
                    <a:pt x="615285" y="332508"/>
                    <a:pt x="1233898" y="74602"/>
                    <a:pt x="1867828" y="13918"/>
                  </a:cubicBezTo>
                  <a:lnTo>
                    <a:pt x="2159337" y="0"/>
                  </a:lnTo>
                  <a:lnTo>
                    <a:pt x="2159337" y="2197105"/>
                  </a:lnTo>
                  <a:lnTo>
                    <a:pt x="1996313" y="2212731"/>
                  </a:lnTo>
                  <a:cubicBezTo>
                    <a:pt x="1860322" y="2239060"/>
                    <a:pt x="1729444" y="2298301"/>
                    <a:pt x="1616459" y="2390453"/>
                  </a:cubicBezTo>
                  <a:lnTo>
                    <a:pt x="1553591" y="2447277"/>
                  </a:lnTo>
                  <a:lnTo>
                    <a:pt x="0" y="893686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Segment 8 Text">
              <a:extLst>
                <a:ext uri="{FF2B5EF4-FFF2-40B4-BE49-F238E27FC236}">
                  <a16:creationId xmlns="" xmlns:a16="http://schemas.microsoft.com/office/drawing/2014/main" id="{38E89541-5CDE-4327-83D8-57D2940845E0}"/>
                </a:ext>
              </a:extLst>
            </p:cNvPr>
            <p:cNvSpPr/>
            <p:nvPr/>
          </p:nvSpPr>
          <p:spPr>
            <a:xfrm rot="14832960">
              <a:off x="4276441" y="1226701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en-US" sz="28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$10</a:t>
              </a:r>
            </a:p>
          </p:txBody>
        </p:sp>
        <p:sp>
          <p:nvSpPr>
            <p:cNvPr id="41" name="Segment 7 Text">
              <a:extLst>
                <a:ext uri="{FF2B5EF4-FFF2-40B4-BE49-F238E27FC236}">
                  <a16:creationId xmlns="" xmlns:a16="http://schemas.microsoft.com/office/drawing/2014/main" id="{03846760-DDAD-454B-BD73-1BDCE93E0255}"/>
                </a:ext>
              </a:extLst>
            </p:cNvPr>
            <p:cNvSpPr/>
            <p:nvPr/>
          </p:nvSpPr>
          <p:spPr>
            <a:xfrm rot="12040397">
              <a:off x="3190845" y="2296719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en-US" sz="28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$1</a:t>
              </a:r>
            </a:p>
          </p:txBody>
        </p:sp>
        <p:sp>
          <p:nvSpPr>
            <p:cNvPr id="42" name="Segment 6 Text">
              <a:extLst>
                <a:ext uri="{FF2B5EF4-FFF2-40B4-BE49-F238E27FC236}">
                  <a16:creationId xmlns="" xmlns:a16="http://schemas.microsoft.com/office/drawing/2014/main" id="{696CFC48-119A-4B20-9B4E-A1F6C7F15525}"/>
                </a:ext>
              </a:extLst>
            </p:cNvPr>
            <p:cNvSpPr/>
            <p:nvPr/>
          </p:nvSpPr>
          <p:spPr>
            <a:xfrm rot="9272001">
              <a:off x="3255932" y="3815630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en-US" sz="28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-$4</a:t>
              </a:r>
            </a:p>
          </p:txBody>
        </p:sp>
        <p:sp>
          <p:nvSpPr>
            <p:cNvPr id="43" name="Segment 5 Text">
              <a:extLst>
                <a:ext uri="{FF2B5EF4-FFF2-40B4-BE49-F238E27FC236}">
                  <a16:creationId xmlns="" xmlns:a16="http://schemas.microsoft.com/office/drawing/2014/main" id="{3C4264AC-7BD2-4091-B6B1-2E05EA921A47}"/>
                </a:ext>
              </a:extLst>
            </p:cNvPr>
            <p:cNvSpPr/>
            <p:nvPr/>
          </p:nvSpPr>
          <p:spPr>
            <a:xfrm rot="6885915">
              <a:off x="4248349" y="4806505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en-US" sz="28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$1</a:t>
              </a:r>
            </a:p>
          </p:txBody>
        </p:sp>
        <p:sp>
          <p:nvSpPr>
            <p:cNvPr id="60" name="Segment 4 Text">
              <a:extLst>
                <a:ext uri="{FF2B5EF4-FFF2-40B4-BE49-F238E27FC236}">
                  <a16:creationId xmlns="" xmlns:a16="http://schemas.microsoft.com/office/drawing/2014/main" id="{FDE67F57-E493-4F0E-A4CB-8589AEF36208}"/>
                </a:ext>
              </a:extLst>
            </p:cNvPr>
            <p:cNvSpPr/>
            <p:nvPr/>
          </p:nvSpPr>
          <p:spPr>
            <a:xfrm rot="4023253">
              <a:off x="5776442" y="4808983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en-US" sz="28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-$5</a:t>
              </a:r>
              <a:endParaRPr lang="en-US" sz="28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Segment 3 Text">
              <a:extLst>
                <a:ext uri="{FF2B5EF4-FFF2-40B4-BE49-F238E27FC236}">
                  <a16:creationId xmlns="" xmlns:a16="http://schemas.microsoft.com/office/drawing/2014/main" id="{97AEC5D1-1E94-4E28-877D-B501EFB3F7BC}"/>
                </a:ext>
              </a:extLst>
            </p:cNvPr>
            <p:cNvSpPr/>
            <p:nvPr/>
          </p:nvSpPr>
          <p:spPr>
            <a:xfrm rot="1130371">
              <a:off x="6840010" y="3719126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en-US" sz="28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$1</a:t>
              </a:r>
              <a:endParaRPr lang="en-US" sz="28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Segment 2 Text">
              <a:extLst>
                <a:ext uri="{FF2B5EF4-FFF2-40B4-BE49-F238E27FC236}">
                  <a16:creationId xmlns="" xmlns:a16="http://schemas.microsoft.com/office/drawing/2014/main" id="{9931ED56-B927-49A1-9E88-4C39D7FA065C}"/>
                </a:ext>
              </a:extLst>
            </p:cNvPr>
            <p:cNvSpPr/>
            <p:nvPr/>
          </p:nvSpPr>
          <p:spPr>
            <a:xfrm rot="20520957">
              <a:off x="6824007" y="2330916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en-US" sz="28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-$6</a:t>
              </a:r>
              <a:endParaRPr lang="en-US" sz="28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Segment 1 Text">
              <a:extLst>
                <a:ext uri="{FF2B5EF4-FFF2-40B4-BE49-F238E27FC236}">
                  <a16:creationId xmlns="" xmlns:a16="http://schemas.microsoft.com/office/drawing/2014/main" id="{33DA8D27-CF9A-4A9C-9DF7-5BAB6D52717F}"/>
                </a:ext>
              </a:extLst>
            </p:cNvPr>
            <p:cNvSpPr/>
            <p:nvPr/>
          </p:nvSpPr>
          <p:spPr>
            <a:xfrm rot="17752461">
              <a:off x="5861225" y="1240486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en-US" sz="28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$1</a:t>
              </a:r>
            </a:p>
          </p:txBody>
        </p:sp>
      </p:grpSp>
      <p:grpSp>
        <p:nvGrpSpPr>
          <p:cNvPr id="67" name="Spin Button">
            <a:extLst>
              <a:ext uri="{FF2B5EF4-FFF2-40B4-BE49-F238E27FC236}">
                <a16:creationId xmlns="" xmlns:a16="http://schemas.microsoft.com/office/drawing/2014/main" id="{1972FA71-9F7D-4B81-B488-7F26645D57CD}"/>
              </a:ext>
            </a:extLst>
          </p:cNvPr>
          <p:cNvGrpSpPr/>
          <p:nvPr/>
        </p:nvGrpSpPr>
        <p:grpSpPr>
          <a:xfrm>
            <a:off x="5196000" y="2529000"/>
            <a:ext cx="1800000" cy="1800000"/>
            <a:chOff x="5196000" y="2529000"/>
            <a:chExt cx="1800000" cy="1800000"/>
          </a:xfrm>
        </p:grpSpPr>
        <p:sp>
          <p:nvSpPr>
            <p:cNvPr id="51" name="Spin Button">
              <a:extLst>
                <a:ext uri="{FF2B5EF4-FFF2-40B4-BE49-F238E27FC236}">
                  <a16:creationId xmlns="" xmlns:a16="http://schemas.microsoft.com/office/drawing/2014/main" id="{B7650D7D-7FCB-4A79-BFAA-6C32C5E3579F}"/>
                </a:ext>
              </a:extLst>
            </p:cNvPr>
            <p:cNvSpPr/>
            <p:nvPr/>
          </p:nvSpPr>
          <p:spPr>
            <a:xfrm>
              <a:off x="5196000" y="252900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63" name="Arrow: Curved Down 62">
              <a:extLst>
                <a:ext uri="{FF2B5EF4-FFF2-40B4-BE49-F238E27FC236}">
                  <a16:creationId xmlns="" xmlns:a16="http://schemas.microsoft.com/office/drawing/2014/main" id="{B210A41A-0C7E-475B-831B-931895C7011C}"/>
                </a:ext>
              </a:extLst>
            </p:cNvPr>
            <p:cNvSpPr/>
            <p:nvPr/>
          </p:nvSpPr>
          <p:spPr>
            <a:xfrm>
              <a:off x="5392462" y="2664749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4" name="Arrow: Curved Down 63">
              <a:extLst>
                <a:ext uri="{FF2B5EF4-FFF2-40B4-BE49-F238E27FC236}">
                  <a16:creationId xmlns="" xmlns:a16="http://schemas.microsoft.com/office/drawing/2014/main" id="{1CA3CB84-AD33-4099-80E9-01351CE5DBB5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48" name="Marker">
            <a:extLst>
              <a:ext uri="{FF2B5EF4-FFF2-40B4-BE49-F238E27FC236}">
                <a16:creationId xmlns="" xmlns:a16="http://schemas.microsoft.com/office/drawing/2014/main" id="{6F381C54-25EF-445D-B869-A54C62C08DBE}"/>
              </a:ext>
            </a:extLst>
          </p:cNvPr>
          <p:cNvSpPr/>
          <p:nvPr/>
        </p:nvSpPr>
        <p:spPr>
          <a:xfrm rot="10800000">
            <a:off x="5741207" y="-2198"/>
            <a:ext cx="720000" cy="72000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08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6AD05B-2EF0-4A11-B838-50D34B0E4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729928"/>
            <a:ext cx="8534400" cy="1507067"/>
          </a:xfrm>
        </p:spPr>
        <p:txBody>
          <a:bodyPr/>
          <a:lstStyle/>
          <a:p>
            <a:r>
              <a:rPr lang="en-US" dirty="0"/>
              <a:t>Expected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CDA01D30-12A2-46BD-A278-0F14D681F0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4212" y="863601"/>
                <a:ext cx="8534400" cy="3615267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/>
                  <a:t>Discrete random variable of a probability distribution is the theoretical average of the formula</a:t>
                </a:r>
              </a:p>
              <a:p>
                <a:r>
                  <a:rPr lang="en-US" sz="3200" dirty="0"/>
                  <a:t>E(x)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 smtClean="0"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∑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* P(X)</a:t>
                </a:r>
              </a:p>
              <a:p>
                <a:r>
                  <a:rPr lang="en-US" sz="3200" dirty="0"/>
                  <a:t>Used often when referring to money</a:t>
                </a:r>
              </a:p>
              <a:p>
                <a:r>
                  <a:rPr lang="en-US" sz="3200" dirty="0"/>
                  <a:t>Theoretical average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A01D30-12A2-46BD-A278-0F14D681F0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863601"/>
                <a:ext cx="8534400" cy="3615267"/>
              </a:xfrm>
              <a:blipFill>
                <a:blip r:embed="rId3"/>
                <a:stretch>
                  <a:fillRect l="-1071" t="-10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9500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AE65DF-EE37-4CC8-98E5-634EE0E7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34000"/>
            <a:ext cx="8534401" cy="859200"/>
          </a:xfrm>
        </p:spPr>
        <p:txBody>
          <a:bodyPr>
            <a:normAutofit fontScale="90000"/>
          </a:bodyPr>
          <a:lstStyle/>
          <a:p>
            <a:r>
              <a:rPr lang="en-US" dirty="0"/>
              <a:t>Let’s find the expected value of the spinner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671BAC8-8B09-489C-B87C-C7622EE9E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651518"/>
            <a:ext cx="11240309" cy="4342882"/>
          </a:xfrm>
        </p:spPr>
        <p:txBody>
          <a:bodyPr>
            <a:normAutofit/>
          </a:bodyPr>
          <a:lstStyle/>
          <a:p>
            <a:r>
              <a:rPr lang="en-US" sz="3200" dirty="0"/>
              <a:t>(4/8)*1 + (1/8)*10 + (1/8)*-4 + (1/8)(-5) + (1/8)(-6) = -(1/8) = -$0.125 </a:t>
            </a:r>
          </a:p>
        </p:txBody>
      </p:sp>
    </p:spTree>
    <p:extLst>
      <p:ext uri="{BB962C8B-B14F-4D97-AF65-F5344CB8AC3E}">
        <p14:creationId xmlns:p14="http://schemas.microsoft.com/office/powerpoint/2010/main" val="1407792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ACD246-AE4C-400C-8362-C2173D364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 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8CEFC1-68E5-43B2-98E7-46EEFDD31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P. 272 1-4, 13-15</a:t>
            </a:r>
          </a:p>
        </p:txBody>
      </p:sp>
    </p:spTree>
    <p:extLst>
      <p:ext uri="{BB962C8B-B14F-4D97-AF65-F5344CB8AC3E}">
        <p14:creationId xmlns:p14="http://schemas.microsoft.com/office/powerpoint/2010/main" val="1235763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D838E0-DFE0-47E0-8EEA-22A6440A7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5012" y="177800"/>
            <a:ext cx="3657600" cy="1371600"/>
          </a:xfrm>
        </p:spPr>
        <p:txBody>
          <a:bodyPr/>
          <a:lstStyle/>
          <a:p>
            <a:r>
              <a:rPr lang="en-US" dirty="0"/>
              <a:t>Expected Value Project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3FBD45F-A7AC-4221-83B8-95FFE9E54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3784601"/>
          </a:xfrm>
        </p:spPr>
        <p:txBody>
          <a:bodyPr/>
          <a:lstStyle/>
          <a:p>
            <a:r>
              <a:rPr lang="en-US" dirty="0"/>
              <a:t>We are going to create our own game, but you have to figure out a way to have an Expected Value of zero</a:t>
            </a:r>
          </a:p>
          <a:p>
            <a:r>
              <a:rPr lang="en-US" dirty="0"/>
              <a:t>Here are the stipulations: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least 8 zones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must have different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Expected value = 0</a:t>
            </a:r>
          </a:p>
          <a:p>
            <a:endParaRPr lang="en-US" dirty="0"/>
          </a:p>
        </p:txBody>
      </p:sp>
      <p:pic>
        <p:nvPicPr>
          <p:cNvPr id="2050" name="Picture 2" descr="Image result for spinner wheel">
            <a:extLst>
              <a:ext uri="{FF2B5EF4-FFF2-40B4-BE49-F238E27FC236}">
                <a16:creationId xmlns="" xmlns:a16="http://schemas.microsoft.com/office/drawing/2014/main" id="{D4427A2F-F0E3-4929-8A4D-1EA750814E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733" y="1358900"/>
            <a:ext cx="371856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405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1CDC66-0E0A-418A-A13F-5BA2D9C2C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 5-3</a:t>
            </a:r>
          </a:p>
        </p:txBody>
      </p:sp>
      <p:pic>
        <p:nvPicPr>
          <p:cNvPr id="1026" name="Picture 2" descr="Image result for correct or incorrect">
            <a:extLst>
              <a:ext uri="{FF2B5EF4-FFF2-40B4-BE49-F238E27FC236}">
                <a16:creationId xmlns="" xmlns:a16="http://schemas.microsoft.com/office/drawing/2014/main" id="{46713B62-2B5A-4EE7-8F74-1D17462E50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55" y="1168411"/>
            <a:ext cx="4346541" cy="226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881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3DF822-17CF-4A92-B2C4-2F80C8824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Binomial Distribution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59D9095-DE28-43C3-BE12-346AE9F2B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-when probability trials have only TWO outcomes</a:t>
            </a:r>
          </a:p>
          <a:p>
            <a:r>
              <a:rPr lang="en-US" sz="3200" dirty="0"/>
              <a:t>- ex. Basketball team either wins or loses, heads or tails, correct or incorrect</a:t>
            </a:r>
          </a:p>
        </p:txBody>
      </p:sp>
      <p:pic>
        <p:nvPicPr>
          <p:cNvPr id="4102" name="Picture 6" descr="Image result for two choices">
            <a:extLst>
              <a:ext uri="{FF2B5EF4-FFF2-40B4-BE49-F238E27FC236}">
                <a16:creationId xmlns="" xmlns:a16="http://schemas.microsoft.com/office/drawing/2014/main" id="{6A153A2C-6E2C-4FAA-AB09-820DEDFED48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5" r="11735"/>
          <a:stretch>
            <a:fillRect/>
          </a:stretch>
        </p:blipFill>
        <p:spPr bwMode="auto">
          <a:xfrm>
            <a:off x="960438" y="914400"/>
            <a:ext cx="328136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404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6F0545-0C8C-4BEC-BD25-8982916BE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-1441580"/>
            <a:ext cx="8001000" cy="2971801"/>
          </a:xfrm>
        </p:spPr>
        <p:txBody>
          <a:bodyPr/>
          <a:lstStyle/>
          <a:p>
            <a:r>
              <a:rPr lang="en-US" dirty="0"/>
              <a:t>Binomial Experiment Requirements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EECA7E1-0DF7-48F8-8A90-22FD51894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1" y="1420346"/>
            <a:ext cx="11370939" cy="4927700"/>
          </a:xfrm>
        </p:spPr>
        <p:txBody>
          <a:bodyPr>
            <a:noAutofit/>
          </a:bodyPr>
          <a:lstStyle/>
          <a:p>
            <a:r>
              <a:rPr lang="en-US" sz="2800" dirty="0"/>
              <a:t>Binomial experiment- probability experiment that satisfies the following four requirements: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There must be a fixed number of trials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Each trial can only have TWO outcomes or outcomes that can be reduced to two outcomes such as success or failure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The outcomes of each trial must be independent of one another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The probability of success must remain the same for each trial</a:t>
            </a:r>
          </a:p>
        </p:txBody>
      </p:sp>
    </p:spTree>
    <p:extLst>
      <p:ext uri="{BB962C8B-B14F-4D97-AF65-F5344CB8AC3E}">
        <p14:creationId xmlns:p14="http://schemas.microsoft.com/office/powerpoint/2010/main" val="2752633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26A803-4F26-44AB-BE54-30414B3DF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5935" y="202223"/>
            <a:ext cx="3657600" cy="1371600"/>
          </a:xfrm>
        </p:spPr>
        <p:txBody>
          <a:bodyPr>
            <a:noAutofit/>
          </a:bodyPr>
          <a:lstStyle/>
          <a:p>
            <a:r>
              <a:rPr lang="en-US" sz="3200" dirty="0"/>
              <a:t>Determining if Situations are Binomial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D31ADF-F39E-4DFF-B388-7C5FD5EBB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387" y="202223"/>
            <a:ext cx="7557782" cy="644476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Selecting 20 university students and recording their rank. </a:t>
            </a:r>
          </a:p>
          <a:p>
            <a:pPr lvl="1"/>
            <a:r>
              <a:rPr lang="en-US" sz="2800" dirty="0"/>
              <a:t>No</a:t>
            </a:r>
          </a:p>
          <a:p>
            <a:r>
              <a:rPr lang="en-US" sz="2800" dirty="0"/>
              <a:t>Selecting 20 university students and recording if they are on dean’s list or not.</a:t>
            </a:r>
          </a:p>
          <a:p>
            <a:pPr lvl="1"/>
            <a:r>
              <a:rPr lang="en-US" sz="2800" dirty="0"/>
              <a:t>Yes</a:t>
            </a:r>
          </a:p>
          <a:p>
            <a:r>
              <a:rPr lang="en-US" sz="2800" dirty="0"/>
              <a:t>Drawing 5 cards and recording if each card is red or black without replacement. </a:t>
            </a:r>
          </a:p>
          <a:p>
            <a:pPr lvl="1"/>
            <a:r>
              <a:rPr lang="en-US" sz="2800" dirty="0"/>
              <a:t>No</a:t>
            </a:r>
          </a:p>
          <a:p>
            <a:r>
              <a:rPr lang="en-US" sz="2800" dirty="0"/>
              <a:t>Drawing 5 cards and recording if each card is red or black with replacement.</a:t>
            </a:r>
          </a:p>
          <a:p>
            <a:pPr lvl="1"/>
            <a:r>
              <a:rPr lang="en-US" sz="2800" dirty="0"/>
              <a:t>Yes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5305031-B687-4C09-B8A9-C4D92495A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15935" y="2165838"/>
            <a:ext cx="3657600" cy="2091267"/>
          </a:xfrm>
        </p:spPr>
        <p:txBody>
          <a:bodyPr>
            <a:normAutofit/>
          </a:bodyPr>
          <a:lstStyle/>
          <a:p>
            <a:r>
              <a:rPr lang="en-US" sz="2800" dirty="0"/>
              <a:t>Let’s try it</a:t>
            </a:r>
          </a:p>
        </p:txBody>
      </p:sp>
    </p:spTree>
    <p:extLst>
      <p:ext uri="{BB962C8B-B14F-4D97-AF65-F5344CB8AC3E}">
        <p14:creationId xmlns:p14="http://schemas.microsoft.com/office/powerpoint/2010/main" val="1926225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F6F490-C13F-46E5-8D75-84914EABB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065" y="4592840"/>
            <a:ext cx="8534400" cy="1507067"/>
          </a:xfrm>
        </p:spPr>
        <p:txBody>
          <a:bodyPr/>
          <a:lstStyle/>
          <a:p>
            <a:r>
              <a:rPr lang="en-US" dirty="0"/>
              <a:t>Binomial Distribution Formula</a:t>
            </a:r>
          </a:p>
        </p:txBody>
      </p:sp>
      <p:pic>
        <p:nvPicPr>
          <p:cNvPr id="5122" name="Picture 2" descr="Image result for binomial distribution formula">
            <a:extLst>
              <a:ext uri="{FF2B5EF4-FFF2-40B4-BE49-F238E27FC236}">
                <a16:creationId xmlns="" xmlns:a16="http://schemas.microsoft.com/office/drawing/2014/main" id="{C5751F69-B990-428D-924F-8400212CBB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6" y="228599"/>
            <a:ext cx="9544949" cy="658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34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928" y="548378"/>
            <a:ext cx="8534400" cy="1507067"/>
          </a:xfrm>
        </p:spPr>
        <p:txBody>
          <a:bodyPr/>
          <a:lstStyle/>
          <a:p>
            <a:r>
              <a:rPr lang="en-US" dirty="0"/>
              <a:t>Recall from the past!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1187289"/>
            <a:ext cx="4937655" cy="3615267"/>
          </a:xfrm>
        </p:spPr>
        <p:txBody>
          <a:bodyPr>
            <a:normAutofit/>
          </a:bodyPr>
          <a:lstStyle/>
          <a:p>
            <a:r>
              <a:rPr lang="en-US" sz="3600" dirty="0"/>
              <a:t>Variable- characteristic or attribute that can assume different values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6593" y="1550677"/>
            <a:ext cx="4934479" cy="3615266"/>
          </a:xfrm>
        </p:spPr>
        <p:txBody>
          <a:bodyPr>
            <a:noAutofit/>
          </a:bodyPr>
          <a:lstStyle/>
          <a:p>
            <a:r>
              <a:rPr lang="en-US" sz="3600" dirty="0"/>
              <a:t>Discrete variable- a variable can only assume a specific number of values</a:t>
            </a:r>
          </a:p>
          <a:p>
            <a:r>
              <a:rPr lang="en-US" sz="3600" dirty="0"/>
              <a:t>Continuous variable- variables that can assume all values in the interval between any two given values</a:t>
            </a:r>
          </a:p>
        </p:txBody>
      </p:sp>
      <p:pic>
        <p:nvPicPr>
          <p:cNvPr id="2050" name="Picture 2" descr="Image result for last time i heard that i fell off 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1" y="6309621"/>
            <a:ext cx="269415" cy="38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82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800E7D-C736-4429-9730-BCF4D9FA0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480527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A1E7C03C-0BE7-4CE4-AC33-C7A611C7179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84213" y="1549400"/>
                <a:ext cx="8535988" cy="4338216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A coin is tossed 3 times. Find the probability of getting exactly 2 Heads. We know the answer is 0.375 from previous information, but let’s check the formula</a:t>
                </a:r>
              </a:p>
              <a:p>
                <a:r>
                  <a:rPr lang="en-US" sz="3200" dirty="0"/>
                  <a:t>We know n = 3, X = 2, p = ½, q = ½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3!</m:t>
                          </m:r>
                        </m:num>
                        <m:den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3−2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!2!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=0.375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1E7C03C-0BE7-4CE4-AC33-C7A611C717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4213" y="1549400"/>
                <a:ext cx="8535988" cy="4338216"/>
              </a:xfrm>
              <a:blipFill>
                <a:blip r:embed="rId2"/>
                <a:stretch>
                  <a:fillRect l="-1784" r="-2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53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393B06-7CA0-45A4-A993-A993C7F7E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82" y="193432"/>
            <a:ext cx="8820272" cy="967153"/>
          </a:xfrm>
        </p:spPr>
        <p:txBody>
          <a:bodyPr/>
          <a:lstStyle/>
          <a:p>
            <a:r>
              <a:rPr lang="en-US" dirty="0"/>
              <a:t>Another 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24CDBFE7-28C0-4478-ACAD-33D6F3E8715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84212" y="1160585"/>
                <a:ext cx="8535988" cy="483381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3200" dirty="0"/>
                  <a:t>A survey found that 40% of PV students have part time jobs. If 5 PV students are selected at random, find the probability that AT LEAST 3 will have part time jobs. </a:t>
                </a:r>
              </a:p>
              <a:p>
                <a:r>
                  <a:rPr lang="en-US" sz="3200" dirty="0"/>
                  <a:t>P(3)=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5!</m:t>
                        </m:r>
                      </m:num>
                      <m:den>
                        <m:d>
                          <m:d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5−3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!3!</m:t>
                        </m:r>
                      </m:den>
                    </m:f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(0.4)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(0.6)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= 0.230</a:t>
                </a:r>
              </a:p>
              <a:p>
                <a:r>
                  <a:rPr lang="en-US" sz="3200" dirty="0"/>
                  <a:t>P(4)=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5!</m:t>
                        </m:r>
                      </m:num>
                      <m:den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5−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(0.4)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(0.6)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200" dirty="0"/>
                  <a:t> = 0.077</a:t>
                </a:r>
              </a:p>
              <a:p>
                <a:r>
                  <a:rPr lang="en-US" sz="3200" dirty="0"/>
                  <a:t>P(5)=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5!</m:t>
                        </m:r>
                      </m:num>
                      <m:den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5−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(0.4)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(0.6)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200" dirty="0"/>
                  <a:t> = 0.010</a:t>
                </a:r>
              </a:p>
              <a:p>
                <a:r>
                  <a:rPr lang="en-US" sz="3200" dirty="0"/>
                  <a:t>0.230+0.077+0.010 = 0.317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4CDBFE7-28C0-4478-ACAD-33D6F3E871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4212" y="1160585"/>
                <a:ext cx="8535988" cy="4833815"/>
              </a:xfrm>
              <a:blipFill>
                <a:blip r:embed="rId2"/>
                <a:stretch>
                  <a:fillRect l="-1642" r="-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58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90E518-F9B9-4497-930F-B0A32721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228" y="129936"/>
            <a:ext cx="8534400" cy="1507067"/>
          </a:xfrm>
        </p:spPr>
        <p:txBody>
          <a:bodyPr/>
          <a:lstStyle/>
          <a:p>
            <a:r>
              <a:rPr lang="en-US" dirty="0"/>
              <a:t>How to put it in Calculator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73B55C9-F5E6-4EB4-AD1E-CBE6BADB7132}"/>
              </a:ext>
            </a:extLst>
          </p:cNvPr>
          <p:cNvSpPr txBox="1"/>
          <p:nvPr/>
        </p:nvSpPr>
        <p:spPr>
          <a:xfrm>
            <a:off x="1427584" y="2332653"/>
            <a:ext cx="5551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1) 2</a:t>
            </a:r>
            <a:r>
              <a:rPr lang="en-US" baseline="30000" dirty="0"/>
              <a:t>nd</a:t>
            </a:r>
            <a:r>
              <a:rPr lang="en-US" dirty="0"/>
              <a:t> -&gt; </a:t>
            </a:r>
            <a:r>
              <a:rPr lang="en-US" dirty="0" err="1"/>
              <a:t>Vars</a:t>
            </a:r>
            <a:r>
              <a:rPr lang="en-US" dirty="0"/>
              <a:t> (</a:t>
            </a:r>
            <a:r>
              <a:rPr lang="en-US" dirty="0" err="1"/>
              <a:t>Distr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2)Scroll down until “</a:t>
            </a:r>
            <a:r>
              <a:rPr lang="en-US" dirty="0" err="1"/>
              <a:t>binompdf</a:t>
            </a:r>
            <a:r>
              <a:rPr lang="en-US" dirty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3) Type in such that </a:t>
            </a:r>
            <a:r>
              <a:rPr lang="en-US" dirty="0" err="1"/>
              <a:t>binompdf</a:t>
            </a:r>
            <a:r>
              <a:rPr lang="en-US" dirty="0"/>
              <a:t>(</a:t>
            </a:r>
            <a:r>
              <a:rPr lang="en-US" dirty="0" err="1"/>
              <a:t>n,p,x</a:t>
            </a:r>
            <a:r>
              <a:rPr lang="en-US" dirty="0"/>
              <a:t>)</a:t>
            </a:r>
          </a:p>
        </p:txBody>
      </p:sp>
      <p:pic>
        <p:nvPicPr>
          <p:cNvPr id="3074" name="Picture 2" descr="Image result for ti 84">
            <a:extLst>
              <a:ext uri="{FF2B5EF4-FFF2-40B4-BE49-F238E27FC236}">
                <a16:creationId xmlns="" xmlns:a16="http://schemas.microsoft.com/office/drawing/2014/main" id="{918D1630-008B-4F81-8D80-2520AFBAB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163" y="0"/>
            <a:ext cx="3271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0339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A7AABA-FDA5-49BF-82F5-6D1AFA2B5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are given 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C91AFE62-3D5B-49CF-959F-0875041306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Here is how you find the mean, variance, standard deviation</a:t>
                </a:r>
              </a:p>
              <a:p>
                <a:r>
                  <a:rPr lang="en-US" dirty="0"/>
                  <a:t>Mean: μ = n * p   Variance: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dirty="0"/>
                          <m:t>σ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S.D.: </a:t>
                </a:r>
                <a:r>
                  <a:rPr lang="el-GR" dirty="0"/>
                  <a:t>σ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1AFE62-3D5B-49CF-959F-0875041306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45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E567BA-C7AF-4BBB-9083-F5C5C35E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5-4 Other types of Distribution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FFE1DE-40CC-4077-AC56-075185132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53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792BE9-71C3-4F70-8C64-CB36C3207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27269"/>
            <a:ext cx="8534401" cy="2281600"/>
          </a:xfrm>
        </p:spPr>
        <p:txBody>
          <a:bodyPr/>
          <a:lstStyle/>
          <a:p>
            <a:r>
              <a:rPr lang="en-US" dirty="0"/>
              <a:t>Multinomial Distribution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E043BF4-EFCA-4189-A843-F269814F7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306" y="3009900"/>
            <a:ext cx="8534400" cy="2643554"/>
          </a:xfrm>
        </p:spPr>
        <p:txBody>
          <a:bodyPr>
            <a:normAutofit/>
          </a:bodyPr>
          <a:lstStyle/>
          <a:p>
            <a:r>
              <a:rPr lang="en-US" sz="3200" dirty="0"/>
              <a:t>Like the binomial distribution, but with more than 2 outcomes</a:t>
            </a:r>
          </a:p>
          <a:p>
            <a:r>
              <a:rPr lang="en-US" sz="3200" dirty="0"/>
              <a:t>- Like a survey with options for ‘agree’, ‘disagree’, and ‘no opinion’</a:t>
            </a:r>
          </a:p>
        </p:txBody>
      </p:sp>
    </p:spTree>
    <p:extLst>
      <p:ext uri="{BB962C8B-B14F-4D97-AF65-F5344CB8AC3E}">
        <p14:creationId xmlns:p14="http://schemas.microsoft.com/office/powerpoint/2010/main" val="422634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601A9E-CE6E-4F9F-A56E-FA97B6C66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1477108"/>
          </a:xfrm>
        </p:spPr>
        <p:txBody>
          <a:bodyPr/>
          <a:lstStyle/>
          <a:p>
            <a:r>
              <a:rPr lang="en-US" dirty="0"/>
              <a:t>Multinomial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97119D1A-8E53-4664-BA2C-B25051693D1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84212" y="2039815"/>
                <a:ext cx="8535988" cy="3954585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-</a:t>
                </a:r>
                <a:r>
                  <a:rPr lang="en-US" sz="32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Same requirements as binomial distribution, but more than two outcomes per trial. 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!…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Sup>
                      <m:sSubSupPr>
                        <m:ctrlPr>
                          <a:rPr lang="en-US" sz="3200" b="0" i="1" smtClean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32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*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i="1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3200" i="1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en-US" sz="3200" b="0" i="1" smtClean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∗…</m:t>
                    </m:r>
                    <m:sSubSup>
                      <m:sSubSupPr>
                        <m:ctrlPr>
                          <a:rPr lang="en-US" sz="3200" i="1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i="1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sSub>
                          <m:sSubPr>
                            <m:ctrlPr>
                              <a:rPr lang="en-US" sz="3200" i="1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bSup>
                  </m:oMath>
                </a14:m>
                <a:endParaRPr lang="en-US" sz="3200" dirty="0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7119D1A-8E53-4664-BA2C-B25051693D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4212" y="2039815"/>
                <a:ext cx="8535988" cy="3954585"/>
              </a:xfrm>
              <a:blipFill rotWithShape="1">
                <a:blip r:embed="rId2"/>
                <a:stretch>
                  <a:fillRect l="-1784"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260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4B27E2-DFA1-4DC4-8E19-4C2B920B7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-1316893"/>
            <a:ext cx="8534401" cy="2281600"/>
          </a:xfrm>
        </p:spPr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1D3CA3A3-6D4D-41D0-8C9B-71597CD368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84213" y="1072662"/>
                <a:ext cx="10596318" cy="4921738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A bag contains 4 white balls, 3 red balls, and 5 blue balls. A ball is selected at random, its color is recorded, and then the ball is replaced. Find probability if 5 balls are selected, two are white, two are red, and one is blue. </a:t>
                </a:r>
              </a:p>
              <a:p>
                <a:r>
                  <a:rPr lang="en-US" sz="3200" dirty="0"/>
                  <a:t>N=5,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=2,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=2,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=1,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3200" dirty="0"/>
              </a:p>
              <a:p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5!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2!2!1!</m:t>
                        </m:r>
                      </m:den>
                    </m:f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200" dirty="0"/>
                  <a:t>= 0.0868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D3CA3A3-6D4D-41D0-8C9B-71597CD368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4213" y="1072662"/>
                <a:ext cx="10596318" cy="4921738"/>
              </a:xfrm>
              <a:blipFill>
                <a:blip r:embed="rId2"/>
                <a:stretch>
                  <a:fillRect l="-1438" t="-1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74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E0F4BE-E5D8-42AD-A540-E25AFBD21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-1310054"/>
            <a:ext cx="8534401" cy="2281600"/>
          </a:xfrm>
        </p:spPr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64E5EB28-88CB-4076-9DBD-2EE5A637341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84213" y="1063869"/>
                <a:ext cx="8534400" cy="4930531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Suppose a card is drawn randomly from an ordinary deck of playing cards, and then put back in the deck. This exercise is repeated five times. What is the probability of drawing 1 spade, 1 heart, 1 diamond, and 2 clubs?</a:t>
                </a:r>
              </a:p>
              <a:p>
                <a:r>
                  <a:rPr lang="en-US" sz="3200" dirty="0"/>
                  <a:t>Variables…</a:t>
                </a: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5!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2!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1!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1!</m:t>
                        </m:r>
                      </m:den>
                    </m:f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52</m:t>
                            </m:r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52</m:t>
                            </m:r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52</m:t>
                            </m:r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52</m:t>
                            </m:r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= 0.0586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4E5EB28-88CB-4076-9DBD-2EE5A63734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4213" y="1063869"/>
                <a:ext cx="8534400" cy="4930531"/>
              </a:xfrm>
              <a:blipFill>
                <a:blip r:embed="rId2"/>
                <a:stretch>
                  <a:fillRect l="-1786" t="-1609" r="-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303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88C597-C2AE-4607-A629-7E72323A3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87465EB-F114-4EC8-9B30-DDD5424A0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0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-69686"/>
            <a:ext cx="3657600" cy="1371600"/>
          </a:xfrm>
        </p:spPr>
        <p:txBody>
          <a:bodyPr>
            <a:normAutofit/>
          </a:bodyPr>
          <a:lstStyle/>
          <a:p>
            <a:r>
              <a:rPr lang="en-US" sz="3600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696919"/>
            <a:ext cx="6358426" cy="393895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3500" dirty="0"/>
              <a:t>Examples:</a:t>
            </a:r>
          </a:p>
          <a:p>
            <a:pPr lvl="1"/>
            <a:r>
              <a:rPr lang="en-US" sz="3800" dirty="0"/>
              <a:t>If a die were rolled, RV X would represent possible outcomes: 1,2,3,4,5 or 6. </a:t>
            </a:r>
          </a:p>
          <a:p>
            <a:pPr lvl="1"/>
            <a:r>
              <a:rPr lang="en-US" sz="3800" dirty="0"/>
              <a:t>If two coins were flipped, RV Y would represent # of heads: 0,1,2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2" y="1169378"/>
            <a:ext cx="11485602" cy="2091267"/>
          </a:xfrm>
        </p:spPr>
        <p:txBody>
          <a:bodyPr>
            <a:normAutofit/>
          </a:bodyPr>
          <a:lstStyle/>
          <a:p>
            <a:r>
              <a:rPr lang="en-US" sz="3600" dirty="0"/>
              <a:t>A variable whose values are determined by chance</a:t>
            </a:r>
          </a:p>
          <a:p>
            <a:endParaRPr lang="en-US" dirty="0"/>
          </a:p>
        </p:txBody>
      </p:sp>
      <p:pic>
        <p:nvPicPr>
          <p:cNvPr id="3076" name="Picture 4" descr="Image result for coin and d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288" y="3683977"/>
            <a:ext cx="5371526" cy="286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1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oisson distribution">
            <a:extLst>
              <a:ext uri="{FF2B5EF4-FFF2-40B4-BE49-F238E27FC236}">
                <a16:creationId xmlns="" xmlns:a16="http://schemas.microsoft.com/office/drawing/2014/main" id="{5FDB5349-CF5C-461E-A456-B9F307A17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78" y="351692"/>
            <a:ext cx="1194186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0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4DCC69-300B-42F1-88B0-D2FD27FD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56CAD5-A1DD-4B37-8C78-877A5D9AD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This distribution is useful when N is large and p is small</a:t>
            </a:r>
          </a:p>
          <a:p>
            <a:r>
              <a:rPr lang="en-US" sz="3200" dirty="0"/>
              <a:t>Random Variable X is number of occurrences over an interval </a:t>
            </a:r>
          </a:p>
          <a:p>
            <a:r>
              <a:rPr lang="en-US" sz="3200" dirty="0"/>
              <a:t>For example, the number of phone calls per hour</a:t>
            </a:r>
          </a:p>
          <a:p>
            <a:r>
              <a:rPr lang="en-US" sz="3200" dirty="0"/>
              <a:t>Info given P(X, </a:t>
            </a:r>
            <a:r>
              <a:rPr lang="el-GR" sz="3200" dirty="0"/>
              <a:t>λ</a:t>
            </a:r>
            <a:r>
              <a:rPr lang="en-US" sz="3200" dirty="0"/>
              <a:t>) and </a:t>
            </a:r>
            <a:r>
              <a:rPr lang="el-GR" sz="3200" dirty="0"/>
              <a:t>λ</a:t>
            </a:r>
            <a:r>
              <a:rPr lang="en-US" sz="3200" dirty="0"/>
              <a:t> = n * 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8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A90F9C-19B7-4684-A8DB-8181D69A3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-1140800"/>
            <a:ext cx="8534401" cy="2281600"/>
          </a:xfrm>
        </p:spPr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56E962A5-A5C0-4D91-AC9C-4C98F00C97A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84213" y="1283677"/>
                <a:ext cx="8534400" cy="4710723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If approx. 2% of the people in a room of 200 people are left-handed, find the probability that exactly 5 people are left-handed. </a:t>
                </a:r>
              </a:p>
              <a:p>
                <a:r>
                  <a:rPr lang="en-US" sz="3200" dirty="0"/>
                  <a:t>X = 5, </a:t>
                </a:r>
                <a:r>
                  <a:rPr lang="el-GR" sz="3200" dirty="0"/>
                  <a:t>λ</a:t>
                </a:r>
                <a:r>
                  <a:rPr lang="en-US" sz="3200" dirty="0"/>
                  <a:t> = 200*(0.02) = 4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(5;4</m:t>
                      </m:r>
                      <m:r>
                        <m:rPr>
                          <m:nor/>
                        </m:rPr>
                        <a:rPr lang="en-US" sz="3200" b="0" i="0" dirty="0" smtClean="0"/>
                        <m:t>) = </m:t>
                      </m:r>
                      <m:f>
                        <m:fPr>
                          <m:ctrlPr>
                            <a:rPr lang="en-US" sz="3200" b="0" i="1" dirty="0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0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0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5!</m:t>
                          </m:r>
                        </m:den>
                      </m:f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=0.1563</m:t>
                      </m:r>
                      <m:r>
                        <m:rPr>
                          <m:nor/>
                        </m:rPr>
                        <a:rPr lang="en-US" sz="3200" b="0" i="0" dirty="0" smtClean="0"/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6E962A5-A5C0-4D91-AC9C-4C98F00C97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4213" y="1283677"/>
                <a:ext cx="8534400" cy="4710723"/>
              </a:xfrm>
              <a:blipFill>
                <a:blip r:embed="rId2"/>
                <a:stretch>
                  <a:fillRect l="-1786" t="-1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908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3BC16D-4765-4679-9AE0-59B892478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-1418000"/>
            <a:ext cx="8534401" cy="2281600"/>
          </a:xfrm>
        </p:spPr>
        <p:txBody>
          <a:bodyPr/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94890AB6-A67E-4752-8223-D290072A2E3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84213" y="1154724"/>
                <a:ext cx="8534400" cy="4744914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If there are 200 typographical errors randomly distributed in a 500 page manuscript, find the probability that a given page contains exactly 3 errors. </a:t>
                </a:r>
              </a:p>
              <a:p>
                <a:r>
                  <a:rPr lang="el-GR" sz="3200" dirty="0"/>
                  <a:t>λ</a:t>
                </a:r>
                <a:r>
                  <a:rPr lang="en-US" sz="3200" dirty="0"/>
                  <a:t>=200/500 = 0.4 </a:t>
                </a:r>
              </a:p>
              <a:p>
                <a:r>
                  <a:rPr lang="en-US" sz="3200" dirty="0"/>
                  <a:t>P(3;0.4)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/>
                      <m:t>= </m:t>
                    </m:r>
                    <m:f>
                      <m:fPr>
                        <m:ctrlPr>
                          <a:rPr lang="en-US" sz="3200" i="1" dirty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0.4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0.4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b="0" i="0" dirty="0" smtClean="0">
                        <a:latin typeface="Cambria Math" panose="02040503050406030204" pitchFamily="18" charset="0"/>
                      </a:rPr>
                      <m:t>0.0072</m:t>
                    </m:r>
                    <m:r>
                      <m:rPr>
                        <m:nor/>
                      </m:rPr>
                      <a:rPr lang="en-US" sz="3200" dirty="0"/>
                      <m:t> 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4890AB6-A67E-4752-8223-D290072A2E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4213" y="1154724"/>
                <a:ext cx="8534400" cy="4744914"/>
              </a:xfrm>
              <a:blipFill>
                <a:blip r:embed="rId2"/>
                <a:stretch>
                  <a:fillRect l="-1786" t="-1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5265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C4534A-5D38-4350-BF51-FF9D8A89A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54977"/>
            <a:ext cx="8534401" cy="692146"/>
          </a:xfrm>
        </p:spPr>
        <p:txBody>
          <a:bodyPr/>
          <a:lstStyle/>
          <a:p>
            <a:r>
              <a:rPr lang="en-US" dirty="0"/>
              <a:t>Main ideas For Chapter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4E427F1-7BD1-4F74-A076-7F74D19CD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107831"/>
            <a:ext cx="10540835" cy="4872555"/>
          </a:xfrm>
        </p:spPr>
        <p:txBody>
          <a:bodyPr>
            <a:normAutofit/>
          </a:bodyPr>
          <a:lstStyle/>
          <a:p>
            <a:r>
              <a:rPr lang="en-US" sz="3200" dirty="0"/>
              <a:t>Think…</a:t>
            </a:r>
          </a:p>
          <a:p>
            <a:r>
              <a:rPr lang="en-US" sz="3200" dirty="0"/>
              <a:t>Can you make a probability distribution </a:t>
            </a:r>
            <a:r>
              <a:rPr lang="en-US" sz="3200" dirty="0" smtClean="0"/>
              <a:t>(chart and graph) and </a:t>
            </a:r>
            <a:r>
              <a:rPr lang="en-US" sz="3200" dirty="0"/>
              <a:t>understand it? </a:t>
            </a:r>
          </a:p>
          <a:p>
            <a:r>
              <a:rPr lang="en-US" sz="3200" dirty="0"/>
              <a:t>Calculate mean, S.D. and </a:t>
            </a:r>
            <a:r>
              <a:rPr lang="en-US" sz="3200" dirty="0" smtClean="0"/>
              <a:t>variance </a:t>
            </a:r>
            <a:r>
              <a:rPr lang="en-US" sz="3200" smtClean="0"/>
              <a:t>of PD?</a:t>
            </a:r>
            <a:endParaRPr lang="en-US" sz="3200" dirty="0"/>
          </a:p>
          <a:p>
            <a:r>
              <a:rPr lang="en-US" sz="3200" dirty="0"/>
              <a:t>Find an expected value?</a:t>
            </a:r>
          </a:p>
          <a:p>
            <a:r>
              <a:rPr lang="en-US" sz="3200" dirty="0"/>
              <a:t>Determine if a situation is binomial or not and find the probability?</a:t>
            </a:r>
          </a:p>
          <a:p>
            <a:r>
              <a:rPr lang="en-US" sz="3200" dirty="0"/>
              <a:t>Use multinomial and Poisson distributions?</a:t>
            </a:r>
          </a:p>
        </p:txBody>
      </p:sp>
    </p:spTree>
    <p:extLst>
      <p:ext uri="{BB962C8B-B14F-4D97-AF65-F5344CB8AC3E}">
        <p14:creationId xmlns:p14="http://schemas.microsoft.com/office/powerpoint/2010/main" val="2051573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453631-0BBF-4E45-97A6-D9B8C07F5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-74645"/>
            <a:ext cx="10058400" cy="2743200"/>
          </a:xfrm>
        </p:spPr>
        <p:txBody>
          <a:bodyPr/>
          <a:lstStyle/>
          <a:p>
            <a:r>
              <a:rPr lang="en-US" dirty="0"/>
              <a:t>Random Variables Cont’d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DD10EF-399E-4387-B9D1-AC0844399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2668555"/>
            <a:ext cx="8535988" cy="3325845"/>
          </a:xfrm>
        </p:spPr>
        <p:txBody>
          <a:bodyPr/>
          <a:lstStyle/>
          <a:p>
            <a:pPr lvl="1"/>
            <a:r>
              <a:rPr lang="en-US" sz="3600" dirty="0"/>
              <a:t>Take a minute to think of your own!</a:t>
            </a:r>
          </a:p>
          <a:p>
            <a:r>
              <a:rPr lang="en-US" sz="3600" dirty="0"/>
              <a:t>We will only be talking about discrete random variables in this chapter</a:t>
            </a:r>
          </a:p>
          <a:p>
            <a:pPr lvl="1"/>
            <a:r>
              <a:rPr lang="en-US" sz="3600" dirty="0"/>
              <a:t>Chapter 6 is continuous random variables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660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FD5DF0-1989-4979-BF49-2D9D523A2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01216"/>
            <a:ext cx="3657600" cy="1371600"/>
          </a:xfrm>
        </p:spPr>
        <p:txBody>
          <a:bodyPr>
            <a:noAutofit/>
          </a:bodyPr>
          <a:lstStyle/>
          <a:p>
            <a:r>
              <a:rPr lang="en-US" sz="3600" dirty="0"/>
              <a:t>Discrete vs Continuous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56B4A7-4167-453C-A353-7E7A25618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Discrete: have a finite number of possible values or infinite number of values that can be counted</a:t>
            </a:r>
          </a:p>
          <a:p>
            <a:pPr lvl="1"/>
            <a:r>
              <a:rPr lang="en-US" sz="3200" dirty="0"/>
              <a:t>Ex.  # of joggers in a park</a:t>
            </a:r>
          </a:p>
        </p:txBody>
      </p:sp>
      <p:pic>
        <p:nvPicPr>
          <p:cNvPr id="1026" name="Picture 2" descr="Image result for joggers in park animated">
            <a:extLst>
              <a:ext uri="{FF2B5EF4-FFF2-40B4-BE49-F238E27FC236}">
                <a16:creationId xmlns="" xmlns:a16="http://schemas.microsoft.com/office/drawing/2014/main" id="{3DEC08A7-FD3E-45C0-B8B5-8A9312CFB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533" y="401216"/>
            <a:ext cx="4177255" cy="315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74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4B9AFC6-232A-43AB-8910-A52A56556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99344"/>
            <a:ext cx="8535988" cy="4445518"/>
          </a:xfrm>
        </p:spPr>
        <p:txBody>
          <a:bodyPr>
            <a:normAutofit/>
          </a:bodyPr>
          <a:lstStyle/>
          <a:p>
            <a:r>
              <a:rPr lang="en-US" sz="3600" dirty="0"/>
              <a:t>Continuous: can be all values in an interval between two given values</a:t>
            </a:r>
          </a:p>
          <a:p>
            <a:pPr lvl="1"/>
            <a:r>
              <a:rPr lang="en-US" sz="3600" dirty="0"/>
              <a:t>Ex. Temp ranges from 20 degrees to 34 in a 24-hour period	</a:t>
            </a:r>
          </a:p>
          <a:p>
            <a:endParaRPr lang="en-US" sz="3600" dirty="0"/>
          </a:p>
          <a:p>
            <a:r>
              <a:rPr lang="en-US" sz="3600" dirty="0" err="1"/>
              <a:t>Again..let’s</a:t>
            </a:r>
            <a:r>
              <a:rPr lang="en-US" sz="3600" dirty="0"/>
              <a:t> think of own examples	</a:t>
            </a:r>
          </a:p>
          <a:p>
            <a:endParaRPr lang="en-US" dirty="0"/>
          </a:p>
        </p:txBody>
      </p:sp>
      <p:pic>
        <p:nvPicPr>
          <p:cNvPr id="4" name="Picture 4" descr="Image result for decimal temperature">
            <a:extLst>
              <a:ext uri="{FF2B5EF4-FFF2-40B4-BE49-F238E27FC236}">
                <a16:creationId xmlns="" xmlns:a16="http://schemas.microsoft.com/office/drawing/2014/main" id="{99EDF73C-30F3-419B-8DF8-A588ED557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564" y="4435897"/>
            <a:ext cx="4678436" cy="242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81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783" y="5350933"/>
            <a:ext cx="8534400" cy="1507067"/>
          </a:xfrm>
        </p:spPr>
        <p:txBody>
          <a:bodyPr/>
          <a:lstStyle/>
          <a:p>
            <a:r>
              <a:rPr lang="en-US" dirty="0"/>
              <a:t>Example of Probability Distribution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872901"/>
              </p:ext>
            </p:extLst>
          </p:nvPr>
        </p:nvGraphicFramePr>
        <p:xfrm>
          <a:off x="684213" y="685799"/>
          <a:ext cx="11128341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7552">
                  <a:extLst>
                    <a:ext uri="{9D8B030D-6E8A-4147-A177-3AD203B41FA5}">
                      <a16:colId xmlns="" xmlns:a16="http://schemas.microsoft.com/office/drawing/2014/main" val="1572330729"/>
                    </a:ext>
                  </a:extLst>
                </a:gridCol>
                <a:gridCol w="3392935">
                  <a:extLst>
                    <a:ext uri="{9D8B030D-6E8A-4147-A177-3AD203B41FA5}">
                      <a16:colId xmlns="" xmlns:a16="http://schemas.microsoft.com/office/drawing/2014/main" val="3637730426"/>
                    </a:ext>
                  </a:extLst>
                </a:gridCol>
                <a:gridCol w="3422100">
                  <a:extLst>
                    <a:ext uri="{9D8B030D-6E8A-4147-A177-3AD203B41FA5}">
                      <a16:colId xmlns="" xmlns:a16="http://schemas.microsoft.com/office/drawing/2014/main" val="435512655"/>
                    </a:ext>
                  </a:extLst>
                </a:gridCol>
                <a:gridCol w="2245754">
                  <a:extLst>
                    <a:ext uri="{9D8B030D-6E8A-4147-A177-3AD203B41FA5}">
                      <a16:colId xmlns="" xmlns:a16="http://schemas.microsoft.com/office/drawing/2014/main" val="1701021205"/>
                    </a:ext>
                  </a:extLst>
                </a:gridCol>
              </a:tblGrid>
              <a:tr h="544686">
                <a:tc>
                  <a:txBody>
                    <a:bodyPr/>
                    <a:lstStyle/>
                    <a:p>
                      <a:r>
                        <a:rPr lang="en-US" sz="2800" dirty="0"/>
                        <a:t>No Heads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One 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Tw</a:t>
                      </a:r>
                      <a:r>
                        <a:rPr lang="en-US" sz="2800" baseline="0" dirty="0"/>
                        <a:t>o heads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Three</a:t>
                      </a:r>
                      <a:r>
                        <a:rPr lang="en-US" sz="2800" baseline="0" dirty="0"/>
                        <a:t> heads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40614665"/>
                  </a:ext>
                </a:extLst>
              </a:tr>
              <a:tr h="17459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TTT</a:t>
                      </a:r>
                    </a:p>
                    <a:p>
                      <a:pPr algn="ctr"/>
                      <a:r>
                        <a:rPr lang="en-US" sz="2800" dirty="0"/>
                        <a:t>1/8</a:t>
                      </a:r>
                    </a:p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1/8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TTH       THT       HTT</a:t>
                      </a:r>
                    </a:p>
                    <a:p>
                      <a:r>
                        <a:rPr lang="en-US" sz="2800" dirty="0"/>
                        <a:t>1/8     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dirty="0"/>
                        <a:t> 1/8</a:t>
                      </a:r>
                      <a:r>
                        <a:rPr lang="en-US" sz="2800" baseline="0" dirty="0"/>
                        <a:t>      1/8</a:t>
                      </a:r>
                    </a:p>
                    <a:p>
                      <a:endParaRPr lang="en-US" sz="2800" baseline="0" dirty="0"/>
                    </a:p>
                    <a:p>
                      <a:r>
                        <a:rPr lang="en-US" sz="2800" baseline="0" dirty="0"/>
                        <a:t>             3/8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HHT      HTH     THH</a:t>
                      </a:r>
                    </a:p>
                    <a:p>
                      <a:r>
                        <a:rPr lang="en-US" sz="2800" dirty="0"/>
                        <a:t>1/8     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dirty="0"/>
                        <a:t> 1/8</a:t>
                      </a:r>
                      <a:r>
                        <a:rPr lang="en-US" sz="2800" baseline="0" dirty="0"/>
                        <a:t>      1/8</a:t>
                      </a:r>
                    </a:p>
                    <a:p>
                      <a:endParaRPr lang="en-US" sz="2800" baseline="0" dirty="0"/>
                    </a:p>
                    <a:p>
                      <a:r>
                        <a:rPr lang="en-US" sz="2800" baseline="0" dirty="0"/>
                        <a:t>             3/8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            HHH</a:t>
                      </a:r>
                    </a:p>
                    <a:p>
                      <a:r>
                        <a:rPr lang="en-US" sz="2800" dirty="0"/>
                        <a:t>             1/8</a:t>
                      </a:r>
                    </a:p>
                    <a:p>
                      <a:endParaRPr lang="en-US" sz="2800" dirty="0"/>
                    </a:p>
                    <a:p>
                      <a:r>
                        <a:rPr lang="en-US" sz="2800" dirty="0"/>
                        <a:t>             1/8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415206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191943"/>
              </p:ext>
            </p:extLst>
          </p:nvPr>
        </p:nvGraphicFramePr>
        <p:xfrm>
          <a:off x="684212" y="3882245"/>
          <a:ext cx="9850049" cy="174419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77145">
                  <a:extLst>
                    <a:ext uri="{9D8B030D-6E8A-4147-A177-3AD203B41FA5}">
                      <a16:colId xmlns="" xmlns:a16="http://schemas.microsoft.com/office/drawing/2014/main" val="1551332047"/>
                    </a:ext>
                  </a:extLst>
                </a:gridCol>
                <a:gridCol w="1502369">
                  <a:extLst>
                    <a:ext uri="{9D8B030D-6E8A-4147-A177-3AD203B41FA5}">
                      <a16:colId xmlns="" xmlns:a16="http://schemas.microsoft.com/office/drawing/2014/main" val="2069302120"/>
                    </a:ext>
                  </a:extLst>
                </a:gridCol>
                <a:gridCol w="1800712">
                  <a:extLst>
                    <a:ext uri="{9D8B030D-6E8A-4147-A177-3AD203B41FA5}">
                      <a16:colId xmlns="" xmlns:a16="http://schemas.microsoft.com/office/drawing/2014/main" val="4160057296"/>
                    </a:ext>
                  </a:extLst>
                </a:gridCol>
                <a:gridCol w="1651541">
                  <a:extLst>
                    <a:ext uri="{9D8B030D-6E8A-4147-A177-3AD203B41FA5}">
                      <a16:colId xmlns="" xmlns:a16="http://schemas.microsoft.com/office/drawing/2014/main" val="2999518774"/>
                    </a:ext>
                  </a:extLst>
                </a:gridCol>
                <a:gridCol w="1718282">
                  <a:extLst>
                    <a:ext uri="{9D8B030D-6E8A-4147-A177-3AD203B41FA5}">
                      <a16:colId xmlns="" xmlns:a16="http://schemas.microsoft.com/office/drawing/2014/main" val="618146217"/>
                    </a:ext>
                  </a:extLst>
                </a:gridCol>
              </a:tblGrid>
              <a:tr h="799317">
                <a:tc>
                  <a:txBody>
                    <a:bodyPr/>
                    <a:lstStyle/>
                    <a:p>
                      <a:r>
                        <a:rPr lang="en-US" sz="2800" dirty="0"/>
                        <a:t>Number of</a:t>
                      </a:r>
                      <a:r>
                        <a:rPr lang="en-US" sz="2800" baseline="0" dirty="0"/>
                        <a:t> Heads 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6561492"/>
                  </a:ext>
                </a:extLst>
              </a:tr>
              <a:tr h="799317">
                <a:tc>
                  <a:txBody>
                    <a:bodyPr/>
                    <a:lstStyle/>
                    <a:p>
                      <a:r>
                        <a:rPr lang="en-US" sz="2800" dirty="0"/>
                        <a:t>Probability P(X)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48483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131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a Probability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1. The sum of the probabilities of all the events in the sample space must equal 1; that is, ∑P(X) = 1. </a:t>
            </a:r>
          </a:p>
          <a:p>
            <a:r>
              <a:rPr lang="en-US" sz="3200" dirty="0"/>
              <a:t>2. The probability of each event in the sample space must be between or equal to 0 and 1. That is, 0 ≤ P(X) ≤ 1</a:t>
            </a:r>
          </a:p>
        </p:txBody>
      </p:sp>
    </p:spTree>
    <p:extLst>
      <p:ext uri="{BB962C8B-B14F-4D97-AF65-F5344CB8AC3E}">
        <p14:creationId xmlns:p14="http://schemas.microsoft.com/office/powerpoint/2010/main" val="350640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31972</TotalTime>
  <Words>1899</Words>
  <Application>Microsoft Office PowerPoint</Application>
  <PresentationFormat>Custom</PresentationFormat>
  <Paragraphs>224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Slice</vt:lpstr>
      <vt:lpstr>Chapter 5: Discrete Probability Distributions </vt:lpstr>
      <vt:lpstr>Section 5-1 Probability Distributions</vt:lpstr>
      <vt:lpstr>Recall from the past!</vt:lpstr>
      <vt:lpstr>Random Variables</vt:lpstr>
      <vt:lpstr>Random Variables Cont’d</vt:lpstr>
      <vt:lpstr>Discrete vs Continuous Variables</vt:lpstr>
      <vt:lpstr>PowerPoint Presentation</vt:lpstr>
      <vt:lpstr>Example of Probability Distribution </vt:lpstr>
      <vt:lpstr>Requirements for a Probability Distribution</vt:lpstr>
      <vt:lpstr>Lets see for ourselves</vt:lpstr>
      <vt:lpstr>Making a probability distribution</vt:lpstr>
      <vt:lpstr>Let’s Make one Together</vt:lpstr>
      <vt:lpstr>Homework 5-1</vt:lpstr>
      <vt:lpstr>5-2 Mean, Variance, S.D., Expectation</vt:lpstr>
      <vt:lpstr>MeAN</vt:lpstr>
      <vt:lpstr>Example for Probability Distribution Mean</vt:lpstr>
      <vt:lpstr>Variance and Standard Deviation</vt:lpstr>
      <vt:lpstr>How to put it in Calculator</vt:lpstr>
      <vt:lpstr>PowerPoint Presentation</vt:lpstr>
      <vt:lpstr>PowerPoint Presentation</vt:lpstr>
      <vt:lpstr>Expected Value</vt:lpstr>
      <vt:lpstr>Let’s find the expected value of the spinner</vt:lpstr>
      <vt:lpstr>Section 2 Homework</vt:lpstr>
      <vt:lpstr>Expected Value Project </vt:lpstr>
      <vt:lpstr>Binomial Distribution 5-3</vt:lpstr>
      <vt:lpstr>Binomial Distribution</vt:lpstr>
      <vt:lpstr>Binomial Experiment Requirements</vt:lpstr>
      <vt:lpstr>Determining if Situations are Binomial</vt:lpstr>
      <vt:lpstr>Binomial Distribution Formula</vt:lpstr>
      <vt:lpstr>Example</vt:lpstr>
      <vt:lpstr>Another one</vt:lpstr>
      <vt:lpstr>How to put it in Calculator</vt:lpstr>
      <vt:lpstr>If you are given the binomial Distribution</vt:lpstr>
      <vt:lpstr>Section 5-4 Other types of Distribution </vt:lpstr>
      <vt:lpstr>Multinomial Distribution</vt:lpstr>
      <vt:lpstr>Multinomial cont</vt:lpstr>
      <vt:lpstr>Example 1</vt:lpstr>
      <vt:lpstr>Another Example</vt:lpstr>
      <vt:lpstr>Poisson Distribution</vt:lpstr>
      <vt:lpstr>PowerPoint Presentation</vt:lpstr>
      <vt:lpstr>Poisson Distribution</vt:lpstr>
      <vt:lpstr>Example 1</vt:lpstr>
      <vt:lpstr>Example 2</vt:lpstr>
      <vt:lpstr>Main ideas For Chapter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5: Discrete Probability Distributions</dc:title>
  <dc:creator>Brandon Wilkerson</dc:creator>
  <cp:lastModifiedBy>Administrator</cp:lastModifiedBy>
  <cp:revision>63</cp:revision>
  <dcterms:created xsi:type="dcterms:W3CDTF">2018-11-13T01:31:42Z</dcterms:created>
  <dcterms:modified xsi:type="dcterms:W3CDTF">2018-12-20T17:50:54Z</dcterms:modified>
</cp:coreProperties>
</file>