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743672-DDF2-4479-ABD3-87B24A7B6B6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D7E0C5-E26B-46E2-9F10-78E54B35B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10:  Correlation and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try one.  (Use the data from earlier about number of absences and final grades.)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:  x values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:  y values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If you would happen to flip them around, r would still be the same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 = -0.944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 value of r SUGGESTS a strong linear relationship. Now we need to check on that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39343" y="1627257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may have to ‘turn on’ your diagnostic option in your catalog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643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Significance of the Correlation Coefficient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You and I would call this…just test it against a critical value (find it in a table)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Table 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Degrees of freedom: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</a:t>
            </a: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 r I &gt; CV:  IS a significant linear correlation (SLC)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Could turn this in to a null, alternative, </a:t>
            </a:r>
            <a:r>
              <a:rPr lang="en-US" sz="3200" dirty="0" err="1" smtClean="0"/>
              <a:t>etc</a:t>
            </a:r>
            <a:r>
              <a:rPr lang="en-US" sz="3200" dirty="0" smtClean="0"/>
              <a:t>, but we are just going to keep it simple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is the CV for </a:t>
            </a:r>
            <a:r>
              <a:rPr lang="en-US" sz="3200" smtClean="0"/>
              <a:t>our example?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8844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7" y="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IS a SLC, what are the possible relationships?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Direct cause-and-effect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Reverse cause-and-effect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May be a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variable that connects them that wasn’t considered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May be a complex relationship that exists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Relationship may be coincidental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For more on this…see p.560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889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 you start a problem…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GRAPH IT – </a:t>
            </a:r>
            <a:r>
              <a:rPr lang="en-US" sz="2400" dirty="0" smtClean="0"/>
              <a:t>use appropriate #’s and labels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Plot the points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Use calculator to find r value: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53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91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10-2:  Regression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IF there is a SLC, then you find the equation of the line that connects the data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It is called the regression line or line of regression or least squares regression line:  y’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Values of y will be predicted from this equation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Equation is HUGE so instead we will use our calculators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38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Same screen…</a:t>
            </a:r>
            <a:r>
              <a:rPr lang="en-US" sz="3600" dirty="0" err="1" smtClean="0"/>
              <a:t>LinReg</a:t>
            </a:r>
            <a:r>
              <a:rPr lang="en-US" sz="3600" dirty="0" smtClean="0"/>
              <a:t>:  it is the a and b values that come up with the r and r</a:t>
            </a:r>
            <a:r>
              <a:rPr lang="en-US" sz="3600" baseline="30000" dirty="0" smtClean="0"/>
              <a:t>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Let’s put it all together with some new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Find 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Find CV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Is there an SLC?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Find y’ = ax + b and make </a:t>
            </a:r>
            <a:r>
              <a:rPr lang="en-US" sz="3200" dirty="0" err="1" smtClean="0"/>
              <a:t>calc</a:t>
            </a:r>
            <a:r>
              <a:rPr lang="en-US" sz="3200" dirty="0" smtClean="0"/>
              <a:t> draw graph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Do you need some steps written down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78435"/>
              </p:ext>
            </p:extLst>
          </p:nvPr>
        </p:nvGraphicFramePr>
        <p:xfrm>
          <a:off x="4648200" y="1676400"/>
          <a:ext cx="4114799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852"/>
                <a:gridCol w="1669415"/>
                <a:gridCol w="1335532"/>
              </a:tblGrid>
              <a:tr h="485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School District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Teachers (in thousands)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Pupils per Teacher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13.4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10.3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14.3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15.2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10.3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13.3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10.2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7437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18.4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90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886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ZoomSTAT</a:t>
            </a:r>
            <a:r>
              <a:rPr lang="en-US" sz="3600" dirty="0" smtClean="0"/>
              <a:t> – helps adjust your screen</a:t>
            </a:r>
          </a:p>
          <a:p>
            <a:r>
              <a:rPr lang="en-US" sz="3600" dirty="0" smtClean="0"/>
              <a:t>Use your line of regression to predict…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If x = 12, what is y’?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13.7 students/teacher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Works BEST if we predict within the range of data values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FUTURE values can work or can be off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Depends on what changes – oil running out in 2003????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562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10-3: Coefficient of Determination and Standard Error of the Estimate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u="sng" dirty="0" smtClean="0"/>
              <a:t>Coefficient of determination</a:t>
            </a:r>
            <a:r>
              <a:rPr lang="en-US" sz="3600" dirty="0" smtClean="0"/>
              <a:t>:  a measure of the variation of the dependent variable that is explained by the line of regression and the independent variable.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It is a ratio of the explained variation to the total variation.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All of that is a fancy way of saying it is equal to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.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341007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228600"/>
                <a:ext cx="8610600" cy="5699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r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𝑒𝑥𝑝𝑙𝑎𝑖𝑛𝑒𝑑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𝑣𝑎𝑟𝑖𝑎𝑡𝑖𝑜𝑛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𝑡𝑜𝑡𝑎𝑙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𝑣𝑎𝑟𝑖𝑎𝑡𝑖𝑜𝑛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r>
                  <a:rPr lang="en-US" sz="2000" dirty="0" smtClean="0"/>
                  <a:t>	</a:t>
                </a:r>
              </a:p>
              <a:p>
                <a:r>
                  <a:rPr lang="en-US" sz="2000" dirty="0" smtClean="0"/>
                  <a:t>	just take your r value and square it OR it’s on your </a:t>
                </a:r>
                <a:r>
                  <a:rPr lang="en-US" sz="2000" dirty="0" err="1" smtClean="0"/>
                  <a:t>calc</a:t>
                </a:r>
                <a:r>
                  <a:rPr lang="en-US" sz="2000" dirty="0" smtClean="0"/>
                  <a:t> 	screen already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Values will be between 0 and 1, inclusive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0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≤ r</a:t>
                </a:r>
                <a:r>
                  <a:rPr lang="en-US" sz="3600" baseline="30000" dirty="0" smtClean="0">
                    <a:latin typeface="Cambria Math"/>
                    <a:ea typeface="Cambria Math"/>
                  </a:rPr>
                  <a:t>2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≤1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mbria Math"/>
                    <a:ea typeface="Cambria Math"/>
                  </a:rPr>
                  <a:t>We often represent it as a percentage, so slide the decimal over 2 places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Cambria Math"/>
                    <a:ea typeface="Cambria Math"/>
                  </a:rPr>
                  <a:t>Ex:  r</a:t>
                </a:r>
                <a:r>
                  <a:rPr lang="en-US" sz="3600" baseline="30000" dirty="0" smtClean="0">
                    <a:latin typeface="Cambria Math"/>
                    <a:ea typeface="Cambria Math"/>
                  </a:rPr>
                  <a:t>2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= 0.784 </a:t>
                </a:r>
                <a:r>
                  <a:rPr lang="en-US" sz="3600" dirty="0" smtClean="0">
                    <a:latin typeface="Calibri"/>
                    <a:ea typeface="Cambria Math"/>
                  </a:rPr>
                  <a:t>→ 78.4% of the total variation is explained by the line of reg.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610600" cy="5699637"/>
              </a:xfrm>
              <a:prstGeom prst="rect">
                <a:avLst/>
              </a:prstGeom>
              <a:blipFill rotWithShape="1">
                <a:blip r:embed="rId2"/>
                <a:stretch>
                  <a:fillRect l="-2123" r="-3043" b="-2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0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0886" y="10885"/>
                <a:ext cx="9144000" cy="6018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u="sng" dirty="0" smtClean="0"/>
                  <a:t>Standard Error of Estimate</a:t>
                </a:r>
                <a:r>
                  <a:rPr lang="en-US" sz="3200" dirty="0" smtClean="0"/>
                  <a:t>:  standard deviation of the observed y values about the predicted y’ values.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Necessary because ‘real-life’ doesn’t follow the predictions EXACTLY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𝑒𝑠𝑡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32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3200" i="1">
                                            <a:latin typeface="Cambria Math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32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 smtClean="0"/>
                  <a:t>  or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This gets used to help us find a prediction interval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Similar to a standard deviation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Estimates how the data points deviate from the line of regression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86" y="10885"/>
                <a:ext cx="9144000" cy="6018892"/>
              </a:xfrm>
              <a:prstGeom prst="rect">
                <a:avLst/>
              </a:prstGeom>
              <a:blipFill rotWithShape="1">
                <a:blip r:embed="rId2"/>
                <a:stretch>
                  <a:fillRect l="-1667" t="-1317" r="-2867" b="-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8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Is there a RELATIONSHIP between two variables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You don’t just get to give your opinion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There is a mathematical method to determine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Ex’s:  does crime rate increase when temp increases OR if you do more HW is your test grade better</a:t>
            </a:r>
          </a:p>
        </p:txBody>
      </p:sp>
    </p:spTree>
    <p:extLst>
      <p:ext uri="{BB962C8B-B14F-4D97-AF65-F5344CB8AC3E}">
        <p14:creationId xmlns:p14="http://schemas.microsoft.com/office/powerpoint/2010/main" val="1390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657" y="0"/>
            <a:ext cx="8915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Let’s try one from start to finish together…</a:t>
            </a:r>
          </a:p>
          <a:p>
            <a:r>
              <a:rPr lang="en-US" sz="3200" dirty="0" smtClean="0"/>
              <a:t>Ex:  A researcher wishes to determine whether a person’s age is related to the number of hours he or she jogs per week.  The data is as follows…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Find r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Determine CV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Is there SLC, yes or no?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If no…done, If yes then find y’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Predict y’ when someone’s age is 52.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Find the percent of total variation, 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27530"/>
              </p:ext>
            </p:extLst>
          </p:nvPr>
        </p:nvGraphicFramePr>
        <p:xfrm>
          <a:off x="2895600" y="251460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65200"/>
                <a:gridCol w="1016000"/>
                <a:gridCol w="1016000"/>
                <a:gridCol w="1016000"/>
                <a:gridCol w="101600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AGE,X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Hours,Y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33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" y="228600"/>
                <a:ext cx="899160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arenR" startAt="7"/>
                </a:pPr>
                <a:r>
                  <a:rPr lang="en-US" sz="3600" dirty="0" smtClean="0"/>
                  <a:t>Find the standard error of estimate…(new </a:t>
                </a:r>
                <a:r>
                  <a:rPr lang="en-US" sz="3600" dirty="0" err="1" smtClean="0"/>
                  <a:t>eqtn</a:t>
                </a:r>
                <a:r>
                  <a:rPr lang="en-US" sz="3600" dirty="0" smtClean="0"/>
                  <a:t> from yesterday)</a:t>
                </a:r>
              </a:p>
              <a:p>
                <a:pPr marL="742950" indent="-742950">
                  <a:buAutoNum type="arabicParenR" startAt="7"/>
                </a:pPr>
                <a:endParaRPr lang="en-US" sz="3600" dirty="0"/>
              </a:p>
              <a:p>
                <a:pPr marL="742950" indent="-742950">
                  <a:buAutoNum type="arabicParenR" startAt="7"/>
                </a:pPr>
                <a:endParaRPr lang="en-US" sz="3600" dirty="0" smtClean="0"/>
              </a:p>
              <a:p>
                <a:pPr marL="742950" indent="-742950">
                  <a:buAutoNum type="arabicParenR" startAt="7"/>
                </a:pPr>
                <a:endParaRPr lang="en-US" sz="3600" dirty="0"/>
              </a:p>
              <a:p>
                <a:pPr marL="742950" indent="-742950">
                  <a:buAutoNum type="arabicParenR" startAt="7"/>
                </a:pPr>
                <a:endParaRPr lang="en-US" sz="3600" dirty="0" smtClean="0"/>
              </a:p>
              <a:p>
                <a:pPr marL="742950" indent="-742950">
                  <a:buAutoNum type="arabicParenR" startAt="7"/>
                </a:pPr>
                <a:endParaRPr lang="en-US" sz="3600" dirty="0"/>
              </a:p>
              <a:p>
                <a:pPr marL="742950" indent="-742950">
                  <a:buAutoNum type="arabicParenR" startAt="7"/>
                </a:pPr>
                <a:r>
                  <a:rPr lang="en-US" sz="3600" dirty="0" smtClean="0"/>
                  <a:t>Use that in the prediction interval </a:t>
                </a:r>
                <a:r>
                  <a:rPr lang="en-US" sz="3600" dirty="0" err="1" smtClean="0"/>
                  <a:t>eqtn</a:t>
                </a:r>
                <a:r>
                  <a:rPr lang="en-US" sz="3600" dirty="0" smtClean="0"/>
                  <a:t>.:  y’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zs</a:t>
                </a:r>
                <a:r>
                  <a:rPr lang="en-US" sz="3600" baseline="-25000" dirty="0" err="1" smtClean="0"/>
                  <a:t>est</a:t>
                </a:r>
                <a:r>
                  <a:rPr lang="en-US" sz="3600" baseline="-25000" dirty="0" smtClean="0"/>
                  <a:t> </a:t>
                </a:r>
                <a:r>
                  <a:rPr lang="en-US" sz="3600" dirty="0" smtClean="0"/>
                  <a:t>:find the 95% prediction interval</a:t>
                </a:r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991600" cy="6186309"/>
              </a:xfrm>
              <a:prstGeom prst="rect">
                <a:avLst/>
              </a:prstGeom>
              <a:blipFill rotWithShape="1">
                <a:blip r:embed="rId2"/>
                <a:stretch>
                  <a:fillRect l="-2847" t="-3846" b="-2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7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help determine IF they are related…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We look for linearity (do they form a straight line, or close to one)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OR…some other graphical relationship-parabolic, cubic, inverse, </a:t>
            </a:r>
            <a:r>
              <a:rPr lang="en-US" sz="3600" dirty="0" err="1" smtClean="0"/>
              <a:t>etc</a:t>
            </a:r>
            <a:endParaRPr lang="en-US" sz="3600" dirty="0" smtClean="0"/>
          </a:p>
          <a:p>
            <a:r>
              <a:rPr lang="en-US" sz="3600" dirty="0" smtClean="0"/>
              <a:t>Once we determine if there is a relationship, we can make PREDICTIONS from that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82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10-1:  Scatter Plots and Correlation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Scatter plots – just a fancy name for a graph</a:t>
            </a:r>
            <a:endParaRPr lang="en-US" sz="3600" dirty="0"/>
          </a:p>
        </p:txBody>
      </p:sp>
      <p:pic>
        <p:nvPicPr>
          <p:cNvPr id="3" name="Picture 2" descr="Four scatter plots illustrating the scatter of pairs of data showing a positive linear relationship, a negative linear relationship, a curvilinear relationship and no relationship. " title="Scatter Plots Showing Different Types of Relationships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1295400"/>
            <a:ext cx="5638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1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Independent variable (x) – </a:t>
            </a:r>
            <a:r>
              <a:rPr lang="en-US" sz="2800" dirty="0" smtClean="0"/>
              <a:t>horizontal axis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 one that can be controlled or manipulated</a:t>
            </a:r>
          </a:p>
          <a:p>
            <a:r>
              <a:rPr lang="en-US" sz="3600" dirty="0" smtClean="0"/>
              <a:t>Dependent variable (y) – vertical axis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 one that varies because of what you (or someone/something else) did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47642"/>
              </p:ext>
            </p:extLst>
          </p:nvPr>
        </p:nvGraphicFramePr>
        <p:xfrm>
          <a:off x="2506662" y="3581400"/>
          <a:ext cx="5875339" cy="2895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824"/>
                <a:gridCol w="2646433"/>
                <a:gridCol w="2074082"/>
              </a:tblGrid>
              <a:tr h="3896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absences x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 grade y (%)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73406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6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4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graph it…</a:t>
            </a:r>
            <a:endParaRPr lang="en-US" sz="3600" dirty="0"/>
          </a:p>
        </p:txBody>
      </p:sp>
      <p:pic>
        <p:nvPicPr>
          <p:cNvPr id="3" name="Picture 2" descr="Scatter plot of the points showing number of absences x and final grade y. The ordered pairs of (x, y) are (6 82), (2, 86), (15, 43), (9, 74), 912, 58), (5, 90), and (8,78)." title="Scatterplot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8001000" cy="3962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6482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this example, there </a:t>
            </a:r>
            <a:r>
              <a:rPr lang="en-US" sz="3200" u="sng" dirty="0" smtClean="0"/>
              <a:t>APPEARS</a:t>
            </a:r>
            <a:r>
              <a:rPr lang="en-US" sz="3200" dirty="0" smtClean="0"/>
              <a:t> </a:t>
            </a:r>
            <a:r>
              <a:rPr lang="en-US" sz="3200" dirty="0"/>
              <a:t>to be a </a:t>
            </a:r>
            <a:r>
              <a:rPr lang="en-US" sz="3200" u="sng" dirty="0"/>
              <a:t>negative</a:t>
            </a:r>
            <a:r>
              <a:rPr lang="en-US" sz="3200" dirty="0"/>
              <a:t> linear relationship between the number of absences and the final grade, as a percentage, of the students.</a:t>
            </a:r>
          </a:p>
        </p:txBody>
      </p:sp>
    </p:spTree>
    <p:extLst>
      <p:ext uri="{BB962C8B-B14F-4D97-AF65-F5344CB8AC3E}">
        <p14:creationId xmlns:p14="http://schemas.microsoft.com/office/powerpoint/2010/main" val="17058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Linear relationship – forms a 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Positive linear:  slopes up to the right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Negative linear:  slopes down to the right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Could be NO </a:t>
            </a:r>
            <a:r>
              <a:rPr lang="en-US" sz="3600" u="sng" dirty="0" smtClean="0"/>
              <a:t>linear</a:t>
            </a:r>
            <a:r>
              <a:rPr lang="en-US" sz="3600" dirty="0" smtClean="0"/>
              <a:t> relationship (like c in the graphs above)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No relationship at all (like d in the graphs above)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5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657" y="0"/>
                <a:ext cx="8763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We don’t get to JUST look at the graph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That is a good place to start though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There is a mathematical method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It is called CORRELATION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Correlation coefficient</a:t>
                </a:r>
              </a:p>
              <a:p>
                <a:pPr marL="1485900" lvl="2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sz="3600" dirty="0" smtClean="0"/>
                  <a:t>:  (Greek letter rho): 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population</a:t>
                </a:r>
              </a:p>
              <a:p>
                <a:pPr marL="1485900" lvl="2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r:  linear correlation coefficient: 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sample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" y="0"/>
                <a:ext cx="8763000" cy="5078313"/>
              </a:xfrm>
              <a:prstGeom prst="rect">
                <a:avLst/>
              </a:prstGeom>
              <a:blipFill rotWithShape="1">
                <a:blip r:embed="rId2"/>
                <a:stretch>
                  <a:fillRect l="-2086" t="-1801" r="-4451" b="-4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9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886" y="76200"/>
                <a:ext cx="9144000" cy="6355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r:  between -1 and 1:  -1 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≤</a:t>
                </a:r>
                <a:r>
                  <a:rPr lang="en-US" sz="3600" dirty="0" smtClean="0"/>
                  <a:t> r 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≤</a:t>
                </a:r>
                <a:r>
                  <a:rPr lang="en-US" sz="3600" dirty="0" smtClean="0"/>
                  <a:t> 1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Closer to -1:  STRONG negative line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Closer to +1:  STRONG positive line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Close to 0:  NO linear relationship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No units used with 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formula: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𝑟</m:t>
                    </m:r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𝑥𝑦</m:t>
                                </m:r>
                              </m:e>
                            </m:nary>
                          </m:e>
                        </m:d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nary>
                          </m:e>
                        </m:d>
                        <m:d>
                          <m:d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nary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360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US" sz="36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US" sz="36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36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en-US" sz="360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360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n-US" sz="36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e>
                                </m:d>
                                <m:r>
                                  <a:rPr lang="en-US" sz="36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36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en-US" sz="360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3600" i="1"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36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en-US" sz="3600" dirty="0" smtClean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Could build/use a table (much like we did in chapter 9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/>
                  <a:t>OR:  just use your calculator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6" y="76200"/>
                <a:ext cx="9144000" cy="6355394"/>
              </a:xfrm>
              <a:prstGeom prst="rect">
                <a:avLst/>
              </a:prstGeom>
              <a:blipFill rotWithShape="1">
                <a:blip r:embed="rId2"/>
                <a:stretch>
                  <a:fillRect l="-2067" t="-2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6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2737</TotalTime>
  <Words>1099</Words>
  <Application>Microsoft Office PowerPoint</Application>
  <PresentationFormat>On-screen Show (4:3)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Chapter 10:  Correlation and Regression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 Correlation and Regression</dc:title>
  <dc:creator>Administrator</dc:creator>
  <cp:lastModifiedBy>Administrator</cp:lastModifiedBy>
  <cp:revision>45</cp:revision>
  <dcterms:created xsi:type="dcterms:W3CDTF">2019-04-09T19:31:40Z</dcterms:created>
  <dcterms:modified xsi:type="dcterms:W3CDTF">2019-04-17T19:13:28Z</dcterms:modified>
</cp:coreProperties>
</file>