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4F57CD5-A45E-4572-AC3D-1402483C7311}" type="datetimeFigureOut">
              <a:rPr lang="en-US" smtClean="0"/>
              <a:t>4/29/2019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6A83DE2-F0D0-4F35-883C-891043691A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F57CD5-A45E-4572-AC3D-1402483C7311}" type="datetimeFigureOut">
              <a:rPr lang="en-US" smtClean="0"/>
              <a:t>4/29/2019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A83DE2-F0D0-4F35-883C-891043691A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F57CD5-A45E-4572-AC3D-1402483C7311}" type="datetimeFigureOut">
              <a:rPr lang="en-US" smtClean="0"/>
              <a:t>4/29/2019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A83DE2-F0D0-4F35-883C-891043691A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F57CD5-A45E-4572-AC3D-1402483C7311}" type="datetimeFigureOut">
              <a:rPr lang="en-US" smtClean="0"/>
              <a:t>4/29/2019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A83DE2-F0D0-4F35-883C-891043691AB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F57CD5-A45E-4572-AC3D-1402483C7311}" type="datetimeFigureOut">
              <a:rPr lang="en-US" smtClean="0"/>
              <a:t>4/29/2019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A83DE2-F0D0-4F35-883C-891043691AB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F57CD5-A45E-4572-AC3D-1402483C7311}" type="datetimeFigureOut">
              <a:rPr lang="en-US" smtClean="0"/>
              <a:t>4/29/2019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A83DE2-F0D0-4F35-883C-891043691AB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4F57CD5-A45E-4572-AC3D-1402483C7311}" type="datetimeFigureOut">
              <a:rPr lang="en-US" smtClean="0"/>
              <a:t>4/29/2019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6A83DE2-F0D0-4F35-883C-891043691AB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4F57CD5-A45E-4572-AC3D-1402483C7311}" type="datetimeFigureOut">
              <a:rPr lang="en-US" smtClean="0"/>
              <a:t>4/29/2019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6A83DE2-F0D0-4F35-883C-891043691AB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4F57CD5-A45E-4572-AC3D-1402483C7311}" type="datetimeFigureOut">
              <a:rPr lang="en-US" smtClean="0"/>
              <a:t>4/29/2019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6A83DE2-F0D0-4F35-883C-891043691A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4F57CD5-A45E-4572-AC3D-1402483C7311}" type="datetimeFigureOut">
              <a:rPr lang="en-US" smtClean="0"/>
              <a:t>4/29/2019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A83DE2-F0D0-4F35-883C-891043691AB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4F57CD5-A45E-4572-AC3D-1402483C7311}" type="datetimeFigureOut">
              <a:rPr lang="en-US" smtClean="0"/>
              <a:t>4/29/2019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6A83DE2-F0D0-4F35-883C-891043691AB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F57CD5-A45E-4572-AC3D-1402483C7311}" type="datetimeFigureOut">
              <a:rPr lang="en-US" smtClean="0"/>
              <a:t>4/29/2019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6A83DE2-F0D0-4F35-883C-891043691AB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600" dirty="0" smtClean="0"/>
              <a:t>Chapter 11</a:t>
            </a:r>
            <a:endParaRPr lang="en-US" sz="6600" dirty="0"/>
          </a:p>
        </p:txBody>
      </p:sp>
      <p:sp>
        <p:nvSpPr>
          <p:cNvPr id="5" name="Subtitle 4"/>
          <p:cNvSpPr>
            <a:spLocks noGrp="1"/>
          </p:cNvSpPr>
          <p:nvPr>
            <p:ph type="subTitle" idx="1"/>
          </p:nvPr>
        </p:nvSpPr>
        <p:spPr/>
        <p:txBody>
          <a:bodyPr>
            <a:normAutofit/>
          </a:bodyPr>
          <a:lstStyle/>
          <a:p>
            <a:r>
              <a:rPr lang="en-US" sz="4800" dirty="0" smtClean="0"/>
              <a:t>Other </a:t>
            </a:r>
            <a:r>
              <a:rPr lang="en-US" sz="4800" dirty="0"/>
              <a:t>Chi –Square Tests</a:t>
            </a:r>
          </a:p>
        </p:txBody>
      </p:sp>
    </p:spTree>
    <p:extLst>
      <p:ext uri="{BB962C8B-B14F-4D97-AF65-F5344CB8AC3E}">
        <p14:creationId xmlns:p14="http://schemas.microsoft.com/office/powerpoint/2010/main" val="1988157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763000" cy="4524315"/>
          </a:xfrm>
          <a:prstGeom prst="rect">
            <a:avLst/>
          </a:prstGeom>
          <a:noFill/>
        </p:spPr>
        <p:txBody>
          <a:bodyPr wrap="square" rtlCol="0">
            <a:spAutoFit/>
          </a:bodyPr>
          <a:lstStyle/>
          <a:p>
            <a:r>
              <a:rPr lang="en-US" sz="3600" dirty="0" err="1" smtClean="0"/>
              <a:t>Ch</a:t>
            </a:r>
            <a:r>
              <a:rPr lang="en-US" sz="3600" dirty="0" smtClean="0"/>
              <a:t> 7 and 8:  used chi-square for variance and standard deviation</a:t>
            </a:r>
          </a:p>
          <a:p>
            <a:pPr marL="571500" indent="-571500">
              <a:buFont typeface="Wingdings" panose="05000000000000000000" pitchFamily="2" charset="2"/>
              <a:buChar char="Ø"/>
            </a:pPr>
            <a:r>
              <a:rPr lang="en-US" sz="3600" dirty="0" smtClean="0"/>
              <a:t>It can also be used for:</a:t>
            </a:r>
          </a:p>
          <a:p>
            <a:pPr marL="571500" indent="-571500">
              <a:buFont typeface="Wingdings" panose="05000000000000000000" pitchFamily="2" charset="2"/>
              <a:buChar char="§"/>
            </a:pPr>
            <a:r>
              <a:rPr lang="en-US" sz="3600" dirty="0" smtClean="0"/>
              <a:t>frequency tables</a:t>
            </a:r>
          </a:p>
          <a:p>
            <a:pPr marL="571500" indent="-571500">
              <a:buFont typeface="Wingdings" panose="05000000000000000000" pitchFamily="2" charset="2"/>
              <a:buChar char="§"/>
            </a:pPr>
            <a:r>
              <a:rPr lang="en-US" sz="3600" dirty="0" smtClean="0"/>
              <a:t>Independence with 2 variables</a:t>
            </a:r>
          </a:p>
          <a:p>
            <a:pPr marL="571500" indent="-571500">
              <a:buFont typeface="Wingdings" panose="05000000000000000000" pitchFamily="2" charset="2"/>
              <a:buChar char="§"/>
            </a:pPr>
            <a:r>
              <a:rPr lang="en-US" sz="3600" dirty="0" smtClean="0"/>
              <a:t>Goodness of fit </a:t>
            </a:r>
          </a:p>
          <a:p>
            <a:pPr marL="571500" indent="-571500">
              <a:buFont typeface="Wingdings" panose="05000000000000000000" pitchFamily="2" charset="2"/>
              <a:buChar char="§"/>
            </a:pPr>
            <a:r>
              <a:rPr lang="en-US" sz="3600" dirty="0" smtClean="0"/>
              <a:t>Homogeneity of proportions</a:t>
            </a:r>
          </a:p>
          <a:p>
            <a:pPr marL="571500" indent="-571500">
              <a:buFont typeface="Wingdings" panose="05000000000000000000" pitchFamily="2" charset="2"/>
              <a:buChar char="§"/>
            </a:pPr>
            <a:r>
              <a:rPr lang="en-US" sz="3600" dirty="0" smtClean="0"/>
              <a:t>Others that we won’t use here</a:t>
            </a:r>
            <a:endParaRPr lang="en-US" sz="3600" dirty="0"/>
          </a:p>
        </p:txBody>
      </p:sp>
    </p:spTree>
    <p:extLst>
      <p:ext uri="{BB962C8B-B14F-4D97-AF65-F5344CB8AC3E}">
        <p14:creationId xmlns:p14="http://schemas.microsoft.com/office/powerpoint/2010/main" val="129670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7" dur="500"/>
                                        <p:tgtEl>
                                          <p:spTgt spid="4">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randombar(horizontal)">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randombar(horizontal)">
                                      <p:cBhvr>
                                        <p:cTn id="3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067800" cy="6186309"/>
          </a:xfrm>
          <a:prstGeom prst="rect">
            <a:avLst/>
          </a:prstGeom>
          <a:noFill/>
        </p:spPr>
        <p:txBody>
          <a:bodyPr wrap="square" rtlCol="0">
            <a:spAutoFit/>
          </a:bodyPr>
          <a:lstStyle/>
          <a:p>
            <a:r>
              <a:rPr lang="en-US" sz="3600" dirty="0" smtClean="0"/>
              <a:t>11-1:  Goodness of Fit</a:t>
            </a:r>
          </a:p>
          <a:p>
            <a:pPr marL="571500" indent="-571500">
              <a:buFont typeface="Arial" panose="020B0604020202020204" pitchFamily="34" charset="0"/>
              <a:buChar char="•"/>
            </a:pPr>
            <a:r>
              <a:rPr lang="en-US" sz="3600" dirty="0" smtClean="0"/>
              <a:t>Does a frequency table ‘fit’ a pattern</a:t>
            </a:r>
          </a:p>
          <a:p>
            <a:pPr marL="571500" indent="-571500">
              <a:buFont typeface="Arial" panose="020B0604020202020204" pitchFamily="34" charset="0"/>
              <a:buChar char="•"/>
            </a:pPr>
            <a:r>
              <a:rPr lang="en-US" sz="3600" dirty="0" smtClean="0"/>
              <a:t>Ex’s:  is there an even distribution of car accidents each day of the week?</a:t>
            </a:r>
          </a:p>
          <a:p>
            <a:pPr marL="571500" indent="-571500">
              <a:buFont typeface="Arial" panose="020B0604020202020204" pitchFamily="34" charset="0"/>
              <a:buChar char="•"/>
            </a:pPr>
            <a:r>
              <a:rPr lang="en-US" sz="3600" dirty="0" smtClean="0"/>
              <a:t>Do customers purchase different sizes of pants/shoes/</a:t>
            </a:r>
            <a:r>
              <a:rPr lang="en-US" sz="3600" dirty="0" err="1" smtClean="0"/>
              <a:t>etc</a:t>
            </a:r>
            <a:r>
              <a:rPr lang="en-US" sz="3600" dirty="0" smtClean="0"/>
              <a:t> at the same rate?</a:t>
            </a:r>
          </a:p>
          <a:p>
            <a:pPr marL="571500" indent="-571500">
              <a:buFont typeface="Arial" panose="020B0604020202020204" pitchFamily="34" charset="0"/>
              <a:buChar char="•"/>
            </a:pPr>
            <a:r>
              <a:rPr lang="en-US" sz="3600" dirty="0" smtClean="0"/>
              <a:t>There will be a null and alternative hypotheses again, but they will all BASICALLY be the same from problem to problem</a:t>
            </a:r>
            <a:endParaRPr lang="en-US" sz="3600" dirty="0"/>
          </a:p>
        </p:txBody>
      </p:sp>
    </p:spTree>
    <p:extLst>
      <p:ext uri="{BB962C8B-B14F-4D97-AF65-F5344CB8AC3E}">
        <p14:creationId xmlns:p14="http://schemas.microsoft.com/office/powerpoint/2010/main" val="395873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20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circle(in)">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0" y="-76200"/>
                <a:ext cx="8839200" cy="6454909"/>
              </a:xfrm>
              <a:prstGeom prst="rect">
                <a:avLst/>
              </a:prstGeom>
              <a:noFill/>
            </p:spPr>
            <p:txBody>
              <a:bodyPr wrap="square" rtlCol="0">
                <a:spAutoFit/>
              </a:bodyPr>
              <a:lstStyle/>
              <a:p>
                <a:r>
                  <a:rPr lang="en-US" sz="3600" dirty="0" smtClean="0"/>
                  <a:t>Steps:</a:t>
                </a:r>
              </a:p>
              <a:p>
                <a:pPr marL="742950" indent="-742950">
                  <a:buFont typeface="+mj-lt"/>
                  <a:buAutoNum type="arabicPeriod"/>
                </a:pPr>
                <a:r>
                  <a:rPr lang="en-US" sz="3600" dirty="0" smtClean="0"/>
                  <a:t>State the hypotheses and identify the claim</a:t>
                </a:r>
              </a:p>
              <a:p>
                <a:pPr marL="742950" indent="-742950">
                  <a:buFont typeface="+mj-lt"/>
                  <a:buAutoNum type="arabicPeriod"/>
                </a:pPr>
                <a:r>
                  <a:rPr lang="en-US" sz="3600" dirty="0" smtClean="0"/>
                  <a:t>Compute the test score: </a:t>
                </a:r>
                <a14:m>
                  <m:oMath xmlns:m="http://schemas.openxmlformats.org/officeDocument/2006/math">
                    <m:nary>
                      <m:naryPr>
                        <m:chr m:val="∑"/>
                        <m:subHide m:val="on"/>
                        <m:supHide m:val="on"/>
                        <m:ctrlPr>
                          <a:rPr lang="en-US" sz="3600" i="1" smtClean="0">
                            <a:latin typeface="Cambria Math"/>
                          </a:rPr>
                        </m:ctrlPr>
                      </m:naryPr>
                      <m:sub/>
                      <m:sup/>
                      <m:e>
                        <m:f>
                          <m:fPr>
                            <m:ctrlPr>
                              <a:rPr lang="en-US" sz="3600" i="1">
                                <a:latin typeface="Cambria Math"/>
                              </a:rPr>
                            </m:ctrlPr>
                          </m:fPr>
                          <m:num>
                            <m:d>
                              <m:dPr>
                                <m:ctrlPr>
                                  <a:rPr lang="en-US" sz="3600" i="1">
                                    <a:latin typeface="Cambria Math"/>
                                  </a:rPr>
                                </m:ctrlPr>
                              </m:dPr>
                              <m:e>
                                <m:r>
                                  <a:rPr lang="en-US" sz="3600" i="1">
                                    <a:latin typeface="Cambria Math"/>
                                  </a:rPr>
                                  <m:t>𝑂</m:t>
                                </m:r>
                                <m:r>
                                  <a:rPr lang="en-US" sz="3600" i="1">
                                    <a:latin typeface="Cambria Math"/>
                                  </a:rPr>
                                  <m:t>−</m:t>
                                </m:r>
                                <m:r>
                                  <a:rPr lang="en-US" sz="3600" i="1">
                                    <a:latin typeface="Cambria Math"/>
                                  </a:rPr>
                                  <m:t>𝐸</m:t>
                                </m:r>
                              </m:e>
                            </m:d>
                            <m:r>
                              <a:rPr lang="en-US" sz="3600" i="1" baseline="30000">
                                <a:latin typeface="Cambria Math"/>
                              </a:rPr>
                              <m:t>2</m:t>
                            </m:r>
                          </m:num>
                          <m:den>
                            <m:r>
                              <a:rPr lang="en-US" sz="3600" i="1">
                                <a:latin typeface="Cambria Math"/>
                              </a:rPr>
                              <m:t>𝐸</m:t>
                            </m:r>
                          </m:den>
                        </m:f>
                      </m:e>
                    </m:nary>
                  </m:oMath>
                </a14:m>
                <a:r>
                  <a:rPr lang="en-US" sz="3600" dirty="0" smtClean="0"/>
                  <a:t> ;  O = observed </a:t>
                </a:r>
                <a:r>
                  <a:rPr lang="en-US" sz="2800" dirty="0" smtClean="0"/>
                  <a:t>(data collected)                 </a:t>
                </a:r>
                <a:r>
                  <a:rPr lang="en-US" sz="3600" dirty="0" smtClean="0"/>
                  <a:t>E = expected </a:t>
                </a:r>
                <a:r>
                  <a:rPr lang="en-US" sz="2800" dirty="0" smtClean="0"/>
                  <a:t>(what SHOULD happen)</a:t>
                </a:r>
              </a:p>
              <a:p>
                <a:pPr marL="742950" indent="-742950">
                  <a:buFont typeface="+mj-lt"/>
                  <a:buAutoNum type="arabicPeriod"/>
                </a:pPr>
                <a:r>
                  <a:rPr lang="en-US" sz="3600" dirty="0" smtClean="0"/>
                  <a:t>Find the critical value from</a:t>
                </a:r>
                <a14:m>
                  <m:oMath xmlns:m="http://schemas.openxmlformats.org/officeDocument/2006/math">
                    <m:r>
                      <a:rPr lang="en-US" sz="3600" b="0" i="0" smtClean="0">
                        <a:latin typeface="Cambria Math"/>
                      </a:rPr>
                      <m:t>  </m:t>
                    </m:r>
                    <m:r>
                      <m:rPr>
                        <m:sty m:val="p"/>
                      </m:rPr>
                      <a:rPr lang="el-GR" sz="3600" i="1">
                        <a:latin typeface="Cambria Math"/>
                      </a:rPr>
                      <m:t>χ</m:t>
                    </m:r>
                    <m:r>
                      <a:rPr lang="en-US" sz="3600" i="1" baseline="30000">
                        <a:latin typeface="Cambria Math"/>
                      </a:rPr>
                      <m:t>2</m:t>
                    </m:r>
                  </m:oMath>
                </a14:m>
                <a:r>
                  <a:rPr lang="en-US" sz="3600" dirty="0" smtClean="0"/>
                  <a:t> chart (all CV’s will be positive) – degrees of freedom = n-1</a:t>
                </a:r>
                <a:r>
                  <a:rPr lang="en-US" sz="2800" dirty="0" smtClean="0"/>
                  <a:t>(n = # of categories)</a:t>
                </a:r>
              </a:p>
              <a:p>
                <a:pPr marL="742950" indent="-742950">
                  <a:buFont typeface="+mj-lt"/>
                  <a:buAutoNum type="arabicPeriod"/>
                </a:pPr>
                <a:r>
                  <a:rPr lang="en-US" sz="3600" dirty="0" smtClean="0"/>
                  <a:t>Make your decision </a:t>
                </a:r>
                <a:r>
                  <a:rPr lang="en-US" sz="2000" dirty="0" smtClean="0"/>
                  <a:t>(all are right tailed tests)</a:t>
                </a:r>
              </a:p>
              <a:p>
                <a:pPr marL="742950" indent="-742950">
                  <a:buFont typeface="+mj-lt"/>
                  <a:buAutoNum type="arabicPeriod"/>
                </a:pPr>
                <a:r>
                  <a:rPr lang="en-US" sz="3600" dirty="0" smtClean="0"/>
                  <a:t>Summarize the results</a:t>
                </a:r>
              </a:p>
            </p:txBody>
          </p:sp>
        </mc:Choice>
        <mc:Fallback xmlns="">
          <p:sp>
            <p:nvSpPr>
              <p:cNvPr id="2" name="TextBox 1"/>
              <p:cNvSpPr txBox="1">
                <a:spLocks noRot="1" noChangeAspect="1" noMove="1" noResize="1" noEditPoints="1" noAdjustHandles="1" noChangeArrowheads="1" noChangeShapeType="1" noTextEdit="1"/>
              </p:cNvSpPr>
              <p:nvPr/>
            </p:nvSpPr>
            <p:spPr>
              <a:xfrm>
                <a:off x="0" y="-76200"/>
                <a:ext cx="8839200" cy="6454909"/>
              </a:xfrm>
              <a:prstGeom prst="rect">
                <a:avLst/>
              </a:prstGeom>
              <a:blipFill rotWithShape="1">
                <a:blip r:embed="rId2"/>
                <a:stretch>
                  <a:fillRect l="-2897" t="-1322" r="-2414" b="-4438"/>
                </a:stretch>
              </a:blipFill>
            </p:spPr>
            <p:txBody>
              <a:bodyPr/>
              <a:lstStyle/>
              <a:p>
                <a:r>
                  <a:rPr lang="en-US">
                    <a:noFill/>
                  </a:rPr>
                  <a:t> </a:t>
                </a:r>
              </a:p>
            </p:txBody>
          </p:sp>
        </mc:Fallback>
      </mc:AlternateContent>
    </p:spTree>
    <p:extLst>
      <p:ext uri="{BB962C8B-B14F-4D97-AF65-F5344CB8AC3E}">
        <p14:creationId xmlns:p14="http://schemas.microsoft.com/office/powerpoint/2010/main" val="86680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20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circle(in)">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circle(in)">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0" y="76200"/>
            <a:ext cx="8077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buFont typeface="Wingdings" pitchFamily="2" charset="2"/>
              <a:buNone/>
              <a:defRPr/>
            </a:pPr>
            <a:r>
              <a:rPr lang="en-US" dirty="0" smtClean="0"/>
              <a:t>EX…A market analyst wishes to see whether consumers have any preference among five flavors of a new fruit soda. A sample of 100 people provided the following data. Is there enough evidence to reject the claim that there is no preference in the selection of fruit soda flavors, using the data shown previously? Let </a:t>
            </a:r>
            <a:r>
              <a:rPr lang="el-GR" i="1" dirty="0" smtClean="0">
                <a:latin typeface="Times New Roman"/>
                <a:cs typeface="Times New Roman"/>
              </a:rPr>
              <a:t>α</a:t>
            </a:r>
            <a:r>
              <a:rPr lang="en-US" dirty="0" smtClean="0"/>
              <a:t> = 0.05. </a:t>
            </a:r>
          </a:p>
          <a:p>
            <a:pPr>
              <a:buFont typeface="Wingdings" pitchFamily="2" charset="2"/>
              <a:buNone/>
              <a:defRPr/>
            </a:pPr>
            <a:endParaRPr lang="en-US" dirty="0" smtClean="0"/>
          </a:p>
        </p:txBody>
      </p:sp>
      <p:pic>
        <p:nvPicPr>
          <p:cNvPr id="3" name="table"/>
          <p:cNvPicPr>
            <a:picLocks noChangeAspect="1"/>
          </p:cNvPicPr>
          <p:nvPr/>
        </p:nvPicPr>
        <p:blipFill>
          <a:blip r:embed="rId2"/>
          <a:stretch>
            <a:fillRect/>
          </a:stretch>
        </p:blipFill>
        <p:spPr>
          <a:xfrm>
            <a:off x="152400" y="4495800"/>
            <a:ext cx="6857999" cy="1112838"/>
          </a:xfrm>
          <a:prstGeom prst="rect">
            <a:avLst/>
          </a:prstGeom>
        </p:spPr>
      </p:pic>
    </p:spTree>
    <p:extLst>
      <p:ext uri="{BB962C8B-B14F-4D97-AF65-F5344CB8AC3E}">
        <p14:creationId xmlns:p14="http://schemas.microsoft.com/office/powerpoint/2010/main" val="240652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304800" y="10886"/>
            <a:ext cx="9448800" cy="555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buFont typeface="Arial" pitchFamily="34" charset="0"/>
              <a:buChar char="•"/>
            </a:pPr>
            <a:r>
              <a:rPr lang="en-US" sz="2800" dirty="0" smtClean="0"/>
              <a:t>EX…The Census Bureau of the U.S. government found that 13% of adults did not finish high school, 30% graduated from high school only, 29% had some college education but did not obtain a bachelor’s degree, and 28% were college graduates. To see if these proportions were consistent with those people who lived in the Lincoln County area, a local researcher selected a random sample of 300 adults and found that 43 did not finish high school, 76 were high school graduates only, 96 had some college education, and 85 were college graduates. At </a:t>
            </a:r>
            <a:r>
              <a:rPr lang="el-GR" sz="2800" i="1" dirty="0" smtClean="0"/>
              <a:t>α</a:t>
            </a:r>
            <a:r>
              <a:rPr lang="en-US" sz="2800" dirty="0" smtClean="0"/>
              <a:t> = 0.10, test the claim that the proportions are the same for the adults in Lincoln County as those stated by the Census Bureau.</a:t>
            </a:r>
          </a:p>
        </p:txBody>
      </p:sp>
    </p:spTree>
    <p:extLst>
      <p:ext uri="{BB962C8B-B14F-4D97-AF65-F5344CB8AC3E}">
        <p14:creationId xmlns:p14="http://schemas.microsoft.com/office/powerpoint/2010/main" val="1513491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0"/>
            <a:ext cx="9067800" cy="7294305"/>
          </a:xfrm>
          <a:prstGeom prst="rect">
            <a:avLst/>
          </a:prstGeom>
          <a:noFill/>
        </p:spPr>
        <p:txBody>
          <a:bodyPr wrap="square" rtlCol="0">
            <a:spAutoFit/>
          </a:bodyPr>
          <a:lstStyle/>
          <a:p>
            <a:r>
              <a:rPr lang="en-US" sz="3600" dirty="0" smtClean="0"/>
              <a:t>11-2:  Tests using Contingency Tables</a:t>
            </a:r>
          </a:p>
          <a:p>
            <a:pPr marL="571500" indent="-571500">
              <a:buFont typeface="Arial" panose="020B0604020202020204" pitchFamily="34" charset="0"/>
              <a:buChar char="•"/>
            </a:pPr>
            <a:r>
              <a:rPr lang="en-US" sz="3600" dirty="0" smtClean="0"/>
              <a:t>Need this because some data is in table form</a:t>
            </a:r>
          </a:p>
          <a:p>
            <a:pPr marL="571500" indent="-571500">
              <a:buFont typeface="Arial" panose="020B0604020202020204" pitchFamily="34" charset="0"/>
              <a:buChar char="•"/>
            </a:pPr>
            <a:r>
              <a:rPr lang="en-US" sz="3600" dirty="0" smtClean="0"/>
              <a:t>Null:  The variables are independent of each other</a:t>
            </a:r>
          </a:p>
          <a:p>
            <a:pPr marL="571500" indent="-571500">
              <a:buFont typeface="Arial" panose="020B0604020202020204" pitchFamily="34" charset="0"/>
              <a:buChar char="•"/>
            </a:pPr>
            <a:r>
              <a:rPr lang="en-US" sz="3600" dirty="0" smtClean="0"/>
              <a:t>Alternative:  The variables are dependent on each other</a:t>
            </a:r>
          </a:p>
          <a:p>
            <a:pPr marL="571500" indent="-571500">
              <a:buFont typeface="Arial" panose="020B0604020202020204" pitchFamily="34" charset="0"/>
              <a:buChar char="•"/>
            </a:pPr>
            <a:r>
              <a:rPr lang="en-US" sz="3600" dirty="0" smtClean="0"/>
              <a:t>You will need to mention what the variables are about</a:t>
            </a:r>
          </a:p>
          <a:p>
            <a:pPr marL="571500" indent="-571500">
              <a:buFont typeface="Arial" panose="020B0604020202020204" pitchFamily="34" charset="0"/>
              <a:buChar char="•"/>
            </a:pPr>
            <a:r>
              <a:rPr lang="en-US" sz="3600" dirty="0" smtClean="0"/>
              <a:t>Uses matrices in our calculators</a:t>
            </a:r>
          </a:p>
          <a:p>
            <a:pPr marL="1028700" lvl="1" indent="-571500">
              <a:buFont typeface="Arial" panose="020B0604020202020204" pitchFamily="34" charset="0"/>
              <a:buChar char="•"/>
            </a:pPr>
            <a:r>
              <a:rPr lang="en-US" sz="3600" dirty="0" smtClean="0"/>
              <a:t>Rows go across</a:t>
            </a:r>
          </a:p>
          <a:p>
            <a:pPr marL="1028700" lvl="1" indent="-571500">
              <a:buFont typeface="Arial" panose="020B0604020202020204" pitchFamily="34" charset="0"/>
              <a:buChar char="•"/>
            </a:pPr>
            <a:r>
              <a:rPr lang="en-US" sz="3600" dirty="0" smtClean="0"/>
              <a:t>Columns go down</a:t>
            </a:r>
          </a:p>
          <a:p>
            <a:endParaRPr lang="en-US" sz="3600" dirty="0"/>
          </a:p>
        </p:txBody>
      </p:sp>
    </p:spTree>
    <p:extLst>
      <p:ext uri="{BB962C8B-B14F-4D97-AF65-F5344CB8AC3E}">
        <p14:creationId xmlns:p14="http://schemas.microsoft.com/office/powerpoint/2010/main" val="428423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randombar(horizontal)">
                                      <p:cBhvr>
                                        <p:cTn id="22" dur="500"/>
                                        <p:tgtEl>
                                          <p:spTgt spid="2">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randombar(horizontal)">
                                      <p:cBhvr>
                                        <p:cTn id="25" dur="500"/>
                                        <p:tgtEl>
                                          <p:spTgt spid="2">
                                            <p:txEl>
                                              <p:pRg st="6" end="6"/>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randombar(horizontal)">
                                      <p:cBhvr>
                                        <p:cTn id="28"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32657" y="0"/>
                <a:ext cx="9067800" cy="6999032"/>
              </a:xfrm>
              <a:prstGeom prst="rect">
                <a:avLst/>
              </a:prstGeom>
              <a:noFill/>
            </p:spPr>
            <p:txBody>
              <a:bodyPr wrap="square" rtlCol="0">
                <a:spAutoFit/>
              </a:bodyPr>
              <a:lstStyle/>
              <a:p>
                <a:r>
                  <a:rPr lang="en-US" sz="3600" dirty="0" smtClean="0"/>
                  <a:t>To find expected values…</a:t>
                </a:r>
              </a:p>
              <a:p>
                <a:pPr marL="571500" indent="-571500">
                  <a:buFont typeface="Arial" panose="020B0604020202020204" pitchFamily="34" charset="0"/>
                  <a:buChar char="•"/>
                </a:pPr>
                <a:r>
                  <a:rPr lang="en-US" sz="3600" dirty="0"/>
                  <a:t>Expected value =</a:t>
                </a:r>
                <a14:m>
                  <m:oMath xmlns:m="http://schemas.openxmlformats.org/officeDocument/2006/math">
                    <m:f>
                      <m:fPr>
                        <m:ctrlPr>
                          <a:rPr lang="en-US" sz="3600" i="1">
                            <a:latin typeface="Cambria Math"/>
                          </a:rPr>
                        </m:ctrlPr>
                      </m:fPr>
                      <m:num>
                        <m:r>
                          <a:rPr lang="en-US" sz="3600" i="1">
                            <a:latin typeface="Cambria Math"/>
                          </a:rPr>
                          <m:t>(</m:t>
                        </m:r>
                        <m:r>
                          <a:rPr lang="en-US" sz="3600" i="1">
                            <a:latin typeface="Cambria Math"/>
                          </a:rPr>
                          <m:t>𝑟𝑜𝑤</m:t>
                        </m:r>
                        <m:r>
                          <a:rPr lang="en-US" sz="3600" i="1">
                            <a:latin typeface="Cambria Math"/>
                          </a:rPr>
                          <m:t> </m:t>
                        </m:r>
                        <m:r>
                          <a:rPr lang="en-US" sz="3600" i="1">
                            <a:latin typeface="Cambria Math"/>
                          </a:rPr>
                          <m:t>𝑠𝑢𝑚</m:t>
                        </m:r>
                        <m:r>
                          <a:rPr lang="en-US" sz="3600" i="1">
                            <a:latin typeface="Cambria Math"/>
                          </a:rPr>
                          <m:t>)(</m:t>
                        </m:r>
                        <m:r>
                          <a:rPr lang="en-US" sz="3600" i="1">
                            <a:latin typeface="Cambria Math"/>
                          </a:rPr>
                          <m:t>𝑐𝑜𝑙𝑢𝑚𝑛</m:t>
                        </m:r>
                        <m:r>
                          <a:rPr lang="en-US" sz="3600" i="1">
                            <a:latin typeface="Cambria Math"/>
                          </a:rPr>
                          <m:t> </m:t>
                        </m:r>
                        <m:r>
                          <a:rPr lang="en-US" sz="3600" i="1">
                            <a:latin typeface="Cambria Math"/>
                          </a:rPr>
                          <m:t>𝑠𝑢𝑚</m:t>
                        </m:r>
                        <m:r>
                          <a:rPr lang="en-US" sz="3600" i="1">
                            <a:latin typeface="Cambria Math"/>
                          </a:rPr>
                          <m:t>)</m:t>
                        </m:r>
                      </m:num>
                      <m:den>
                        <m:r>
                          <a:rPr lang="en-US" sz="3600" i="1">
                            <a:latin typeface="Cambria Math"/>
                          </a:rPr>
                          <m:t>𝑔𝑟𝑎𝑛𝑑</m:t>
                        </m:r>
                        <m:r>
                          <a:rPr lang="en-US" sz="3600" i="1">
                            <a:latin typeface="Cambria Math"/>
                          </a:rPr>
                          <m:t> </m:t>
                        </m:r>
                        <m:r>
                          <a:rPr lang="en-US" sz="3600" i="1">
                            <a:latin typeface="Cambria Math"/>
                          </a:rPr>
                          <m:t>𝑡𝑜𝑡𝑎𝑙</m:t>
                        </m:r>
                      </m:den>
                    </m:f>
                  </m:oMath>
                </a14:m>
                <a:endParaRPr lang="en-US" sz="3600" dirty="0" smtClean="0"/>
              </a:p>
              <a:p>
                <a:pPr marL="571500" indent="-571500">
                  <a:buFont typeface="Arial" panose="020B0604020202020204" pitchFamily="34" charset="0"/>
                  <a:buChar char="•"/>
                </a:pPr>
                <a:r>
                  <a:rPr lang="en-US" sz="3600" dirty="0" smtClean="0"/>
                  <a:t>Our calculators will do this for </a:t>
                </a:r>
                <a:r>
                  <a:rPr lang="en-US" sz="3600" dirty="0" smtClean="0"/>
                  <a:t>us 		(</a:t>
                </a:r>
                <a14:m>
                  <m:oMath xmlns:m="http://schemas.openxmlformats.org/officeDocument/2006/math">
                    <m:r>
                      <m:rPr>
                        <m:sty m:val="p"/>
                      </m:rPr>
                      <a:rPr lang="el-GR" sz="3600" i="1">
                        <a:latin typeface="Cambria Math"/>
                      </a:rPr>
                      <m:t>χ</m:t>
                    </m:r>
                    <m:r>
                      <a:rPr lang="en-US" sz="3600" i="1" baseline="30000">
                        <a:latin typeface="Cambria Math"/>
                      </a:rPr>
                      <m:t>2</m:t>
                    </m:r>
                  </m:oMath>
                </a14:m>
                <a:r>
                  <a:rPr lang="en-US" sz="3600" dirty="0"/>
                  <a:t> </a:t>
                </a:r>
                <a:r>
                  <a:rPr lang="en-US" sz="3600" dirty="0" smtClean="0"/>
                  <a:t>– test)</a:t>
                </a:r>
                <a:endParaRPr lang="en-US" sz="3600" dirty="0"/>
              </a:p>
              <a:p>
                <a:pPr marL="571500" indent="-571500">
                  <a:buFont typeface="Arial" panose="020B0604020202020204" pitchFamily="34" charset="0"/>
                  <a:buChar char="•"/>
                </a:pPr>
                <a:r>
                  <a:rPr lang="en-US" sz="3600" dirty="0" smtClean="0"/>
                  <a:t>Degrees of freedom = </a:t>
                </a:r>
                <a:r>
                  <a:rPr lang="en-US" sz="2000" dirty="0" smtClean="0"/>
                  <a:t>(rows -1)(columns – 1</a:t>
                </a:r>
                <a:r>
                  <a:rPr lang="en-US" sz="2000" dirty="0" smtClean="0"/>
                  <a:t>)</a:t>
                </a:r>
                <a:endParaRPr lang="en-US" sz="3600" dirty="0" smtClean="0"/>
              </a:p>
              <a:p>
                <a:pPr>
                  <a:buFont typeface="Arial" pitchFamily="34" charset="0"/>
                  <a:buChar char="•"/>
                </a:pPr>
                <a:r>
                  <a:rPr lang="en-US" sz="3600" dirty="0"/>
                  <a:t>The hypotheses are</a:t>
                </a:r>
                <a:r>
                  <a:rPr lang="en-US" sz="2800" dirty="0"/>
                  <a:t>:</a:t>
                </a:r>
              </a:p>
              <a:p>
                <a:pPr lvl="1">
                  <a:buFont typeface="Arial" pitchFamily="34" charset="0"/>
                  <a:buChar char="•"/>
                </a:pPr>
                <a:r>
                  <a:rPr lang="en-US" sz="2400" i="1" dirty="0"/>
                  <a:t>H</a:t>
                </a:r>
                <a:r>
                  <a:rPr lang="en-US" sz="2400" baseline="-25000" dirty="0"/>
                  <a:t>0</a:t>
                </a:r>
                <a:r>
                  <a:rPr lang="en-US" sz="2400" dirty="0"/>
                  <a:t>: There is no relationship between two </a:t>
                </a:r>
                <a:r>
                  <a:rPr lang="en-US" sz="2400" dirty="0" smtClean="0"/>
                  <a:t>variables</a:t>
                </a:r>
                <a:r>
                  <a:rPr lang="en-US" sz="2400" dirty="0"/>
                  <a:t>.</a:t>
                </a:r>
              </a:p>
              <a:p>
                <a:pPr lvl="1">
                  <a:buFont typeface="Arial" pitchFamily="34" charset="0"/>
                  <a:buChar char="•"/>
                </a:pPr>
                <a:r>
                  <a:rPr lang="en-US" sz="2400" i="1" dirty="0"/>
                  <a:t>H</a:t>
                </a:r>
                <a:r>
                  <a:rPr lang="en-US" sz="2400" baseline="-25000" dirty="0"/>
                  <a:t>1</a:t>
                </a:r>
                <a:r>
                  <a:rPr lang="en-US" sz="2400" dirty="0"/>
                  <a:t>: There is a relationship between two </a:t>
                </a:r>
                <a:r>
                  <a:rPr lang="en-US" sz="2400" dirty="0" smtClean="0"/>
                  <a:t>variables.</a:t>
                </a:r>
              </a:p>
              <a:p>
                <a:pPr marL="571500" indent="-571500">
                  <a:buFont typeface="Arial" panose="020B0604020202020204" pitchFamily="34" charset="0"/>
                  <a:buChar char="•"/>
                </a:pPr>
                <a:r>
                  <a:rPr lang="en-US" sz="3600" dirty="0" smtClean="0"/>
                  <a:t>Otherwise, everything else is the same</a:t>
                </a:r>
                <a:endParaRPr lang="en-US" sz="3600" dirty="0" smtClean="0"/>
              </a:p>
              <a:p>
                <a:pPr marL="571500" indent="-571500">
                  <a:buFont typeface="Arial" panose="020B0604020202020204" pitchFamily="34" charset="0"/>
                  <a:buChar char="•"/>
                </a:pPr>
                <a:endParaRPr lang="en-US" sz="2000" dirty="0" smtClean="0"/>
              </a:p>
              <a:p>
                <a:pPr marL="571500" indent="-571500">
                  <a:buFont typeface="Arial" panose="020B0604020202020204" pitchFamily="34" charset="0"/>
                  <a:buChar char="•"/>
                </a:pPr>
                <a:endParaRPr lang="en-US" sz="3600" dirty="0"/>
              </a:p>
              <a:p>
                <a:endParaRPr lang="en-US" sz="3600" dirty="0"/>
              </a:p>
            </p:txBody>
          </p:sp>
        </mc:Choice>
        <mc:Fallback>
          <p:sp>
            <p:nvSpPr>
              <p:cNvPr id="2" name="TextBox 1"/>
              <p:cNvSpPr txBox="1">
                <a:spLocks noRot="1" noChangeAspect="1" noMove="1" noResize="1" noEditPoints="1" noAdjustHandles="1" noChangeArrowheads="1" noChangeShapeType="1" noTextEdit="1"/>
              </p:cNvSpPr>
              <p:nvPr/>
            </p:nvSpPr>
            <p:spPr>
              <a:xfrm>
                <a:off x="-32657" y="0"/>
                <a:ext cx="9067800" cy="6999032"/>
              </a:xfrm>
              <a:prstGeom prst="rect">
                <a:avLst/>
              </a:prstGeom>
              <a:blipFill rotWithShape="1">
                <a:blip r:embed="rId2"/>
                <a:stretch>
                  <a:fillRect l="-2085" t="-1307"/>
                </a:stretch>
              </a:blipFill>
            </p:spPr>
            <p:txBody>
              <a:bodyPr/>
              <a:lstStyle/>
              <a:p>
                <a:r>
                  <a:rPr lang="en-US">
                    <a:noFill/>
                  </a:rPr>
                  <a:t> </a:t>
                </a:r>
              </a:p>
            </p:txBody>
          </p:sp>
        </mc:Fallback>
      </mc:AlternateContent>
    </p:spTree>
    <p:extLst>
      <p:ext uri="{BB962C8B-B14F-4D97-AF65-F5344CB8AC3E}">
        <p14:creationId xmlns:p14="http://schemas.microsoft.com/office/powerpoint/2010/main" val="164260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7" dur="500"/>
                                        <p:tgtEl>
                                          <p:spTgt spid="2">
                                            <p:txEl>
                                              <p:pRg st="4" end="4"/>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randombar(horizontal)">
                                      <p:cBhvr>
                                        <p:cTn id="20" dur="500"/>
                                        <p:tgtEl>
                                          <p:spTgt spid="2">
                                            <p:txEl>
                                              <p:pRg st="5" end="5"/>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randombar(horizontal)">
                                      <p:cBhvr>
                                        <p:cTn id="23" dur="500"/>
                                        <p:tgtEl>
                                          <p:spTgt spid="2">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randombar(horizontal)">
                                      <p:cBhvr>
                                        <p:cTn id="28"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0" y="10886"/>
            <a:ext cx="79248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buNone/>
              <a:defRPr/>
            </a:pPr>
            <a:r>
              <a:rPr lang="en-US" sz="2800" dirty="0"/>
              <a:t>A researcher wishes to see if there is a </a:t>
            </a:r>
            <a:r>
              <a:rPr lang="en-US" sz="2800" dirty="0" smtClean="0"/>
              <a:t>relationship between </a:t>
            </a:r>
            <a:r>
              <a:rPr lang="en-US" sz="2800" dirty="0"/>
              <a:t>the hospital and </a:t>
            </a:r>
            <a:r>
              <a:rPr lang="en-US" sz="2800" dirty="0" smtClean="0"/>
              <a:t>the number </a:t>
            </a:r>
            <a:r>
              <a:rPr lang="en-US" sz="2800" dirty="0"/>
              <a:t>of </a:t>
            </a:r>
            <a:r>
              <a:rPr lang="en-US" sz="2800" dirty="0" smtClean="0"/>
              <a:t>patient infections</a:t>
            </a:r>
            <a:r>
              <a:rPr lang="en-US" sz="2800" dirty="0"/>
              <a:t>. A sample of 3 hospitals was selected, and the number </a:t>
            </a:r>
            <a:r>
              <a:rPr lang="en-US" sz="2800" dirty="0" smtClean="0"/>
              <a:t>of infections </a:t>
            </a:r>
            <a:r>
              <a:rPr lang="en-US" sz="2800" dirty="0"/>
              <a:t>for a specific year has </a:t>
            </a:r>
            <a:r>
              <a:rPr lang="en-US" sz="2800" dirty="0" smtClean="0"/>
              <a:t>been reported</a:t>
            </a:r>
            <a:r>
              <a:rPr lang="en-US" sz="2800" dirty="0"/>
              <a:t>. The data are shown </a:t>
            </a:r>
            <a:r>
              <a:rPr lang="en-US" sz="2800" dirty="0" smtClean="0"/>
              <a:t>below.  Test with </a:t>
            </a:r>
            <a:r>
              <a:rPr lang="el-GR" sz="2800" i="1" dirty="0"/>
              <a:t>α</a:t>
            </a:r>
            <a:r>
              <a:rPr lang="en-US" sz="2800" dirty="0"/>
              <a:t> </a:t>
            </a:r>
            <a:r>
              <a:rPr lang="en-US" sz="2800" dirty="0" smtClean="0"/>
              <a:t> = 0.05</a:t>
            </a:r>
            <a:r>
              <a:rPr lang="en-US" sz="2800" dirty="0" smtClean="0"/>
              <a:t>.  </a:t>
            </a:r>
            <a:endParaRPr lang="en-US" sz="2800" dirty="0" smtClean="0"/>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4" y="3505200"/>
            <a:ext cx="8534400" cy="2235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33844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2664</TotalTime>
  <Words>513</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Chapter 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creator>Administrator</dc:creator>
  <cp:lastModifiedBy>Administrator</cp:lastModifiedBy>
  <cp:revision>21</cp:revision>
  <dcterms:created xsi:type="dcterms:W3CDTF">2019-04-23T16:08:41Z</dcterms:created>
  <dcterms:modified xsi:type="dcterms:W3CDTF">2019-04-29T19:33:34Z</dcterms:modified>
</cp:coreProperties>
</file>