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4" r:id="rId10"/>
    <p:sldId id="265" r:id="rId11"/>
    <p:sldId id="266" r:id="rId12"/>
    <p:sldId id="267" r:id="rId13"/>
    <p:sldId id="274" r:id="rId14"/>
    <p:sldId id="269" r:id="rId15"/>
    <p:sldId id="270" r:id="rId16"/>
    <p:sldId id="271" r:id="rId17"/>
    <p:sldId id="277" r:id="rId18"/>
    <p:sldId id="278" r:id="rId19"/>
    <p:sldId id="272" r:id="rId20"/>
    <p:sldId id="273" r:id="rId21"/>
    <p:sldId id="275" r:id="rId22"/>
    <p:sldId id="276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A8A6-BF0C-4C32-9A09-22640B20DFD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B5C9-7048-4923-ABB3-0E15157C4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A8A6-BF0C-4C32-9A09-22640B20DFD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B5C9-7048-4923-ABB3-0E15157C4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A8A6-BF0C-4C32-9A09-22640B20DFD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B5C9-7048-4923-ABB3-0E15157C406B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A8A6-BF0C-4C32-9A09-22640B20DFD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B5C9-7048-4923-ABB3-0E15157C40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A8A6-BF0C-4C32-9A09-22640B20DFD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B5C9-7048-4923-ABB3-0E15157C4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A8A6-BF0C-4C32-9A09-22640B20DFD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B5C9-7048-4923-ABB3-0E15157C40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A8A6-BF0C-4C32-9A09-22640B20DFD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B5C9-7048-4923-ABB3-0E15157C4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A8A6-BF0C-4C32-9A09-22640B20DFD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B5C9-7048-4923-ABB3-0E15157C4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A8A6-BF0C-4C32-9A09-22640B20DFD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B5C9-7048-4923-ABB3-0E15157C40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A8A6-BF0C-4C32-9A09-22640B20DFD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B5C9-7048-4923-ABB3-0E15157C406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A8A6-BF0C-4C32-9A09-22640B20DFD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B5C9-7048-4923-ABB3-0E15157C406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1D8A8A6-BF0C-4C32-9A09-22640B20DFDD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D70B5C9-7048-4923-ABB3-0E15157C406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 – Frequency Distributions and 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(All about </a:t>
            </a:r>
            <a:r>
              <a:rPr lang="en-US" sz="2400" dirty="0" smtClean="0"/>
              <a:t>GATHERING, ORGANIZING </a:t>
            </a:r>
            <a:r>
              <a:rPr lang="en-US" dirty="0" smtClean="0"/>
              <a:t>(frequency table/distribution) </a:t>
            </a:r>
            <a:r>
              <a:rPr lang="en-US" sz="2400" dirty="0" smtClean="0"/>
              <a:t>&amp; REPORTING </a:t>
            </a:r>
            <a:r>
              <a:rPr lang="en-US" dirty="0" smtClean="0"/>
              <a:t>(charts and graphs) </a:t>
            </a:r>
            <a:r>
              <a:rPr lang="en-US" sz="2400" dirty="0" smtClean="0"/>
              <a:t>DATA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309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143000"/>
            <a:ext cx="73356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Steps for all 3 types of graphs 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590800"/>
            <a:ext cx="821410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400" dirty="0" smtClean="0"/>
              <a:t>Draw AND label the x and y axes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Histograms use class boundaries (x –axis)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Frequency polygons use class </a:t>
            </a:r>
            <a:r>
              <a:rPr lang="en-US" b="1" dirty="0" smtClean="0"/>
              <a:t>midpoints (</a:t>
            </a:r>
            <a:r>
              <a:rPr lang="en-US" dirty="0" smtClean="0"/>
              <a:t>how to find – in 2 slides)</a:t>
            </a:r>
            <a:endParaRPr lang="en-US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Ogives use class boundaries (x –axis)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191000"/>
            <a:ext cx="69342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US" sz="4000" dirty="0" smtClean="0"/>
              <a:t>Plot the frequencies for each class (y – axis)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Histograms will need vertical bar (frequency)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Frequency polygons and Ogives will need points/connected with lines (frequency and cum frequency)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54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839" y="1066800"/>
            <a:ext cx="9010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Here is the same data represented 3 different ways</a:t>
            </a:r>
            <a:endParaRPr lang="en-US" sz="3200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33785"/>
            <a:ext cx="4572000" cy="2133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728957"/>
            <a:ext cx="4343400" cy="2614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495799"/>
            <a:ext cx="4953000" cy="223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259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906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How to calculate the midpoint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9050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Add the upper and lower class boundary and divide by 2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895600"/>
            <a:ext cx="7086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OGIVE:  </a:t>
            </a:r>
            <a:r>
              <a:rPr lang="en-US" sz="2400" dirty="0" smtClean="0"/>
              <a:t>uses the cumulative frequency on the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y – axis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	</a:t>
            </a:r>
            <a:r>
              <a:rPr lang="en-US" sz="2400" dirty="0" smtClean="0"/>
              <a:t>Show how many values are below a certain 	upper class boundary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8006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Label the x and y – axes with numbers </a:t>
            </a:r>
            <a:r>
              <a:rPr lang="en-US" sz="4000" u="sng" dirty="0" smtClean="0"/>
              <a:t>AND</a:t>
            </a:r>
            <a:r>
              <a:rPr lang="en-US" sz="4000" dirty="0" smtClean="0"/>
              <a:t> labels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8592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771233"/>
            <a:ext cx="6248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Example of a frequency table with each picture and how to build on the board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51054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p. 53:  23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1886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222593"/>
            <a:ext cx="624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ASSIGN:  p. 65 and 66:  1 &amp; 4 (don’t answer the part of the question about the SHAPE of the distribution yet.  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1905000"/>
            <a:ext cx="57912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Now, try the graphing </a:t>
            </a:r>
            <a:r>
              <a:rPr lang="en-US" dirty="0" smtClean="0"/>
              <a:t>(the NEXT day)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2106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33680"/>
            <a:ext cx="71628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2-2 (continued):  </a:t>
            </a:r>
          </a:p>
          <a:p>
            <a:r>
              <a:rPr lang="en-US" sz="4000" dirty="0" smtClean="0"/>
              <a:t>RELATIVE FREQUENCY GRAPHS</a:t>
            </a:r>
          </a:p>
          <a:p>
            <a:r>
              <a:rPr lang="en-US" dirty="0"/>
              <a:t>	</a:t>
            </a:r>
            <a:r>
              <a:rPr lang="en-US" dirty="0" smtClean="0"/>
              <a:t>	(use proportions instead of raw data)</a:t>
            </a:r>
          </a:p>
          <a:p>
            <a:endParaRPr lang="en-US" dirty="0"/>
          </a:p>
          <a:p>
            <a:r>
              <a:rPr lang="en-US" dirty="0" smtClean="0"/>
              <a:t>	-  Used when the </a:t>
            </a:r>
            <a:r>
              <a:rPr lang="en-US" sz="2400" u="sng" dirty="0" smtClean="0"/>
              <a:t>proportion</a:t>
            </a:r>
            <a:r>
              <a:rPr lang="en-US" dirty="0" smtClean="0"/>
              <a:t> of data values that fall into a 	given class is more important than the actual number of data 	values</a:t>
            </a:r>
          </a:p>
          <a:p>
            <a:r>
              <a:rPr lang="en-US" sz="3200" dirty="0" smtClean="0"/>
              <a:t>HOW TO CALCULATE: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Divide the frequency for each class by the total frequency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sum of the relative frequencies will always =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Y – axis values will be decimals (proportions) not whole numbers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881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7772400" cy="6924973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Distribution Shapes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dirty="0" smtClean="0"/>
              <a:t>Possible shapes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Bell-shaped (mound shaped)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Uniform shaped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J-shaped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Reverse J-shape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Positively (right) skewed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Negatively (left) skewed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Bi-modal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U-shaped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en-US" sz="2800" dirty="0" smtClean="0"/>
              <a:t>Look for overall patterns – not an exact SHAPE</a:t>
            </a:r>
          </a:p>
          <a:p>
            <a:endParaRPr lang="en-US" sz="4800" dirty="0" smtClean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 rot="3729764">
            <a:off x="4492446" y="2700768"/>
            <a:ext cx="5797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Example of each is on p. 64 and next 2 slides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 rot="2871168">
            <a:off x="3859701" y="3376067"/>
            <a:ext cx="3309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More on skewness in chapter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79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ll_shap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19175"/>
            <a:ext cx="373380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unifor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000125"/>
            <a:ext cx="373380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j_shap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90925"/>
            <a:ext cx="3719513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reverse_j_shape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605213"/>
            <a:ext cx="3719513" cy="225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746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ight_skew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1023938"/>
            <a:ext cx="3714750" cy="224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left_skew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009650"/>
            <a:ext cx="3733800" cy="226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bimod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95688"/>
            <a:ext cx="3714750" cy="224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u_shape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95688"/>
            <a:ext cx="3733800" cy="225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642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97669"/>
            <a:ext cx="685800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Things to look for when 	making graphs:</a:t>
            </a:r>
          </a:p>
          <a:p>
            <a:endParaRPr lang="en-US" sz="4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The GENERAL shape…(from 3 slides ago)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How are the data values spread out:  centered around a point/the center, evenly spread out, </a:t>
            </a:r>
            <a:r>
              <a:rPr lang="en-US" sz="3200" dirty="0" err="1" smtClean="0"/>
              <a:t>etc</a:t>
            </a:r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Are there any/many extreme values (outliers)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Are there gaps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59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47800"/>
            <a:ext cx="7696200" cy="4724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An organized table of the raw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Classes (categories)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Frequencies (how many/tallies)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OPEN up book…look at top of page 43</a:t>
            </a:r>
          </a:p>
          <a:p>
            <a:r>
              <a:rPr lang="en-US" sz="2800" dirty="0"/>
              <a:t>3</a:t>
            </a:r>
            <a:r>
              <a:rPr lang="en-US" sz="2800" dirty="0" smtClean="0"/>
              <a:t> types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Categorical (like the bottom of page 43)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Grouped (top of page 43)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Ungrouped (top of page 50)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STEPS (awesome) for each are in book right here </a:t>
            </a:r>
            <a:r>
              <a:rPr lang="en-US" sz="2000" dirty="0" smtClean="0"/>
              <a:t>(let’s look at the steps for each)</a:t>
            </a:r>
          </a:p>
          <a:p>
            <a:pPr marL="301943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2-1:  Frequency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04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666043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ASSIGN:  p. 67 and 68:  13, 17, 19, 20 + go back and look at the SHAPES from last assignment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0402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67818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2-3:  Other Types of Graphs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Bar graphs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Pareto Charts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Time Series Graphs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Pie Graphs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Dot Plots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Stem and Leaf Graphs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Misleading Graphs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1167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00" y="3417449"/>
            <a:ext cx="3354687" cy="3135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9200" y="1219201"/>
            <a:ext cx="7391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 smtClean="0"/>
              <a:t>Bar Graphs:  </a:t>
            </a:r>
            <a:r>
              <a:rPr lang="en-US" sz="3200" dirty="0" smtClean="0"/>
              <a:t>Represents the data using vertical or horizontal bars where the heights/lengths represent the frequencies of the data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3810000"/>
            <a:ext cx="33147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**Notice how the x values aren’t boundaries anymore**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180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18852"/>
            <a:ext cx="6705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Compound bar graphs:  </a:t>
            </a:r>
            <a:r>
              <a:rPr lang="en-US" sz="2800" dirty="0" smtClean="0"/>
              <a:t>when multiple bars are stacked next to each other to represent more than one set of data at the same time</a:t>
            </a:r>
            <a:endParaRPr lang="en-US" sz="2800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286000"/>
            <a:ext cx="4038600" cy="4092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37338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Allows data to be easily compared</a:t>
            </a:r>
            <a:endParaRPr lang="en-US" sz="2800" dirty="0"/>
          </a:p>
        </p:txBody>
      </p:sp>
      <p:cxnSp>
        <p:nvCxnSpPr>
          <p:cNvPr id="6" name="Elbow Connector 5"/>
          <p:cNvCxnSpPr/>
          <p:nvPr/>
        </p:nvCxnSpPr>
        <p:spPr>
          <a:xfrm flipV="1">
            <a:off x="3200400" y="4038600"/>
            <a:ext cx="762000" cy="68580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06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567" y="399157"/>
            <a:ext cx="7924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Pareto Chart:  </a:t>
            </a:r>
            <a:r>
              <a:rPr lang="en-US" sz="4000" dirty="0" smtClean="0"/>
              <a:t>Vertical bar graph with categories on </a:t>
            </a:r>
            <a:r>
              <a:rPr lang="en-US" sz="4000" dirty="0" smtClean="0"/>
              <a:t>x-axis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Arranges data from largest to smallest according to frequency</a:t>
            </a:r>
            <a:endParaRPr lang="en-US" sz="3200" dirty="0" smtClean="0"/>
          </a:p>
          <a:p>
            <a:r>
              <a:rPr lang="en-US" sz="4000" dirty="0" smtClean="0"/>
              <a:t>----------------stop here today </a:t>
            </a:r>
            <a:r>
              <a:rPr lang="en-US" sz="2000" dirty="0" smtClean="0"/>
              <a:t>(look at examples)</a:t>
            </a:r>
            <a:endParaRPr lang="en-US" sz="2000" dirty="0"/>
          </a:p>
          <a:p>
            <a:r>
              <a:rPr lang="en-US" sz="4000" u="sng" dirty="0" smtClean="0"/>
              <a:t>Time Series Graph:  </a:t>
            </a:r>
            <a:r>
              <a:rPr lang="en-US" sz="4000" dirty="0" smtClean="0"/>
              <a:t>represents data that occur over a given period of time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Plot points and connect them with a line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059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694220"/>
            <a:ext cx="4114709" cy="2782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1295400"/>
            <a:ext cx="754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Pie Graph/Chart:  </a:t>
            </a:r>
            <a:r>
              <a:rPr lang="en-US" sz="4000" dirty="0" smtClean="0"/>
              <a:t>a circle that is divided into sections (pieces of pie) that represent the different percentages in each category</a:t>
            </a:r>
            <a:endParaRPr lang="en-US" sz="4000" u="sng" dirty="0"/>
          </a:p>
        </p:txBody>
      </p:sp>
    </p:spTree>
    <p:extLst>
      <p:ext uri="{BB962C8B-B14F-4D97-AF65-F5344CB8AC3E}">
        <p14:creationId xmlns:p14="http://schemas.microsoft.com/office/powerpoint/2010/main" val="140050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95400" y="1828800"/>
                <a:ext cx="5715000" cy="3728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To find pie chart section values:  </a:t>
                </a:r>
              </a:p>
              <a:p>
                <a:endParaRPr lang="en-US" dirty="0"/>
              </a:p>
              <a:p>
                <a:r>
                  <a:rPr lang="en-US" dirty="0" smtClean="0"/>
                  <a:t>		Degrees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𝑓𝑟𝑒𝑞𝑢𝑒𝑛𝑐𝑦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𝑠𝑢𝑚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𝑜𝑓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𝑓𝑟𝑒𝑞𝑢𝑒𝑛𝑐𝑖𝑒𝑠</m:t>
                        </m:r>
                      </m:den>
                    </m:f>
                  </m:oMath>
                </a14:m>
                <a:r>
                  <a:rPr lang="en-US" dirty="0" smtClean="0"/>
                  <a:t>  x 360º</a:t>
                </a:r>
              </a:p>
              <a:p>
                <a:endParaRPr lang="en-US" dirty="0"/>
              </a:p>
              <a:p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		%’s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𝑓𝑟𝑒𝑞𝑢𝑒𝑛𝑐𝑦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𝑠𝑢𝑚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𝑜𝑓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𝑓𝑟𝑒𝑞𝑢𝑒𝑛𝑐𝑖𝑒𝑠</m:t>
                        </m:r>
                      </m:den>
                    </m:f>
                  </m:oMath>
                </a14:m>
                <a:r>
                  <a:rPr lang="en-US" dirty="0" smtClean="0"/>
                  <a:t>  x 100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-------stop here today and look at examples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828800"/>
                <a:ext cx="5715000" cy="3728200"/>
              </a:xfrm>
              <a:prstGeom prst="rect">
                <a:avLst/>
              </a:prstGeom>
              <a:blipFill rotWithShape="1">
                <a:blip r:embed="rId2"/>
                <a:stretch>
                  <a:fillRect l="-3308" t="-2451" b="-1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278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5618" y="1285043"/>
            <a:ext cx="79225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u="sng" dirty="0" smtClean="0"/>
              <a:t>Dot Plots:  </a:t>
            </a:r>
            <a:r>
              <a:rPr lang="en-US" sz="4800" dirty="0" smtClean="0"/>
              <a:t>it really is just a bar graph where the bar is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dots</a:t>
            </a:r>
            <a:endParaRPr lang="en-US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22" y="3821097"/>
            <a:ext cx="8536878" cy="20574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67400" y="2854703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Used to show extremely high or low values (outliers)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781800" y="3778033"/>
            <a:ext cx="838200" cy="10606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83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1920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 smtClean="0"/>
              <a:t>Stem and Leaf Plots</a:t>
            </a:r>
            <a:r>
              <a:rPr lang="en-US" sz="4400" dirty="0" smtClean="0"/>
              <a:t>:  actually uses part of the data value IN the graph.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Example…</a:t>
            </a:r>
            <a:endParaRPr lang="en-US" sz="3600" dirty="0"/>
          </a:p>
        </p:txBody>
      </p:sp>
      <p:pic>
        <p:nvPicPr>
          <p:cNvPr id="3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2814" y="3894637"/>
            <a:ext cx="2516186" cy="2743200"/>
          </a:xfrm>
          <a:prstGeom prst="rect">
            <a:avLst/>
          </a:prstGeom>
        </p:spPr>
      </p:pic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4267200" y="3422178"/>
            <a:ext cx="14943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Stem Leaf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4611768"/>
            <a:ext cx="2514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Let’s look at hints and steps…p. 84</a:t>
            </a:r>
            <a:endParaRPr lang="en-US" sz="2800" dirty="0"/>
          </a:p>
        </p:txBody>
      </p:sp>
      <p:cxnSp>
        <p:nvCxnSpPr>
          <p:cNvPr id="11" name="Curved Connector 10"/>
          <p:cNvCxnSpPr/>
          <p:nvPr/>
        </p:nvCxnSpPr>
        <p:spPr>
          <a:xfrm>
            <a:off x="4267200" y="3962400"/>
            <a:ext cx="381000" cy="228600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 rot="5400000">
            <a:off x="5407905" y="3807705"/>
            <a:ext cx="614190" cy="304800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54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43091"/>
            <a:ext cx="7848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 smtClean="0"/>
              <a:t>Misleading Graphs:  </a:t>
            </a:r>
            <a:r>
              <a:rPr lang="en-US" sz="4400" dirty="0" smtClean="0"/>
              <a:t>graphs that guide the viewer purposefully into false conclusions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/>
              <a:t>Truncated axes (p. 87/88)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/>
              <a:t>Bars/figures (p. 89)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/>
              <a:t>Graph creator </a:t>
            </a:r>
            <a:r>
              <a:rPr lang="en-US" sz="3200" dirty="0" smtClean="0"/>
              <a:t>needs to </a:t>
            </a:r>
            <a:r>
              <a:rPr lang="en-US" sz="4400" dirty="0" smtClean="0"/>
              <a:t>exercise caution to not improperly influence the graph reader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1830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Class limits</a:t>
            </a:r>
          </a:p>
          <a:p>
            <a:pPr lvl="1"/>
            <a:r>
              <a:rPr lang="en-US" sz="2400" dirty="0" smtClean="0"/>
              <a:t>All classes are the SAME size (class width) – can check it two ways</a:t>
            </a:r>
          </a:p>
          <a:p>
            <a:pPr marL="1038543" lvl="2" indent="-457200">
              <a:buFont typeface="+mj-lt"/>
              <a:buAutoNum type="arabicPeriod"/>
            </a:pPr>
            <a:r>
              <a:rPr lang="en-US" dirty="0" smtClean="0"/>
              <a:t>Lower class limit – next lower class limit (or upper – upper)</a:t>
            </a:r>
          </a:p>
          <a:p>
            <a:pPr marL="1038543" lvl="2" indent="-457200">
              <a:buFont typeface="+mj-lt"/>
              <a:buAutoNum type="arabicPeriod"/>
            </a:pPr>
            <a:r>
              <a:rPr lang="en-US" dirty="0" smtClean="0"/>
              <a:t>Subtract upper class boundary – lower class boundary</a:t>
            </a:r>
          </a:p>
          <a:p>
            <a:pPr marL="1038543" lvl="2" indent="-457200"/>
            <a:r>
              <a:rPr lang="en-US" dirty="0" smtClean="0"/>
              <a:t>DO NOT:  top – bottom of any class limit (it won’t get you the correct answer)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Important Features </a:t>
            </a:r>
            <a:r>
              <a:rPr lang="en-US" dirty="0" smtClean="0"/>
              <a:t>to a GROUPED Frequency Distribution/Table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94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295400"/>
            <a:ext cx="8077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u="sng" dirty="0"/>
              <a:t>Misleading Graphs: </a:t>
            </a:r>
            <a:r>
              <a:rPr lang="en-US" sz="4400" dirty="0" smtClean="0"/>
              <a:t>(continued)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/>
              <a:t>All graphs should contain a source for who is representing the information </a:t>
            </a:r>
            <a:r>
              <a:rPr lang="en-US" sz="3200" dirty="0" smtClean="0"/>
              <a:t>(that is often a great clue as to IF the graph will even be misleading or not)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911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872066" y="1676400"/>
            <a:ext cx="7408333" cy="3450696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2"/>
            </a:pPr>
            <a:r>
              <a:rPr lang="en-US" sz="3200" dirty="0" smtClean="0"/>
              <a:t>Class boundaries </a:t>
            </a:r>
            <a:r>
              <a:rPr lang="en-US" sz="1800" dirty="0" smtClean="0"/>
              <a:t>(just like what we found in chapter 1)</a:t>
            </a:r>
          </a:p>
          <a:p>
            <a:pPr lvl="1"/>
            <a:r>
              <a:rPr lang="en-US" sz="2400" dirty="0" smtClean="0"/>
              <a:t>Half of a unit above and below the last placeholder position for each class</a:t>
            </a:r>
          </a:p>
          <a:p>
            <a:pPr lvl="1"/>
            <a:r>
              <a:rPr lang="en-US" sz="2400" dirty="0" smtClean="0"/>
              <a:t>Separates classes so there are NO gaps</a:t>
            </a:r>
          </a:p>
          <a:p>
            <a:pPr lvl="1"/>
            <a:r>
              <a:rPr lang="en-US" sz="2400" dirty="0" smtClean="0"/>
              <a:t>Not always included in a frequency table</a:t>
            </a:r>
          </a:p>
          <a:p>
            <a:pPr lvl="1"/>
            <a:r>
              <a:rPr lang="en-US" sz="2400" dirty="0" smtClean="0"/>
              <a:t>Example on bottom of page 44 (2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column)</a:t>
            </a:r>
          </a:p>
        </p:txBody>
      </p:sp>
    </p:spTree>
    <p:extLst>
      <p:ext uri="{BB962C8B-B14F-4D97-AF65-F5344CB8AC3E}">
        <p14:creationId xmlns:p14="http://schemas.microsoft.com/office/powerpoint/2010/main" val="234654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4000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STEPS FOR CONSTRUCTING FREQUENCY 			DISTRIBUTIONS/TABLES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743200"/>
            <a:ext cx="73914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Use between 5 and 20 classes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We will usually use 10 or less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u="sng" dirty="0" smtClean="0"/>
              <a:t>TRY</a:t>
            </a:r>
            <a:r>
              <a:rPr lang="en-US" dirty="0" smtClean="0"/>
              <a:t> </a:t>
            </a:r>
            <a:r>
              <a:rPr lang="en-US" sz="3200" dirty="0" smtClean="0"/>
              <a:t>to make class width an odd value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Helps make the midpoint of the class be a nice round value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Classes must be </a:t>
            </a:r>
            <a:r>
              <a:rPr lang="en-US" sz="3200" b="1" dirty="0" smtClean="0"/>
              <a:t>mutually exclusive </a:t>
            </a:r>
            <a:r>
              <a:rPr lang="en-US" sz="3200" dirty="0" smtClean="0"/>
              <a:t>(no overlapping)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Classes must be </a:t>
            </a:r>
            <a:r>
              <a:rPr lang="en-US" sz="3200" b="1" dirty="0" smtClean="0"/>
              <a:t>continuous </a:t>
            </a:r>
            <a:r>
              <a:rPr lang="en-US" dirty="0" smtClean="0"/>
              <a:t>(don’t skip values – even if you don’t have any of them)</a:t>
            </a:r>
            <a:endParaRPr lang="en-US" b="1" dirty="0" smtClean="0"/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227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4396" y="762000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STEPS FOR CONSTRUCTING FREQUENCY 			DISTRIBUTIONS/TABLES (</a:t>
            </a:r>
            <a:r>
              <a:rPr lang="en-US" sz="3200" dirty="0" err="1" smtClean="0"/>
              <a:t>cont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52996" y="1817805"/>
            <a:ext cx="722420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sz="3200" dirty="0"/>
              <a:t>Classes must be </a:t>
            </a:r>
            <a:r>
              <a:rPr lang="en-US" sz="3200" b="1" dirty="0" smtClean="0"/>
              <a:t>exhaustive </a:t>
            </a:r>
            <a:r>
              <a:rPr lang="en-US" dirty="0" smtClean="0"/>
              <a:t>(include all data – don’t leave any values out)</a:t>
            </a:r>
            <a:endParaRPr lang="en-US" b="1" dirty="0"/>
          </a:p>
          <a:p>
            <a:pPr marL="342900" indent="-342900">
              <a:buFont typeface="+mj-lt"/>
              <a:buAutoNum type="arabicPeriod" startAt="5"/>
            </a:pPr>
            <a:r>
              <a:rPr lang="en-US" sz="3200" dirty="0" smtClean="0"/>
              <a:t>  Classes must be equal in width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There is an exception:  if the first OR last class is open ended (bottom of p.46)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Find the highest and lowest values and subtract (range)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Determine the # of classes you want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Divide the range by # classes and </a:t>
            </a:r>
            <a:r>
              <a:rPr lang="en-US" sz="2400" dirty="0" smtClean="0"/>
              <a:t>ALWAYS</a:t>
            </a:r>
            <a:r>
              <a:rPr lang="en-US" dirty="0" smtClean="0"/>
              <a:t> ROUND UP</a:t>
            </a:r>
          </a:p>
          <a:p>
            <a:pPr marL="2628900" lvl="5" indent="-342900">
              <a:buFont typeface="Arial" panose="020B0604020202020204" pitchFamily="34" charset="0"/>
              <a:buChar char="•"/>
            </a:pPr>
            <a:r>
              <a:rPr lang="en-US" dirty="0" smtClean="0"/>
              <a:t>If it is a whole number, add one more class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Select a starting point (usually the lowest data value)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Add the width to get the class limit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Find boundaries (these are not ALWAYS included)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Tally data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Total tallies AND find cumulative frequencies</a:t>
            </a:r>
          </a:p>
          <a:p>
            <a:pPr marL="800100" lvl="1" indent="-342900">
              <a:buFont typeface="+mj-lt"/>
              <a:buAutoNum type="alphaL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761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981200"/>
            <a:ext cx="777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Let’s try one together….</a:t>
            </a:r>
          </a:p>
          <a:p>
            <a:endParaRPr lang="en-US" sz="4000" dirty="0"/>
          </a:p>
          <a:p>
            <a:r>
              <a:rPr lang="en-US" sz="3200" dirty="0" smtClean="0"/>
              <a:t>p. 51:  Applying the concepts (Ages of Presidents at Inauguration)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4553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057400"/>
            <a:ext cx="579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ASSIGN:  </a:t>
            </a:r>
          </a:p>
          <a:p>
            <a:r>
              <a:rPr lang="en-US" sz="4000" dirty="0" smtClean="0"/>
              <a:t>fix/complete p.  51:  2-5 all AND add </a:t>
            </a:r>
            <a:r>
              <a:rPr lang="en-US" sz="4000" b="1" u="sng" dirty="0" smtClean="0"/>
              <a:t>7-10</a:t>
            </a: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36950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79061"/>
            <a:ext cx="64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2-2:  Histograms, Frequency Polygons and Ogives- </a:t>
            </a:r>
            <a:r>
              <a:rPr lang="en-US" dirty="0"/>
              <a:t>graphs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3124200"/>
            <a:ext cx="7848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Histograms:  </a:t>
            </a:r>
            <a:r>
              <a:rPr lang="en-US" sz="3200" dirty="0"/>
              <a:t>bar graphs</a:t>
            </a:r>
            <a:br>
              <a:rPr lang="en-US" sz="3200" dirty="0"/>
            </a:br>
            <a:r>
              <a:rPr lang="en-US" sz="4000" dirty="0"/>
              <a:t>Frequency Polygons:  </a:t>
            </a:r>
            <a:r>
              <a:rPr lang="en-US" sz="2000" dirty="0"/>
              <a:t>dots connected with a </a:t>
            </a:r>
            <a:r>
              <a:rPr lang="en-US" sz="2000" dirty="0" smtClean="0"/>
              <a:t>line</a:t>
            </a:r>
          </a:p>
          <a:p>
            <a:r>
              <a:rPr lang="en-US" sz="4000" dirty="0" smtClean="0"/>
              <a:t>Ogives:  </a:t>
            </a:r>
            <a:r>
              <a:rPr lang="en-US" sz="2400" dirty="0" smtClean="0"/>
              <a:t>like a frequency polygon but using the cumulative frequencies instead of the frequency, so line continues to rise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1905000"/>
            <a:ext cx="65028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Turns data (table format) into a picture  (graph)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200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2719</TotalTime>
  <Words>1020</Words>
  <Application>Microsoft Office PowerPoint</Application>
  <PresentationFormat>On-screen Show (4:3)</PresentationFormat>
  <Paragraphs>138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Waveform</vt:lpstr>
      <vt:lpstr>Chapter 2 – Frequency Distributions and Graphs</vt:lpstr>
      <vt:lpstr>2-1:  Frequency Distribution</vt:lpstr>
      <vt:lpstr>Important Features to a GROUPED Frequency Distribution/Table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– Frequency Distributions and Graphs</dc:title>
  <dc:creator>Administrator</dc:creator>
  <cp:lastModifiedBy>Administrator</cp:lastModifiedBy>
  <cp:revision>53</cp:revision>
  <dcterms:created xsi:type="dcterms:W3CDTF">2018-09-06T13:45:19Z</dcterms:created>
  <dcterms:modified xsi:type="dcterms:W3CDTF">2018-09-21T21:50:40Z</dcterms:modified>
</cp:coreProperties>
</file>