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443014-8485-4D61-B09F-DABAB61FFAE3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4488EA-610F-4326-AD49-5AAA350EFA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175351" cy="1793167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Chapter 3:  Data </a:t>
            </a:r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5001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2286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smtClean="0">
                <a:latin typeface="Candara" panose="020E0502030303020204" pitchFamily="34" charset="0"/>
              </a:rPr>
              <a:t>MIDRANGE</a:t>
            </a:r>
            <a:r>
              <a:rPr lang="en-US" sz="4400" dirty="0" smtClean="0">
                <a:latin typeface="Candara" panose="020E0502030303020204" pitchFamily="34" charset="0"/>
              </a:rPr>
              <a:t>:  </a:t>
            </a:r>
            <a:r>
              <a:rPr lang="en-US" sz="4000" dirty="0" smtClean="0">
                <a:latin typeface="Candara" panose="020E0502030303020204" pitchFamily="34" charset="0"/>
              </a:rPr>
              <a:t>Find the highest and the lowest values and divide by 2. 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 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Symbol:  MR</a:t>
            </a:r>
          </a:p>
          <a:p>
            <a:endParaRPr lang="en-US" sz="4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98751"/>
              </p:ext>
            </p:extLst>
          </p:nvPr>
        </p:nvGraphicFramePr>
        <p:xfrm>
          <a:off x="1371600" y="1886301"/>
          <a:ext cx="5638800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86301"/>
                        <a:ext cx="5638800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4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467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ndara" panose="020E0502030303020204" pitchFamily="34" charset="0"/>
              </a:rPr>
              <a:t>EXAMPLE: these values represent the # of short-term parking spaces at 15 different airports.  </a:t>
            </a:r>
          </a:p>
          <a:p>
            <a:endParaRPr lang="en-US" sz="4400" dirty="0" smtClean="0">
              <a:latin typeface="Candara" panose="020E0502030303020204" pitchFamily="34" charset="0"/>
            </a:endParaRPr>
          </a:p>
          <a:p>
            <a:endParaRPr lang="en-US" sz="4000" dirty="0">
              <a:latin typeface="Candara" panose="020E0502030303020204" pitchFamily="34" charset="0"/>
            </a:endParaRPr>
          </a:p>
          <a:p>
            <a:endParaRPr lang="en-US" sz="4000" dirty="0" smtClean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Let’s find the Mean, Median, Mode and Midrange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28846"/>
              </p:ext>
            </p:extLst>
          </p:nvPr>
        </p:nvGraphicFramePr>
        <p:xfrm>
          <a:off x="990600" y="3810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3400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1962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8662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1479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5905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9239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690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9822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2516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6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Mean: 		3145.9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Median:		1479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Mode:     	700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Midrange:  	5012.5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Show calculator method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04800" y="381000"/>
            <a:ext cx="807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4400" u="sng" dirty="0" smtClean="0">
                <a:latin typeface="Candara" panose="020E0502030303020204" pitchFamily="34" charset="0"/>
              </a:rPr>
              <a:t>WEIGHTED MEAN</a:t>
            </a:r>
            <a:r>
              <a:rPr lang="en-US" dirty="0" smtClean="0">
                <a:latin typeface="Candara" panose="020E0502030303020204" pitchFamily="34" charset="0"/>
              </a:rPr>
              <a:t>: multiply each value by its corresponding weight and sum, then divide by the sum of the weights.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n-US" dirty="0">
              <a:latin typeface="Candara" panose="020E0502030303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en-US" dirty="0" smtClean="0">
                <a:latin typeface="Candara" panose="020E0502030303020204" pitchFamily="34" charset="0"/>
              </a:rPr>
              <a:t>Ex…Grades in college classes</a:t>
            </a:r>
            <a:endParaRPr lang="en-US" dirty="0">
              <a:latin typeface="Candara" panose="020E0502030303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443521"/>
              </p:ext>
            </p:extLst>
          </p:nvPr>
        </p:nvGraphicFramePr>
        <p:xfrm>
          <a:off x="381000" y="2174875"/>
          <a:ext cx="74676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3" imgW="2438280" imgH="482400" progId="Equation.DSMT4">
                  <p:embed/>
                </p:oleObj>
              </mc:Choice>
              <mc:Fallback>
                <p:oleObj name="Equation" r:id="rId3" imgW="24382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74875"/>
                        <a:ext cx="74676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0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839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Grouped Frequency Tables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ndara" panose="020E0502030303020204" pitchFamily="34" charset="0"/>
              </a:rPr>
              <a:t>On calculator </a:t>
            </a:r>
            <a:r>
              <a:rPr lang="en-US" sz="3600" dirty="0" smtClean="0">
                <a:latin typeface="Candara" panose="020E0502030303020204" pitchFamily="34" charset="0"/>
              </a:rPr>
              <a:t>(otherwise LOTS of work)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Find the midpoint of each class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That’s what goes in the first column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Second column:  enter in the frequency values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Stat </a:t>
            </a:r>
            <a:r>
              <a:rPr lang="en-US" sz="3600" dirty="0" smtClean="0">
                <a:latin typeface="Calibri"/>
              </a:rPr>
              <a:t>→</a:t>
            </a:r>
            <a:r>
              <a:rPr lang="en-US" sz="3600" err="1" smtClean="0">
                <a:latin typeface="Calibri"/>
              </a:rPr>
              <a:t>Calc</a:t>
            </a:r>
            <a:r>
              <a:rPr lang="en-US" sz="3600" smtClean="0">
                <a:latin typeface="Calibri"/>
              </a:rPr>
              <a:t>→1-Variable </a:t>
            </a:r>
            <a:r>
              <a:rPr lang="en-US" sz="3600" dirty="0" smtClean="0">
                <a:latin typeface="Calibri"/>
              </a:rPr>
              <a:t>Stats(leave list 1 and list 2 alone)</a:t>
            </a:r>
            <a:r>
              <a:rPr lang="en-US" sz="3600" dirty="0">
                <a:latin typeface="Calibri"/>
              </a:rPr>
              <a:t> </a:t>
            </a:r>
            <a:r>
              <a:rPr lang="en-US" sz="3600" dirty="0" smtClean="0">
                <a:latin typeface="Calibri"/>
              </a:rPr>
              <a:t>→Calculate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/>
              </a:rPr>
              <a:t>Let’s try one and evaluate the results </a:t>
            </a:r>
            <a:r>
              <a:rPr lang="en-US" sz="3600" dirty="0" smtClean="0">
                <a:latin typeface="Candara" panose="020E0502030303020204" pitchFamily="34" charset="0"/>
              </a:rPr>
              <a:t>(p.124:  13)</a:t>
            </a: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ndara" panose="020E0502030303020204" pitchFamily="34" charset="0"/>
              </a:rPr>
              <a:t>3-2:  Measures of Variation</a:t>
            </a:r>
            <a:br>
              <a:rPr lang="en-US" dirty="0" smtClean="0">
                <a:latin typeface="Candara" panose="020E0502030303020204" pitchFamily="34" charset="0"/>
              </a:rPr>
            </a:br>
            <a:r>
              <a:rPr lang="en-US" dirty="0">
                <a:latin typeface="Candara" panose="020E0502030303020204" pitchFamily="34" charset="0"/>
              </a:rPr>
              <a:t/>
            </a:r>
            <a:br>
              <a:rPr lang="en-US" dirty="0">
                <a:latin typeface="Candara" panose="020E0502030303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2743200"/>
            <a:ext cx="5970494" cy="8354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andara" panose="020E0502030303020204" pitchFamily="34" charset="0"/>
              </a:rPr>
              <a:t>We all need to know more than JUST the mean</a:t>
            </a:r>
            <a:endParaRPr lang="en-US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81000" y="293132"/>
            <a:ext cx="7848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Candara" panose="020E0502030303020204" pitchFamily="34" charset="0"/>
              </a:rPr>
              <a:t>Two experimental brands of outdoor paint are tested to see how long each will last before fading.  Six cans of each brand constitute a small population. The results (in months) are shown. Find the mean and range of each group.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19400"/>
            <a:ext cx="2971800" cy="259556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77187"/>
              </p:ext>
            </p:extLst>
          </p:nvPr>
        </p:nvGraphicFramePr>
        <p:xfrm>
          <a:off x="4038600" y="2819400"/>
          <a:ext cx="43815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4" imgW="2120760" imgH="685800" progId="Equation.DSMT4">
                  <p:embed/>
                </p:oleObj>
              </mc:Choice>
              <mc:Fallback>
                <p:oleObj name="Equation" r:id="rId4" imgW="212076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4381500" cy="1419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131236"/>
              </p:ext>
            </p:extLst>
          </p:nvPr>
        </p:nvGraphicFramePr>
        <p:xfrm>
          <a:off x="4038600" y="4419600"/>
          <a:ext cx="435610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6" imgW="2108160" imgH="685800" progId="Equation.DSMT4">
                  <p:embed/>
                </p:oleObj>
              </mc:Choice>
              <mc:Fallback>
                <p:oleObj name="Equation" r:id="rId6" imgW="210816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19600"/>
                        <a:ext cx="4356100" cy="1420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8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304801" y="381000"/>
            <a:ext cx="8534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average for both brands is the same, but the range for Brand A is much greater than the range for Brand B.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Think about…Which brand would you buy?  Why?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I would buy…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Look at the graph on p. 128</a:t>
            </a:r>
          </a:p>
        </p:txBody>
      </p:sp>
    </p:spTree>
    <p:extLst>
      <p:ext uri="{BB962C8B-B14F-4D97-AF65-F5344CB8AC3E}">
        <p14:creationId xmlns:p14="http://schemas.microsoft.com/office/powerpoint/2010/main" val="311723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026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Range, Variance and Standard Deviation </a:t>
            </a:r>
            <a:r>
              <a:rPr lang="en-US" sz="4400" dirty="0" smtClean="0">
                <a:latin typeface="Candara" panose="020E0502030303020204" pitchFamily="34" charset="0"/>
              </a:rPr>
              <a:t>are used to help us make better decisions about our data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RANGE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:  </a:t>
            </a:r>
            <a:r>
              <a:rPr lang="en-US" sz="4400" dirty="0" smtClean="0">
                <a:latin typeface="Candara" panose="020E0502030303020204" pitchFamily="34" charset="0"/>
              </a:rPr>
              <a:t>highest value -  lowest value</a:t>
            </a:r>
          </a:p>
          <a:p>
            <a:endParaRPr lang="en-US" sz="4400" dirty="0">
              <a:latin typeface="Candara" panose="020E0502030303020204" pitchFamily="34" charset="0"/>
            </a:endParaRPr>
          </a:p>
          <a:p>
            <a:r>
              <a:rPr lang="en-US" sz="4400" dirty="0" smtClean="0">
                <a:latin typeface="Candara" panose="020E0502030303020204" pitchFamily="34" charset="0"/>
              </a:rPr>
              <a:t>How can that be helpful to us?</a:t>
            </a:r>
          </a:p>
          <a:p>
            <a:r>
              <a:rPr lang="en-US" sz="4400" dirty="0" smtClean="0">
                <a:latin typeface="Candara" panose="020E0502030303020204" pitchFamily="34" charset="0"/>
              </a:rPr>
              <a:t>	The larger the range the larger the spread of the values…</a:t>
            </a:r>
            <a:endParaRPr lang="en-US" sz="4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7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1000"/>
            <a:ext cx="792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ndara" panose="020E0502030303020204" pitchFamily="34" charset="0"/>
              </a:rPr>
              <a:t>Range is useful, but can’t tell us everything…</a:t>
            </a:r>
          </a:p>
          <a:p>
            <a:endParaRPr lang="en-US" sz="4400" dirty="0">
              <a:latin typeface="Candara" panose="020E0502030303020204" pitchFamily="34" charset="0"/>
            </a:endParaRPr>
          </a:p>
          <a:p>
            <a:r>
              <a:rPr lang="en-US" sz="4400" dirty="0" smtClean="0">
                <a:latin typeface="Candara" panose="020E0502030303020204" pitchFamily="34" charset="0"/>
              </a:rPr>
              <a:t>Variance and standard deviation are usually MORE helpful</a:t>
            </a:r>
          </a:p>
          <a:p>
            <a:endParaRPr lang="en-US" sz="4400" dirty="0">
              <a:latin typeface="Candara" panose="020E0502030303020204" pitchFamily="34" charset="0"/>
            </a:endParaRPr>
          </a:p>
          <a:p>
            <a:r>
              <a:rPr lang="en-US" sz="4400" dirty="0" smtClean="0">
                <a:latin typeface="Candara" panose="020E0502030303020204" pitchFamily="34" charset="0"/>
              </a:rPr>
              <a:t>They are based on the distance EACH value is from the MEAN</a:t>
            </a:r>
            <a:endParaRPr lang="en-US" sz="4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001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Chapter 2</a:t>
            </a:r>
            <a:r>
              <a:rPr lang="en-US" dirty="0" smtClean="0">
                <a:latin typeface="Candara" panose="020E0502030303020204" pitchFamily="34" charset="0"/>
              </a:rPr>
              <a:t>	</a:t>
            </a:r>
            <a:r>
              <a:rPr lang="en-US" sz="4400" dirty="0" smtClean="0">
                <a:latin typeface="Candara" panose="020E0502030303020204" pitchFamily="34" charset="0"/>
              </a:rPr>
              <a:t>Organize Data into Charts/Graphs</a:t>
            </a:r>
          </a:p>
          <a:p>
            <a:endParaRPr lang="en-US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Chapter 3 </a:t>
            </a:r>
            <a:r>
              <a:rPr lang="en-US" dirty="0" smtClean="0">
                <a:latin typeface="Candara" panose="020E0502030303020204" pitchFamily="34" charset="0"/>
              </a:rPr>
              <a:t>	</a:t>
            </a:r>
            <a:r>
              <a:rPr lang="en-US" sz="4400" dirty="0" smtClean="0">
                <a:latin typeface="Candara" panose="020E0502030303020204" pitchFamily="34" charset="0"/>
              </a:rPr>
              <a:t>Take those charts and graphs and come up with a summary:  </a:t>
            </a:r>
            <a:r>
              <a:rPr lang="en-US" dirty="0" smtClean="0">
                <a:latin typeface="Candara" panose="020E0502030303020204" pitchFamily="34" charset="0"/>
              </a:rPr>
              <a:t>Mean, Median, Mode, and Mid-range, etc.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ndara" panose="020E0502030303020204" pitchFamily="34" charset="0"/>
              </a:rPr>
              <a:t>Measures of Central tendency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ndara" panose="020E0502030303020204" pitchFamily="34" charset="0"/>
              </a:rPr>
              <a:t>Measures of Variation (range, variance and standard deviation)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ndara" panose="020E0502030303020204" pitchFamily="34" charset="0"/>
              </a:rPr>
              <a:t>Measures of Position (percentiles, quartiles and deciles)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34818" y="5334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96221" y="22098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8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0" y="457200"/>
            <a:ext cx="8763000" cy="394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ndara" panose="020E0502030303020204" pitchFamily="34" charset="0"/>
              </a:rPr>
              <a:t>Uses of the Variance and Standard Deviation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dirty="0" smtClean="0">
                <a:latin typeface="Candara" panose="020E0502030303020204" pitchFamily="34" charset="0"/>
              </a:rPr>
              <a:t>To determine the spread of the data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dirty="0" smtClean="0">
                <a:latin typeface="Candara" panose="020E0502030303020204" pitchFamily="34" charset="0"/>
              </a:rPr>
              <a:t>To determine the consistency of a variable</a:t>
            </a:r>
          </a:p>
          <a:p>
            <a:pPr marL="742950" indent="-742950" eaLnBrk="1" hangingPunct="1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419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Let’s try one by hand because…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ndara" panose="020E0502030303020204" pitchFamily="34" charset="0"/>
              </a:rPr>
              <a:t>Let’s go back to our paint problem.. </a:t>
            </a:r>
            <a:endParaRPr lang="en-US" sz="4400" dirty="0">
              <a:latin typeface="Candara" panose="020E0502030303020204" pitchFamily="34" charset="0"/>
            </a:endParaRPr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" y="2052635"/>
            <a:ext cx="2971800" cy="25955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21693" y="1022096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Let’s use column 2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828800"/>
            <a:ext cx="594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panose="020E0502030303020204" pitchFamily="34" charset="0"/>
              </a:rPr>
              <a:t>Mean	</a:t>
            </a:r>
            <a:r>
              <a:rPr lang="en-US" sz="2800" dirty="0">
                <a:latin typeface="Candara" panose="020E0502030303020204" pitchFamily="34" charset="0"/>
              </a:rPr>
              <a:t> </a:t>
            </a:r>
            <a:r>
              <a:rPr lang="en-US" sz="2800" dirty="0" smtClean="0">
                <a:latin typeface="Candara" panose="020E0502030303020204" pitchFamily="34" charset="0"/>
              </a:rPr>
              <a:t>     </a:t>
            </a:r>
            <a:r>
              <a:rPr lang="en-US" sz="2400" dirty="0" smtClean="0">
                <a:latin typeface="Candara" panose="020E0502030303020204" pitchFamily="34" charset="0"/>
              </a:rPr>
              <a:t>Value – Mean	</a:t>
            </a:r>
            <a:r>
              <a:rPr lang="en-US" sz="2400" dirty="0">
                <a:latin typeface="Candara" panose="020E0502030303020204" pitchFamily="34" charset="0"/>
              </a:rPr>
              <a:t> </a:t>
            </a:r>
            <a:r>
              <a:rPr lang="en-US" sz="2400" dirty="0" smtClean="0">
                <a:latin typeface="Candara" panose="020E0502030303020204" pitchFamily="34" charset="0"/>
              </a:rPr>
              <a:t>(Value </a:t>
            </a:r>
            <a:r>
              <a:rPr lang="en-US" sz="2400" dirty="0">
                <a:latin typeface="Candara" panose="020E0502030303020204" pitchFamily="34" charset="0"/>
              </a:rPr>
              <a:t>– </a:t>
            </a:r>
            <a:r>
              <a:rPr lang="en-US" sz="2400" dirty="0" smtClean="0">
                <a:latin typeface="Candara" panose="020E0502030303020204" pitchFamily="34" charset="0"/>
              </a:rPr>
              <a:t>Mean)</a:t>
            </a:r>
            <a:r>
              <a:rPr lang="en-US" sz="2400" baseline="30000" dirty="0" smtClean="0">
                <a:latin typeface="Candara" panose="020E0502030303020204" pitchFamily="34" charset="0"/>
              </a:rPr>
              <a:t>2</a:t>
            </a:r>
            <a:r>
              <a:rPr lang="en-US" sz="2400" dirty="0" smtClean="0">
                <a:latin typeface="Candara" panose="020E0502030303020204" pitchFamily="34" charset="0"/>
              </a:rPr>
              <a:t> 	</a:t>
            </a:r>
            <a:endParaRPr lang="en-US" sz="2400" dirty="0">
              <a:latin typeface="Candara" panose="020E0502030303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010400" y="4724400"/>
            <a:ext cx="18546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5105400"/>
                <a:ext cx="8305799" cy="2768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latin typeface="Candara" panose="020E0502030303020204" pitchFamily="34" charset="0"/>
                  </a:rPr>
                  <a:t>Var</a:t>
                </a:r>
                <a:r>
                  <a:rPr lang="en-US" sz="4000" dirty="0" smtClean="0">
                    <a:latin typeface="Candara" panose="020E0502030303020204" pitchFamily="34" charset="0"/>
                  </a:rPr>
                  <a:t> = sum of the last column:  </a:t>
                </a:r>
                <a:r>
                  <a:rPr lang="el-GR" sz="4000" dirty="0" smtClean="0">
                    <a:latin typeface="Candara" panose="020E0502030303020204" pitchFamily="34" charset="0"/>
                  </a:rPr>
                  <a:t>σ</a:t>
                </a:r>
                <a:r>
                  <a:rPr lang="en-US" sz="4000" baseline="30000" dirty="0" smtClean="0">
                    <a:latin typeface="Candara" panose="020E0502030303020204" pitchFamily="34" charset="0"/>
                  </a:rPr>
                  <a:t>2</a:t>
                </a:r>
                <a:r>
                  <a:rPr lang="en-US" sz="4000" dirty="0" smtClean="0">
                    <a:latin typeface="Candara" panose="020E0502030303020204" pitchFamily="34" charset="0"/>
                  </a:rPr>
                  <a:t> = </a:t>
                </a:r>
              </a:p>
              <a:p>
                <a:r>
                  <a:rPr lang="en-US" sz="4000" dirty="0" smtClean="0">
                    <a:latin typeface="Candara" panose="020E0502030303020204" pitchFamily="34" charset="0"/>
                  </a:rPr>
                  <a:t>Standard Deviation = SD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l-GR" sz="4000" dirty="0">
                            <a:latin typeface="Candara" panose="020E0502030303020204" pitchFamily="34" charset="0"/>
                          </a:rPr>
                          <m:t>σ</m:t>
                        </m:r>
                        <m:r>
                          <m:rPr>
                            <m:nor/>
                          </m:rPr>
                          <a:rPr lang="en-US" sz="4000" baseline="30000" dirty="0">
                            <a:latin typeface="Candara" panose="020E0502030303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000" dirty="0" smtClean="0">
                  <a:latin typeface="Candara" panose="020E0502030303020204" pitchFamily="34" charset="0"/>
                </a:endParaRPr>
              </a:p>
              <a:p>
                <a:endParaRPr lang="en-US" sz="4000" baseline="30000" dirty="0">
                  <a:latin typeface="Calibri"/>
                </a:endParaRPr>
              </a:p>
              <a:p>
                <a:endParaRPr lang="en-US" sz="4000" baseline="30000" dirty="0" smtClean="0">
                  <a:latin typeface="Calibri"/>
                </a:endParaRPr>
              </a:p>
              <a:p>
                <a:endParaRPr lang="en-US" sz="4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05400"/>
                <a:ext cx="8305799" cy="2768130"/>
              </a:xfrm>
              <a:prstGeom prst="rect">
                <a:avLst/>
              </a:prstGeom>
              <a:blipFill rotWithShape="1">
                <a:blip r:embed="rId3"/>
                <a:stretch>
                  <a:fillRect l="-2643" t="-3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52399" y="4724402"/>
            <a:ext cx="4533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Population symbols:</a:t>
            </a: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Rounding Rule:  same as for mean – one more decimal place past what is given in the data.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Why do we square the Value – Mean column…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r>
              <a:rPr lang="en-US" sz="4000" dirty="0" smtClean="0">
                <a:latin typeface="Candara" panose="020E0502030303020204" pitchFamily="34" charset="0"/>
              </a:rPr>
              <a:t>Symbols for Population:  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Symbols for Sample:  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ndara" panose="020E0502030303020204" pitchFamily="34" charset="0"/>
              </a:rPr>
              <a:t>How to do it on the calculator…</a:t>
            </a:r>
          </a:p>
          <a:p>
            <a:endParaRPr lang="en-US" sz="4000" dirty="0">
              <a:latin typeface="Candara" panose="020E0502030303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smtClean="0">
                <a:latin typeface="Candara" panose="020E0502030303020204" pitchFamily="34" charset="0"/>
              </a:rPr>
              <a:t>If it is one list of data – use </a:t>
            </a:r>
          </a:p>
          <a:p>
            <a:r>
              <a:rPr lang="en-US" sz="4000" dirty="0">
                <a:latin typeface="Candara" panose="020E0502030303020204" pitchFamily="34" charset="0"/>
              </a:rPr>
              <a:t>	</a:t>
            </a:r>
            <a:r>
              <a:rPr lang="en-US" sz="4000" dirty="0" smtClean="0">
                <a:latin typeface="Candara" panose="020E0502030303020204" pitchFamily="34" charset="0"/>
              </a:rPr>
              <a:t>1 VAR stats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-    If it is two lists of data and you want them separately – use </a:t>
            </a:r>
          </a:p>
          <a:p>
            <a:r>
              <a:rPr lang="en-US" sz="4000" dirty="0">
                <a:latin typeface="Candara" panose="020E0502030303020204" pitchFamily="34" charset="0"/>
              </a:rPr>
              <a:t>	</a:t>
            </a:r>
            <a:r>
              <a:rPr lang="en-US" sz="4000" dirty="0" smtClean="0">
                <a:latin typeface="Candara" panose="020E0502030303020204" pitchFamily="34" charset="0"/>
              </a:rPr>
              <a:t>1 VAR stats(L</a:t>
            </a:r>
            <a:r>
              <a:rPr lang="en-US" sz="4000" baseline="-25000" dirty="0" smtClean="0">
                <a:latin typeface="Candara" panose="020E0502030303020204" pitchFamily="34" charset="0"/>
              </a:rPr>
              <a:t>2</a:t>
            </a:r>
            <a:r>
              <a:rPr lang="en-US" sz="4000" dirty="0" smtClean="0">
                <a:latin typeface="Candara" panose="020E0502030303020204" pitchFamily="34" charset="0"/>
              </a:rPr>
              <a:t>)</a:t>
            </a:r>
          </a:p>
          <a:p>
            <a:r>
              <a:rPr lang="en-US" sz="4000" dirty="0" smtClean="0">
                <a:latin typeface="Candara" panose="020E0502030303020204" pitchFamily="34" charset="0"/>
              </a:rPr>
              <a:t>Frequency table is the only time (so far) where you use 2 VAR stats</a:t>
            </a:r>
          </a:p>
          <a:p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90435"/>
                <a:ext cx="8153400" cy="6066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ndara" panose="020E0502030303020204" pitchFamily="34" charset="0"/>
                  </a:rPr>
                  <a:t>Showed grouped on calculator…</a:t>
                </a:r>
              </a:p>
              <a:p>
                <a:r>
                  <a:rPr lang="en-US" sz="3600" dirty="0">
                    <a:latin typeface="Candara" panose="020E0502030303020204" pitchFamily="34" charset="0"/>
                  </a:rPr>
                  <a:t>	</a:t>
                </a:r>
                <a:r>
                  <a:rPr lang="en-US" sz="3600" dirty="0" smtClean="0">
                    <a:latin typeface="Candara" panose="020E0502030303020204" pitchFamily="34" charset="0"/>
                  </a:rPr>
                  <a:t>do #20 p. 144 together</a:t>
                </a: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r>
                  <a:rPr lang="en-US" sz="3600" dirty="0" smtClean="0">
                    <a:latin typeface="Candara" panose="020E0502030303020204" pitchFamily="34" charset="0"/>
                  </a:rPr>
                  <a:t>Coefficient of Variation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ndara" panose="020E0502030303020204" pitchFamily="34" charset="0"/>
                  </a:rPr>
                  <a:t>Used when you want to compare 2 different sets of data with different units (all you need is mean &amp; SD)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err="1" smtClean="0">
                    <a:latin typeface="Candara" panose="020E0502030303020204" pitchFamily="34" charset="0"/>
                  </a:rPr>
                  <a:t>Cvar</a:t>
                </a:r>
                <a:r>
                  <a:rPr lang="en-US" sz="3600" dirty="0" smtClean="0">
                    <a:latin typeface="Candara" panose="020E0502030303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bar>
                          <m:barPr>
                            <m:pos m:val="top"/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𝑋</m:t>
                            </m:r>
                          </m:e>
                        </m:ba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100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    −</m:t>
                    </m:r>
                    <m:r>
                      <a:rPr lang="en-US" sz="3600" b="0" i="1" smtClean="0">
                        <a:latin typeface="Cambria Math"/>
                      </a:rPr>
                      <m:t>𝑠𝑎𝑚𝑝𝑙𝑒𝑠</m:t>
                    </m:r>
                  </m:oMath>
                </a14:m>
                <a:endParaRPr lang="en-US" sz="3600" b="0" dirty="0" smtClean="0">
                  <a:latin typeface="Candara" panose="020E0502030303020204" pitchFamily="34" charset="0"/>
                </a:endParaRPr>
              </a:p>
              <a:p>
                <a:pPr marL="1943100" lvl="3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Candara" panose="020E0502030303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3600" i="1" smtClean="0">
                            <a:latin typeface="Cambria Math"/>
                          </a:rPr>
                          <m:t>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600" i="1">
                            <a:latin typeface="Cambria Math"/>
                          </a:rPr>
                          <m:t>μ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/>
                          </a:rPr>
                          <m:t>100</m:t>
                        </m:r>
                      </m:e>
                    </m:d>
                    <m:r>
                      <a:rPr lang="en-US" sz="3600" b="0" i="0" smtClean="0">
                        <a:latin typeface="Cambria Math"/>
                      </a:rPr>
                      <m:t>   −  </m:t>
                    </m:r>
                    <m:r>
                      <a:rPr lang="en-US" sz="3600" b="0" i="1" smtClean="0">
                        <a:latin typeface="Cambria Math"/>
                      </a:rPr>
                      <m:t>𝑝𝑜𝑝𝑢𝑙𝑎𝑡𝑖𝑜𝑛𝑠</m:t>
                    </m:r>
                  </m:oMath>
                </a14:m>
                <a:r>
                  <a:rPr lang="en-US" sz="3600" i="1" dirty="0" smtClean="0">
                    <a:latin typeface="Candara" panose="020E0502030303020204" pitchFamily="34" charset="0"/>
                  </a:rPr>
                  <a:t>	</a:t>
                </a:r>
              </a:p>
              <a:p>
                <a:pPr lvl="3"/>
                <a:endParaRPr lang="en-US" sz="3600" i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0435"/>
                <a:ext cx="8153400" cy="6066341"/>
              </a:xfrm>
              <a:prstGeom prst="rect">
                <a:avLst/>
              </a:prstGeom>
              <a:blipFill rotWithShape="1">
                <a:blip r:embed="rId2"/>
                <a:stretch>
                  <a:fillRect l="-2242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5867400"/>
                <a:ext cx="8458200" cy="762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hour: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= 6.8 and 1.2	7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hour: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= 7.2 , S = 1.5 </a:t>
                </a:r>
                <a:r>
                  <a:rPr lang="en-US" dirty="0" smtClean="0"/>
                  <a:t>, </a:t>
                </a:r>
              </a:p>
              <a:p>
                <a:r>
                  <a:rPr lang="en-US"/>
                  <a:t> </a:t>
                </a:r>
                <a:r>
                  <a:rPr lang="en-US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1.2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6.8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=17.6%</m:t>
                    </m:r>
                  </m:oMath>
                </a14:m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1.5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7.2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100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=20.8%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867400"/>
                <a:ext cx="8458200" cy="762901"/>
              </a:xfrm>
              <a:prstGeom prst="rect">
                <a:avLst/>
              </a:prstGeom>
              <a:blipFill rotWithShape="1">
                <a:blip r:embed="rId3"/>
                <a:stretch>
                  <a:fillRect l="-649" t="-4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629400" y="5867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hour had more variation than 4th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0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381000"/>
                <a:ext cx="8763000" cy="2143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u="sng" dirty="0" smtClean="0">
                    <a:latin typeface="Candara" panose="020E0502030303020204" pitchFamily="34" charset="0"/>
                  </a:rPr>
                  <a:t>Range rule of thumb</a:t>
                </a:r>
                <a:r>
                  <a:rPr lang="en-US" sz="4000" dirty="0" smtClean="0">
                    <a:latin typeface="Candara" panose="020E0502030303020204" pitchFamily="34" charset="0"/>
                  </a:rPr>
                  <a:t>:  used to ESTIMATE the standard deviation</a:t>
                </a:r>
              </a:p>
              <a:p>
                <a:r>
                  <a:rPr lang="en-US" sz="4000" dirty="0">
                    <a:latin typeface="Candara" panose="020E0502030303020204" pitchFamily="34" charset="0"/>
                  </a:rPr>
                  <a:t>	</a:t>
                </a:r>
                <a:r>
                  <a:rPr lang="en-US" sz="4000" dirty="0" smtClean="0">
                    <a:latin typeface="Candara" panose="020E0502030303020204" pitchFamily="34" charset="0"/>
                  </a:rPr>
                  <a:t>	s </a:t>
                </a:r>
                <a:r>
                  <a:rPr lang="en-US" sz="4000" dirty="0" smtClean="0">
                    <a:latin typeface="Arial Unicode MS"/>
                    <a:ea typeface="Arial Unicode MS"/>
                    <a:cs typeface="Arial Unicode MS"/>
                  </a:rPr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𝑟𝑎𝑛𝑔𝑒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ndara" panose="020E0502030303020204" pitchFamily="34" charset="0"/>
                  </a:rPr>
                  <a:t> </a:t>
                </a:r>
                <a:r>
                  <a:rPr lang="en-US" sz="2400" dirty="0" smtClean="0">
                    <a:latin typeface="Candara" panose="020E0502030303020204" pitchFamily="34" charset="0"/>
                  </a:rPr>
                  <a:t>(this is ONLY an approximation)</a:t>
                </a:r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1000"/>
                <a:ext cx="8763000" cy="2143792"/>
              </a:xfrm>
              <a:prstGeom prst="rect">
                <a:avLst/>
              </a:prstGeom>
              <a:blipFill rotWithShape="1">
                <a:blip r:embed="rId2"/>
                <a:stretch>
                  <a:fillRect l="-2505" t="-5128" b="-5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2438400"/>
                <a:ext cx="8686800" cy="3855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u="sng" dirty="0" smtClean="0">
                    <a:latin typeface="Candara" panose="020E0502030303020204" pitchFamily="34" charset="0"/>
                  </a:rPr>
                  <a:t>Chebyshev’s Theorem</a:t>
                </a:r>
                <a:r>
                  <a:rPr lang="en-US" sz="4000" dirty="0" smtClean="0">
                    <a:latin typeface="Candara" panose="020E0502030303020204" pitchFamily="34" charset="0"/>
                  </a:rPr>
                  <a:t>:  The proportion of values from a data set that will fall within k standard deviations of the mean will be at least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000" dirty="0">
                            <a:latin typeface="Candara" panose="020E0502030303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4000" baseline="30000" dirty="0">
                            <a:latin typeface="Candara" panose="020E0502030303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Candara" panose="020E0502030303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ndara" panose="020E0502030303020204" pitchFamily="34" charset="0"/>
                  </a:rPr>
                  <a:t> , where k is a number greater than 1.   </a:t>
                </a:r>
                <a:r>
                  <a:rPr lang="en-US" sz="2800" dirty="0" smtClean="0">
                    <a:latin typeface="Candara" panose="020E0502030303020204" pitchFamily="34" charset="0"/>
                  </a:rPr>
                  <a:t>(What does this mean?)</a:t>
                </a:r>
                <a:endParaRPr lang="en-US" sz="2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8400"/>
                <a:ext cx="8686800" cy="3855351"/>
              </a:xfrm>
              <a:prstGeom prst="rect">
                <a:avLst/>
              </a:prstGeom>
              <a:blipFill rotWithShape="1">
                <a:blip r:embed="rId3"/>
                <a:stretch>
                  <a:fillRect l="-2456" t="-2848" r="-2246" b="-3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5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304800"/>
                <a:ext cx="89916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ndara" panose="020E0502030303020204" pitchFamily="34" charset="0"/>
                  </a:rPr>
                  <a:t>At least ¾ of the data values will fall within 2 standard deviations of the mean.  </a:t>
                </a:r>
              </a:p>
              <a:p>
                <a:r>
                  <a:rPr lang="en-US" sz="4000" dirty="0" smtClean="0">
                    <a:latin typeface="Candara" panose="020E0502030303020204" pitchFamily="34" charset="0"/>
                  </a:rPr>
                  <a:t>OR: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4000" dirty="0" smtClean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4000" dirty="0" smtClean="0">
                    <a:latin typeface="Candara" panose="020E0502030303020204" pitchFamily="34" charset="0"/>
                  </a:rPr>
                  <a:t> 2(SD) = </a:t>
                </a:r>
                <a:r>
                  <a:rPr lang="en-US" sz="2800" dirty="0" smtClean="0">
                    <a:latin typeface="Candara" panose="020E0502030303020204" pitchFamily="34" charset="0"/>
                  </a:rPr>
                  <a:t>the upper/lower boundary that holds 2 standard deviations</a:t>
                </a:r>
              </a:p>
              <a:p>
                <a:endParaRPr lang="en-US" sz="2800" dirty="0">
                  <a:latin typeface="Candara" panose="020E0502030303020204" pitchFamily="34" charset="0"/>
                </a:endParaRPr>
              </a:p>
              <a:p>
                <a:r>
                  <a:rPr lang="en-US" sz="4000" dirty="0" smtClean="0">
                    <a:latin typeface="Candara" panose="020E0502030303020204" pitchFamily="34" charset="0"/>
                  </a:rPr>
                  <a:t>Let’s look at an ex...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04800"/>
                <a:ext cx="8991600" cy="4031873"/>
              </a:xfrm>
              <a:prstGeom prst="rect">
                <a:avLst/>
              </a:prstGeom>
              <a:blipFill rotWithShape="1">
                <a:blip r:embed="rId2"/>
                <a:stretch>
                  <a:fillRect l="-2441" t="-2723" b="-5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8097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andara" panose="020E0502030303020204" pitchFamily="34" charset="0"/>
              </a:rPr>
              <a:t>The mean price of houses in a certain neighborhood is $50,000, and the standard</a:t>
            </a:r>
          </a:p>
          <a:p>
            <a:r>
              <a:rPr lang="en-US" sz="3600" dirty="0">
                <a:latin typeface="Candara" panose="020E0502030303020204" pitchFamily="34" charset="0"/>
              </a:rPr>
              <a:t>deviation is $10,000. Find the price range for which at least 75% of the houses will sell.</a:t>
            </a:r>
          </a:p>
          <a:p>
            <a:endParaRPr lang="en-US" sz="3600" dirty="0">
              <a:latin typeface="Candara" panose="020E0502030303020204" pitchFamily="34" charset="0"/>
            </a:endParaRPr>
          </a:p>
          <a:p>
            <a:r>
              <a:rPr lang="en-US" sz="3600" dirty="0">
                <a:latin typeface="Candara" panose="020E0502030303020204" pitchFamily="34" charset="0"/>
              </a:rPr>
              <a:t>Chebyshev’s Theorem states that at least 75% of a data set will fall within 2 standard deviations of the mean.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3600" dirty="0">
                <a:latin typeface="Candara" panose="020E0502030303020204" pitchFamily="34" charset="0"/>
              </a:rPr>
              <a:t>50,000 – 2(10,000) = 30,000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3600" dirty="0">
                <a:latin typeface="Candara" panose="020E0502030303020204" pitchFamily="34" charset="0"/>
              </a:rPr>
              <a:t>50,000 + 2(10,000) = </a:t>
            </a:r>
            <a:r>
              <a:rPr lang="en-US" sz="3600" dirty="0" smtClean="0">
                <a:latin typeface="Candara" panose="020E0502030303020204" pitchFamily="34" charset="0"/>
              </a:rPr>
              <a:t>70,000  </a:t>
            </a:r>
          </a:p>
          <a:p>
            <a:pPr marL="400050" lvl="1" indent="0">
              <a:buFont typeface="Wingdings" pitchFamily="2" charset="2"/>
              <a:buNone/>
            </a:pPr>
            <a:endParaRPr lang="en-US" sz="3600" dirty="0">
              <a:latin typeface="Candara" panose="020E0502030303020204" pitchFamily="34" charset="0"/>
            </a:endParaRPr>
          </a:p>
          <a:p>
            <a:pPr marL="400050" lvl="1" indent="0">
              <a:buFont typeface="Wingdings" pitchFamily="2" charset="2"/>
              <a:buNone/>
            </a:pPr>
            <a:r>
              <a:rPr lang="en-US" sz="3600" dirty="0" smtClean="0">
                <a:latin typeface="Candara" panose="020E0502030303020204" pitchFamily="34" charset="0"/>
              </a:rPr>
              <a:t>OR….sometimes you have to find k first</a:t>
            </a: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685800"/>
                <a:ext cx="5638800" cy="887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𝑘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𝑣𝑎𝑙𝑢𝑒</m:t>
                        </m:r>
                        <m:r>
                          <a:rPr lang="en-US" sz="3600" i="1">
                            <a:latin typeface="Cambria Math"/>
                          </a:rPr>
                          <m:t> −</m:t>
                        </m:r>
                        <m:r>
                          <a:rPr lang="en-US" sz="3600" i="1">
                            <a:latin typeface="Cambria Math"/>
                          </a:rPr>
                          <m:t>𝑚𝑒𝑎𝑛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Candara" panose="020E0502030303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</a:rPr>
                          <m:t>𝑠𝑡𝑎𝑛𝑑𝑎𝑟𝑑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𝑑𝑒𝑣𝑖𝑎𝑡𝑖𝑜𝑛</m:t>
                        </m:r>
                      </m:den>
                    </m:f>
                  </m:oMath>
                </a14:m>
                <a:endParaRPr lang="en-US" sz="3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85800"/>
                <a:ext cx="5638800" cy="8872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828800"/>
                <a:ext cx="7315200" cy="1429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ndara" panose="020E0502030303020204" pitchFamily="34" charset="0"/>
                  </a:rPr>
                  <a:t>And then use that in </a:t>
                </a:r>
                <a:r>
                  <a:rPr lang="en-US" sz="3600" dirty="0">
                    <a:latin typeface="Candara" panose="020E0502030303020204" pitchFamily="34" charset="0"/>
                  </a:rPr>
                  <a:t>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 dirty="0">
                            <a:latin typeface="Candara" panose="020E0502030303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3600" baseline="30000" dirty="0">
                            <a:latin typeface="Candara" panose="020E0502030303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Candara" panose="020E0502030303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Candara" panose="020E0502030303020204" pitchFamily="34" charset="0"/>
                  </a:rPr>
                  <a:t>….look at example on p.141 </a:t>
                </a:r>
                <a:endParaRPr lang="en-US" sz="3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28800"/>
                <a:ext cx="7315200" cy="1429302"/>
              </a:xfrm>
              <a:prstGeom prst="rect">
                <a:avLst/>
              </a:prstGeom>
              <a:blipFill rotWithShape="1">
                <a:blip r:embed="rId3"/>
                <a:stretch>
                  <a:fillRect l="-2583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97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Empirical Rule:  If the data is bell shaped then it follows the given pattern.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7861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3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4400" dirty="0">
                <a:latin typeface="Candara" panose="020E0502030303020204" pitchFamily="34" charset="0"/>
              </a:rPr>
              <a:t>3-1:  Measures of Central Tendency</a:t>
            </a:r>
            <a:br>
              <a:rPr lang="en-US" sz="4400" dirty="0">
                <a:latin typeface="Candara" panose="020E050203030302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ndara" panose="020E0502030303020204" pitchFamily="34" charset="0"/>
              </a:rPr>
              <a:t>Summarizing data using ‘middle’ values:  Mean, Median, Mode and Mid-Range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2438400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3-3:  Measures of Position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352801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-Standard Scores (z – scores) and Percentiles</a:t>
            </a: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Used to locate RELATIVE position within a data set</a:t>
            </a:r>
          </a:p>
          <a:p>
            <a:endParaRPr lang="en-US" sz="3600" dirty="0">
              <a:latin typeface="Candara" panose="020E0502030303020204" pitchFamily="34" charset="0"/>
            </a:endParaRPr>
          </a:p>
          <a:p>
            <a:r>
              <a:rPr lang="en-US" sz="3600" dirty="0" smtClean="0">
                <a:latin typeface="Candara" panose="020E0502030303020204" pitchFamily="34" charset="0"/>
              </a:rPr>
              <a:t>In your past:  </a:t>
            </a:r>
            <a:r>
              <a:rPr lang="en-US" sz="3200" dirty="0" smtClean="0">
                <a:latin typeface="Candara" panose="020E0502030303020204" pitchFamily="34" charset="0"/>
              </a:rPr>
              <a:t>doctor visits when you were young</a:t>
            </a:r>
          </a:p>
          <a:p>
            <a:r>
              <a:rPr lang="en-US" sz="3200" dirty="0">
                <a:latin typeface="Candara" panose="020E0502030303020204" pitchFamily="34" charset="0"/>
              </a:rPr>
              <a:t>	</a:t>
            </a:r>
            <a:r>
              <a:rPr lang="en-US" sz="3200" dirty="0" smtClean="0">
                <a:latin typeface="Candara" panose="020E0502030303020204" pitchFamily="34" charset="0"/>
              </a:rPr>
              <a:t>or Iowa Assessment Scores</a:t>
            </a:r>
          </a:p>
          <a:p>
            <a:endParaRPr lang="en-US" sz="3200" dirty="0">
              <a:latin typeface="Candara" panose="020E0502030303020204" pitchFamily="34" charset="0"/>
            </a:endParaRPr>
          </a:p>
          <a:p>
            <a:r>
              <a:rPr lang="en-US" sz="3200" dirty="0" smtClean="0">
                <a:latin typeface="Candara" panose="020E0502030303020204" pitchFamily="34" charset="0"/>
              </a:rPr>
              <a:t>Median = 50</a:t>
            </a:r>
            <a:r>
              <a:rPr lang="en-US" sz="3200" baseline="30000" dirty="0" smtClean="0">
                <a:latin typeface="Candara" panose="020E0502030303020204" pitchFamily="34" charset="0"/>
              </a:rPr>
              <a:t>th</a:t>
            </a:r>
            <a:r>
              <a:rPr lang="en-US" sz="3200" dirty="0" smtClean="0">
                <a:latin typeface="Candara" panose="020E0502030303020204" pitchFamily="34" charset="0"/>
              </a:rPr>
              <a:t> percentile (not the same as %)</a:t>
            </a: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81000"/>
                <a:ext cx="8458200" cy="2552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ndara" panose="020E0502030303020204" pitchFamily="34" charset="0"/>
                  </a:rPr>
                  <a:t>Z – scores (Standard Scores)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ndara" panose="020E0502030303020204" pitchFamily="34" charset="0"/>
                  </a:rPr>
                  <a:t>Heard:  can’t compare apples to oranges, but with this you can…sort of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ndara" panose="020E0502030303020204" pitchFamily="34" charset="0"/>
                  </a:rPr>
                  <a:t>Z – score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𝑣𝑎𝑙𝑢𝑒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𝑚𝑒𝑎𝑛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𝑠𝑡𝑎𝑛𝑑𝑎𝑟𝑑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𝑑𝑒𝑣𝑖𝑎𝑡𝑖𝑜𝑛</m:t>
                        </m:r>
                      </m:den>
                    </m:f>
                  </m:oMath>
                </a14:m>
                <a:endParaRPr lang="en-US" sz="3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458200" cy="2552237"/>
              </a:xfrm>
              <a:prstGeom prst="rect">
                <a:avLst/>
              </a:prstGeom>
              <a:blipFill rotWithShape="1">
                <a:blip r:embed="rId2"/>
                <a:stretch>
                  <a:fillRect l="-2161" t="-3589" b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553200" y="205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(have you seen this before?)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369" y="3218895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EX:  You scored a 78 on a test in English that a mean = 70 with a </a:t>
            </a:r>
            <a:r>
              <a:rPr lang="en-US" sz="3200" dirty="0" err="1" smtClean="0">
                <a:latin typeface="Candara" panose="020E0502030303020204" pitchFamily="34" charset="0"/>
              </a:rPr>
              <a:t>sd</a:t>
            </a:r>
            <a:r>
              <a:rPr lang="en-US" sz="3200" dirty="0" smtClean="0">
                <a:latin typeface="Candara" panose="020E0502030303020204" pitchFamily="34" charset="0"/>
              </a:rPr>
              <a:t> = 3.5. In Science you scored a 85 on a test that had a mean of 80 with a </a:t>
            </a:r>
            <a:r>
              <a:rPr lang="en-US" sz="3200" dirty="0" err="1" smtClean="0">
                <a:latin typeface="Candara" panose="020E0502030303020204" pitchFamily="34" charset="0"/>
              </a:rPr>
              <a:t>sd</a:t>
            </a:r>
            <a:r>
              <a:rPr lang="en-US" sz="3200" dirty="0" smtClean="0">
                <a:latin typeface="Candara" panose="020E0502030303020204" pitchFamily="34" charset="0"/>
              </a:rPr>
              <a:t> = 2.  Compare your relative position within each class.  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17267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Z-score (English)  = 2.29		Z – score (Science) = 2.5</a:t>
            </a:r>
          </a:p>
          <a:p>
            <a:endParaRPr lang="en-US" dirty="0"/>
          </a:p>
          <a:p>
            <a:r>
              <a:rPr lang="en-US" dirty="0" smtClean="0"/>
              <a:t>Comparatively, you scored better in your science class.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If you turn ALL the data in to z-scores, then you have ‘adjusted’ the mean = 0 &amp; the </a:t>
            </a:r>
            <a:r>
              <a:rPr lang="en-US" sz="3600" dirty="0" err="1" smtClean="0">
                <a:latin typeface="Candara" panose="020E0502030303020204" pitchFamily="34" charset="0"/>
              </a:rPr>
              <a:t>sd</a:t>
            </a:r>
            <a:r>
              <a:rPr lang="en-US" sz="3600" dirty="0" smtClean="0">
                <a:latin typeface="Candara" panose="020E0502030303020204" pitchFamily="34" charset="0"/>
              </a:rPr>
              <a:t> = 1.  Therefore, the z-score = the # of </a:t>
            </a:r>
            <a:r>
              <a:rPr lang="en-US" sz="3600" dirty="0" err="1" smtClean="0">
                <a:latin typeface="Candara" panose="020E0502030303020204" pitchFamily="34" charset="0"/>
              </a:rPr>
              <a:t>sd’s</a:t>
            </a:r>
            <a:r>
              <a:rPr lang="en-US" sz="3600" dirty="0" smtClean="0">
                <a:latin typeface="Candara" panose="020E0502030303020204" pitchFamily="34" charset="0"/>
              </a:rPr>
              <a:t> the value is from the mean (Chebyshev’s </a:t>
            </a:r>
            <a:r>
              <a:rPr lang="en-US" sz="3600" dirty="0" err="1" smtClean="0">
                <a:latin typeface="Candara" panose="020E0502030303020204" pitchFamily="34" charset="0"/>
              </a:rPr>
              <a:t>thm</a:t>
            </a:r>
            <a:r>
              <a:rPr lang="en-US" sz="3600" dirty="0" smtClean="0">
                <a:latin typeface="Candara" panose="020E0502030303020204" pitchFamily="34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Very useful to us in the future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Percentiles:  measures of position most often used in the education and health care fields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Helps compare an individual to a 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Divides the data set in to 100 equal parts</a:t>
            </a: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011685"/>
              </p:ext>
            </p:extLst>
          </p:nvPr>
        </p:nvGraphicFramePr>
        <p:xfrm>
          <a:off x="381000" y="3962400"/>
          <a:ext cx="75438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2933700" imgH="419100" progId="Equation.DSMT4">
                  <p:embed/>
                </p:oleObj>
              </mc:Choice>
              <mc:Fallback>
                <p:oleObj name="Equation" r:id="rId3" imgW="29337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75438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286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Percentile graphs can be constructed, but we aren’t going to do that b/c computers can do that for 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We do need to be able to find percentile values though – use the formula below</a:t>
            </a: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2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Candara" panose="020E0502030303020204" pitchFamily="34" charset="0"/>
              </a:rPr>
              <a:t>A teacher gives a 20-point test to 10 students. Find the percentile rank of a score of 12</a:t>
            </a:r>
            <a:r>
              <a:rPr lang="en-US" sz="3200" dirty="0" smtClean="0">
                <a:latin typeface="Candara" panose="020E0502030303020204" pitchFamily="34" charset="0"/>
              </a:rPr>
              <a:t>.</a:t>
            </a:r>
          </a:p>
          <a:p>
            <a:pPr>
              <a:defRPr/>
            </a:pPr>
            <a:endParaRPr lang="en-US" sz="3200" dirty="0">
              <a:latin typeface="Candara" panose="020E0502030303020204" pitchFamily="34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>
                <a:latin typeface="Candara" panose="020E0502030303020204" pitchFamily="34" charset="0"/>
              </a:rPr>
              <a:t>18, 15, 12, 6, 8, 2, 3, 5, 20, </a:t>
            </a:r>
            <a:r>
              <a:rPr lang="en-US" sz="3200" dirty="0" smtClean="0">
                <a:latin typeface="Candara" panose="020E0502030303020204" pitchFamily="34" charset="0"/>
              </a:rPr>
              <a:t>10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ndara" panose="020E0502030303020204" pitchFamily="34" charset="0"/>
              </a:rPr>
              <a:t>Step 1</a:t>
            </a:r>
            <a:r>
              <a:rPr lang="en-US" sz="3200" dirty="0" smtClean="0">
                <a:latin typeface="Candara" panose="020E0502030303020204" pitchFamily="34" charset="0"/>
              </a:rPr>
              <a:t>:  Arrange the data in order from smallest to largest</a:t>
            </a:r>
          </a:p>
          <a:p>
            <a:endParaRPr lang="en-US" sz="3200" dirty="0">
              <a:latin typeface="Candara" panose="020E0502030303020204" pitchFamily="34" charset="0"/>
            </a:endParaRPr>
          </a:p>
          <a:p>
            <a:r>
              <a:rPr lang="en-US" sz="3200" u="sng" dirty="0" smtClean="0">
                <a:latin typeface="Candara" panose="020E0502030303020204" pitchFamily="34" charset="0"/>
              </a:rPr>
              <a:t>Step 2</a:t>
            </a:r>
            <a:r>
              <a:rPr lang="en-US" sz="3200" dirty="0" smtClean="0">
                <a:latin typeface="Candara" panose="020E0502030303020204" pitchFamily="34" charset="0"/>
              </a:rPr>
              <a:t>:   Plug into the formula 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4366704"/>
            <a:ext cx="3276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A student whose score was 12 did better than 65% of the class.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" y="4724400"/>
            <a:ext cx="3846990" cy="1295400"/>
            <a:chOff x="228600" y="5177294"/>
            <a:chExt cx="3846990" cy="129540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9332668"/>
                </p:ext>
              </p:extLst>
            </p:nvPr>
          </p:nvGraphicFramePr>
          <p:xfrm>
            <a:off x="228600" y="5177294"/>
            <a:ext cx="2189162" cy="1273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3" imgW="1002865" imgH="583947" progId="Equation.DSMT4">
                    <p:embed/>
                  </p:oleObj>
                </mc:Choice>
                <mc:Fallback>
                  <p:oleObj name="Equation" r:id="rId3" imgW="1002865" imgH="583947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5177294"/>
                          <a:ext cx="2189162" cy="1273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103790" y="5887919"/>
              <a:ext cx="2971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andara" panose="020E0502030303020204" pitchFamily="34" charset="0"/>
                </a:rPr>
                <a:t>= 65</a:t>
              </a:r>
              <a:r>
                <a:rPr lang="en-US" sz="3200" baseline="30000" dirty="0" smtClean="0">
                  <a:latin typeface="Candara" panose="020E0502030303020204" pitchFamily="34" charset="0"/>
                </a:rPr>
                <a:t>th</a:t>
              </a:r>
              <a:r>
                <a:rPr lang="en-US" sz="3200" dirty="0" smtClean="0">
                  <a:latin typeface="Candara" panose="020E0502030303020204" pitchFamily="34" charset="0"/>
                </a:rPr>
                <a:t> percentile</a:t>
              </a:r>
              <a:endParaRPr lang="en-US" sz="3200" dirty="0">
                <a:latin typeface="Candara" panose="020E0502030303020204" pitchFamily="34" charset="0"/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228600" y="5581650"/>
            <a:ext cx="1066800" cy="43815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4812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What about if we need to go backwards?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52919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Candara" panose="020E0502030303020204" pitchFamily="34" charset="0"/>
              </a:rPr>
              <a:t>A teacher gives a 20-point test to 10 students. Find the value corresponding to the </a:t>
            </a:r>
            <a:r>
              <a:rPr lang="en-US" sz="3200" u="sng" dirty="0">
                <a:latin typeface="Candara" panose="020E0502030303020204" pitchFamily="34" charset="0"/>
              </a:rPr>
              <a:t>25</a:t>
            </a:r>
            <a:r>
              <a:rPr lang="en-US" sz="3200" u="sng" baseline="30000" dirty="0">
                <a:latin typeface="Candara" panose="020E0502030303020204" pitchFamily="34" charset="0"/>
              </a:rPr>
              <a:t>th</a:t>
            </a:r>
            <a:r>
              <a:rPr lang="en-US" sz="3200" u="sng" dirty="0">
                <a:latin typeface="Candara" panose="020E0502030303020204" pitchFamily="34" charset="0"/>
              </a:rPr>
              <a:t> percentile</a:t>
            </a:r>
            <a:r>
              <a:rPr lang="en-US" sz="3200" dirty="0">
                <a:latin typeface="Candara" panose="020E0502030303020204" pitchFamily="34" charset="0"/>
              </a:rPr>
              <a:t>.</a:t>
            </a:r>
          </a:p>
          <a:p>
            <a:pPr lvl="1">
              <a:buFont typeface="Wingdings" pitchFamily="2" charset="2"/>
              <a:buNone/>
              <a:defRPr/>
            </a:pPr>
            <a:endParaRPr lang="en-US" sz="3200" dirty="0" smtClean="0">
              <a:latin typeface="Candara" panose="020E0502030303020204" pitchFamily="34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latin typeface="Candara" panose="020E0502030303020204" pitchFamily="34" charset="0"/>
              </a:rPr>
              <a:t>18</a:t>
            </a:r>
            <a:r>
              <a:rPr lang="en-US" sz="3200" dirty="0">
                <a:latin typeface="Candara" panose="020E0502030303020204" pitchFamily="34" charset="0"/>
              </a:rPr>
              <a:t>, 15, 12, 6, 8, 2, 3, 5, 20,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Step 1:  Order the data from smallest to largest</a:t>
            </a:r>
          </a:p>
          <a:p>
            <a:r>
              <a:rPr lang="en-US" sz="3200" dirty="0" smtClean="0">
                <a:latin typeface="Candara" panose="020E0502030303020204" pitchFamily="34" charset="0"/>
              </a:rPr>
              <a:t>Step 2:  Use the formula…</a:t>
            </a:r>
            <a:endParaRPr lang="en-US" sz="32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838176"/>
              </p:ext>
            </p:extLst>
          </p:nvPr>
        </p:nvGraphicFramePr>
        <p:xfrm>
          <a:off x="4953000" y="3633957"/>
          <a:ext cx="1190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33957"/>
                        <a:ext cx="1190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928963"/>
              </p:ext>
            </p:extLst>
          </p:nvPr>
        </p:nvGraphicFramePr>
        <p:xfrm>
          <a:off x="6248400" y="3642834"/>
          <a:ext cx="19415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42834"/>
                        <a:ext cx="19415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28295"/>
              </p:ext>
            </p:extLst>
          </p:nvPr>
        </p:nvGraphicFramePr>
        <p:xfrm>
          <a:off x="8216329" y="3817874"/>
          <a:ext cx="5000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7" imgW="228402" imgH="177646" progId="Equation.DSMT4">
                  <p:embed/>
                </p:oleObj>
              </mc:Choice>
              <mc:Fallback>
                <p:oleObj name="Equation" r:id="rId7" imgW="228402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329" y="3817874"/>
                        <a:ext cx="50006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4136" y="4554984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Step 3:  Always round up…this is the position in your data, not the ANSWER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62600" y="5032037"/>
            <a:ext cx="32766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The value 5 corresponds to the 25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solidFill>
                  <a:srgbClr val="000000"/>
                </a:solidFill>
              </a:rPr>
              <a:t> percentile.</a:t>
            </a:r>
          </a:p>
        </p:txBody>
      </p:sp>
    </p:spTree>
    <p:extLst>
      <p:ext uri="{BB962C8B-B14F-4D97-AF65-F5344CB8AC3E}">
        <p14:creationId xmlns:p14="http://schemas.microsoft.com/office/powerpoint/2010/main" val="365587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113" y="304800"/>
                <a:ext cx="8763000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Candara" panose="020E0502030303020204" pitchFamily="34" charset="0"/>
                  </a:rPr>
                  <a:t>Percentiles/Deciles/Quartiles – Relationship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P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 – P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100</a:t>
                </a:r>
                <a:endParaRPr lang="en-US" sz="3200" dirty="0" smtClean="0">
                  <a:latin typeface="Candara" panose="020E0502030303020204" pitchFamily="34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D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 - D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10 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 =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Q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 – Q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4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 =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Interquartile Range = Q3 </a:t>
                </a:r>
                <a:r>
                  <a:rPr lang="en-US" sz="3200" dirty="0">
                    <a:latin typeface="Candara" panose="020E0502030303020204" pitchFamily="34" charset="0"/>
                  </a:rPr>
                  <a:t>– </a:t>
                </a:r>
                <a:r>
                  <a:rPr lang="en-US" sz="3200" dirty="0" smtClean="0">
                    <a:latin typeface="Candara" panose="020E0502030303020204" pitchFamily="34" charset="0"/>
                  </a:rPr>
                  <a:t>Q1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Identifying Outliers:  Anything outside of the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3200" dirty="0" smtClean="0">
                    <a:latin typeface="Candara" panose="020E0502030303020204" pitchFamily="34" charset="0"/>
                  </a:rPr>
                  <a:t>IQR(1.5)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  </a:t>
                </a:r>
                <a:endParaRPr lang="en-US" sz="3200" dirty="0" smtClean="0">
                  <a:latin typeface="Candara" panose="020E0502030303020204" pitchFamily="34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Add to Q3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Subtract from Q</a:t>
                </a:r>
                <a:r>
                  <a:rPr lang="en-US" sz="3200" baseline="-25000" dirty="0" smtClean="0">
                    <a:latin typeface="Candara" panose="020E0502030303020204" pitchFamily="34" charset="0"/>
                  </a:rPr>
                  <a:t>1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atin typeface="Candara" panose="020E0502030303020204" pitchFamily="34" charset="0"/>
                  </a:rPr>
                  <a:t>Anything outside of that will be considered an outlier</a:t>
                </a:r>
                <a:endParaRPr lang="en-US" sz="3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3" y="304800"/>
                <a:ext cx="8763000" cy="5509200"/>
              </a:xfrm>
              <a:prstGeom prst="rect">
                <a:avLst/>
              </a:prstGeom>
              <a:blipFill rotWithShape="1">
                <a:blip r:embed="rId2"/>
                <a:stretch>
                  <a:fillRect l="-1809" t="-1438" b="-2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61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3-4:  Exploratory Data Analysis:  </a:t>
            </a:r>
          </a:p>
          <a:p>
            <a:r>
              <a:rPr lang="en-US" sz="3600" dirty="0">
                <a:latin typeface="Candara" panose="020E0502030303020204" pitchFamily="34" charset="0"/>
              </a:rPr>
              <a:t>	</a:t>
            </a:r>
            <a:r>
              <a:rPr lang="en-US" sz="3600" dirty="0" smtClean="0">
                <a:latin typeface="Candara" panose="020E0502030303020204" pitchFamily="34" charset="0"/>
              </a:rPr>
              <a:t>BOXPLOTS or Stem and Leaf Plots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Already looked at Stem and Leaf</a:t>
            </a:r>
          </a:p>
          <a:p>
            <a:r>
              <a:rPr lang="en-US" sz="3600" dirty="0" smtClean="0">
                <a:latin typeface="Candara" panose="020E0502030303020204" pitchFamily="34" charset="0"/>
              </a:rPr>
              <a:t>Boxplots (review)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5 important values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Candara" panose="020E0502030303020204" pitchFamily="34" charset="0"/>
              </a:rPr>
              <a:t>Minimum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latin typeface="Candara" panose="020E0502030303020204" pitchFamily="34" charset="0"/>
              </a:rPr>
              <a:t>Q</a:t>
            </a:r>
            <a:r>
              <a:rPr lang="en-US" sz="3600" baseline="-25000" dirty="0" smtClean="0">
                <a:latin typeface="Candara" panose="020E0502030303020204" pitchFamily="34" charset="0"/>
              </a:rPr>
              <a:t>1</a:t>
            </a:r>
            <a:endParaRPr lang="en-US" sz="3600" dirty="0" smtClean="0">
              <a:latin typeface="Candara" panose="020E05020303030202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 smtClean="0">
                <a:latin typeface="Candara" panose="020E0502030303020204" pitchFamily="34" charset="0"/>
              </a:rPr>
              <a:t>Median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>
                <a:latin typeface="Candara" panose="020E0502030303020204" pitchFamily="34" charset="0"/>
              </a:rPr>
              <a:t>Q</a:t>
            </a:r>
            <a:r>
              <a:rPr lang="en-US" sz="3600" baseline="-25000" dirty="0" smtClean="0">
                <a:latin typeface="Candara" panose="020E0502030303020204" pitchFamily="34" charset="0"/>
              </a:rPr>
              <a:t>3</a:t>
            </a:r>
            <a:endParaRPr lang="en-US" sz="3600" dirty="0">
              <a:latin typeface="Candara" panose="020E05020303030202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 smtClean="0">
                <a:latin typeface="Candara" panose="020E0502030303020204" pitchFamily="34" charset="0"/>
              </a:rPr>
              <a:t>Maximum</a:t>
            </a:r>
          </a:p>
          <a:p>
            <a:pPr marL="742950" indent="-742950">
              <a:buAutoNum type="arabicParenR"/>
            </a:pPr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anose="020E0502030303020204" pitchFamily="34" charset="0"/>
              </a:rPr>
              <a:t>Boxplot – aka Box and Whisker Plot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ndara" panose="020E0502030303020204" pitchFamily="34" charset="0"/>
              </a:rPr>
              <a:t>It looks like a box with whiskers (segments) attached to each end of the box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ndara" panose="020E0502030303020204" pitchFamily="34" charset="0"/>
              </a:rPr>
              <a:t>Let’s draw one…</a:t>
            </a: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ndara" panose="020E0502030303020204" pitchFamily="34" charset="0"/>
              </a:rPr>
              <a:t>What do we mean by the AVERAGE?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Think on your own first and jot down a couple of ideas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Now, let’s discuss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Why are there so many different options? </a:t>
            </a:r>
            <a:r>
              <a:rPr lang="en-US" sz="4800" dirty="0" smtClean="0">
                <a:latin typeface="Candara" panose="020E0502030303020204" pitchFamily="34" charset="0"/>
              </a:rPr>
              <a:t> </a:t>
            </a:r>
            <a:endParaRPr lang="en-US" sz="4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3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9579" y="381000"/>
            <a:ext cx="7239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latin typeface="Candara" panose="020E0502030303020204" pitchFamily="34" charset="0"/>
              </a:rPr>
              <a:t>Statistic</a:t>
            </a:r>
            <a:r>
              <a:rPr lang="en-US" sz="4400" dirty="0" smtClean="0">
                <a:latin typeface="Candara" panose="020E0502030303020204" pitchFamily="34" charset="0"/>
              </a:rPr>
              <a:t>:  a value obtained by using a SAMPLE</a:t>
            </a:r>
          </a:p>
          <a:p>
            <a:endParaRPr lang="en-US" sz="4400" dirty="0">
              <a:latin typeface="Candara" panose="020E0502030303020204" pitchFamily="34" charset="0"/>
            </a:endParaRPr>
          </a:p>
          <a:p>
            <a:r>
              <a:rPr lang="en-US" sz="4400" u="sng" dirty="0" smtClean="0">
                <a:latin typeface="Candara" panose="020E0502030303020204" pitchFamily="34" charset="0"/>
              </a:rPr>
              <a:t>Parameter</a:t>
            </a:r>
            <a:r>
              <a:rPr lang="en-US" sz="4400" dirty="0" smtClean="0">
                <a:latin typeface="Candara" panose="020E0502030303020204" pitchFamily="34" charset="0"/>
              </a:rPr>
              <a:t>:  a value obtained by using a POPULATION</a:t>
            </a:r>
          </a:p>
          <a:p>
            <a:endParaRPr lang="en-US" sz="4400" dirty="0">
              <a:latin typeface="Candara" panose="020E0502030303020204" pitchFamily="34" charset="0"/>
            </a:endParaRPr>
          </a:p>
          <a:p>
            <a:r>
              <a:rPr lang="en-US" sz="3200" dirty="0" smtClean="0">
                <a:latin typeface="Candara" panose="020E0502030303020204" pitchFamily="34" charset="0"/>
              </a:rPr>
              <a:t>Symbols for these to come in the on the next slide</a:t>
            </a:r>
            <a:endParaRPr lang="en-US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228600"/>
                <a:ext cx="85344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u="sng" dirty="0" smtClean="0">
                    <a:latin typeface="Candara" panose="020E0502030303020204" pitchFamily="34" charset="0"/>
                  </a:rPr>
                  <a:t>MEAN</a:t>
                </a:r>
                <a:r>
                  <a:rPr lang="en-US" sz="5400" dirty="0" smtClean="0">
                    <a:latin typeface="Candara" panose="020E0502030303020204" pitchFamily="34" charset="0"/>
                  </a:rPr>
                  <a:t>:  </a:t>
                </a:r>
                <a:r>
                  <a:rPr lang="en-US" sz="3600" dirty="0" smtClean="0">
                    <a:latin typeface="Candara" panose="020E0502030303020204" pitchFamily="34" charset="0"/>
                  </a:rPr>
                  <a:t>aka arithmetic average or average</a:t>
                </a: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r>
                  <a:rPr lang="en-US" sz="3600" dirty="0" smtClean="0">
                    <a:latin typeface="Candara" panose="020E0502030303020204" pitchFamily="34" charset="0"/>
                  </a:rPr>
                  <a:t>Symbol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𝑋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𝑠𝑎𝑚𝑝𝑙𝑒</m:t>
                    </m:r>
                  </m:oMath>
                </a14:m>
                <a:r>
                  <a:rPr lang="en-US" sz="3600" b="0" dirty="0" smtClean="0">
                    <a:latin typeface="Candara" panose="020E0502030303020204" pitchFamily="34" charset="0"/>
                  </a:rPr>
                  <a:t>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Candara" panose="020E0502030303020204" pitchFamily="34" charset="0"/>
                  </a:rPr>
                  <a:t> </a:t>
                </a:r>
                <a:r>
                  <a:rPr lang="en-US" sz="3600" dirty="0" smtClean="0">
                    <a:latin typeface="Candara" panose="020E0502030303020204" pitchFamily="34" charset="0"/>
                  </a:rPr>
                  <a:t> </a:t>
                </a:r>
                <a:r>
                  <a:rPr lang="el-GR" sz="3600" dirty="0" smtClean="0">
                    <a:latin typeface="Arial"/>
                    <a:cs typeface="Arial"/>
                  </a:rPr>
                  <a:t>μ</a:t>
                </a:r>
                <a:r>
                  <a:rPr lang="en-US" sz="3600" dirty="0" smtClean="0">
                    <a:latin typeface="Arial"/>
                    <a:cs typeface="Arial"/>
                  </a:rPr>
                  <a:t>  - </a:t>
                </a:r>
                <a:r>
                  <a:rPr lang="en-US" sz="3600" i="1" dirty="0" smtClean="0">
                    <a:latin typeface="Candara" panose="020E0502030303020204" pitchFamily="34" charset="0"/>
                    <a:cs typeface="Arial"/>
                  </a:rPr>
                  <a:t>population</a:t>
                </a:r>
              </a:p>
              <a:p>
                <a:r>
                  <a:rPr lang="en-US" sz="3600" b="0" dirty="0" smtClean="0">
                    <a:latin typeface="Candara" panose="020E0502030303020204" pitchFamily="34" charset="0"/>
                  </a:rPr>
                  <a:t>	</a:t>
                </a:r>
                <a:r>
                  <a:rPr lang="en-US" sz="3600" dirty="0" smtClean="0">
                    <a:latin typeface="Candara" panose="020E0502030303020204" pitchFamily="34" charset="0"/>
                  </a:rPr>
                  <a:t>		</a:t>
                </a:r>
                <a:endParaRPr lang="en-US" sz="3600" i="1" dirty="0">
                  <a:latin typeface="Candara" panose="020E0502030303020204" pitchFamily="34" charset="0"/>
                  <a:cs typeface="Arial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ndara" panose="020E0502030303020204" pitchFamily="34" charset="0"/>
                    <a:cs typeface="Arial"/>
                  </a:rPr>
                  <a:t>Sum of all the values divided by the total number of values (n:  sample</a:t>
                </a:r>
              </a:p>
              <a:p>
                <a:pPr lvl="8"/>
                <a:r>
                  <a:rPr lang="en-US" sz="3600" dirty="0">
                    <a:latin typeface="Candara" panose="020E0502030303020204" pitchFamily="34" charset="0"/>
                    <a:cs typeface="Arial"/>
                  </a:rPr>
                  <a:t>	 </a:t>
                </a:r>
                <a:r>
                  <a:rPr lang="en-US" sz="3600" dirty="0" smtClean="0">
                    <a:latin typeface="Candara" panose="020E0502030303020204" pitchFamily="34" charset="0"/>
                    <a:cs typeface="Arial"/>
                  </a:rPr>
                  <a:t>     N:  population)</a:t>
                </a:r>
                <a:endParaRPr lang="en-US" sz="3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8534400" cy="5909310"/>
              </a:xfrm>
              <a:prstGeom prst="rect">
                <a:avLst/>
              </a:prstGeom>
              <a:blipFill rotWithShape="1">
                <a:blip r:embed="rId3"/>
                <a:stretch>
                  <a:fillRect l="-3857" t="-2890" b="-2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233444"/>
              </p:ext>
            </p:extLst>
          </p:nvPr>
        </p:nvGraphicFramePr>
        <p:xfrm>
          <a:off x="3958948" y="2362200"/>
          <a:ext cx="46228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4" imgW="2234880" imgH="431640" progId="Equation.DSMT4">
                  <p:embed/>
                </p:oleObj>
              </mc:Choice>
              <mc:Fallback>
                <p:oleObj name="Equation" r:id="rId4" imgW="22348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948" y="2362200"/>
                        <a:ext cx="46228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04757741"/>
              </p:ext>
            </p:extLst>
          </p:nvPr>
        </p:nvGraphicFramePr>
        <p:xfrm>
          <a:off x="3886200" y="3352800"/>
          <a:ext cx="4953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6" imgW="2222280" imgH="431640" progId="Equation.DSMT4">
                  <p:embed/>
                </p:oleObj>
              </mc:Choice>
              <mc:Fallback>
                <p:oleObj name="Equation" r:id="rId6" imgW="2222280" imgH="43164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52800"/>
                        <a:ext cx="4953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65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534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 smtClean="0">
                <a:latin typeface="Candara" panose="020E0502030303020204" pitchFamily="34" charset="0"/>
              </a:rPr>
              <a:t>MEAN</a:t>
            </a:r>
            <a:r>
              <a:rPr lang="en-US" sz="4800" dirty="0" smtClean="0">
                <a:latin typeface="Candara" panose="020E0502030303020204" pitchFamily="34" charset="0"/>
              </a:rPr>
              <a:t>: </a:t>
            </a:r>
            <a:r>
              <a:rPr lang="en-US" sz="2000" dirty="0" smtClean="0">
                <a:latin typeface="Candara" panose="020E0502030303020204" pitchFamily="34" charset="0"/>
              </a:rPr>
              <a:t>(continued)</a:t>
            </a:r>
          </a:p>
          <a:p>
            <a:endParaRPr lang="en-US" sz="2000" dirty="0">
              <a:latin typeface="Candara" panose="020E0502030303020204" pitchFamily="34" charset="0"/>
            </a:endParaRPr>
          </a:p>
          <a:p>
            <a:r>
              <a:rPr lang="en-US" sz="4400" u="sng" dirty="0" smtClean="0">
                <a:latin typeface="Candara" panose="020E0502030303020204" pitchFamily="34" charset="0"/>
              </a:rPr>
              <a:t>Rounding rule:</a:t>
            </a:r>
            <a:r>
              <a:rPr lang="en-US" sz="4400" dirty="0" smtClean="0">
                <a:latin typeface="Candara" panose="020E0502030303020204" pitchFamily="34" charset="0"/>
              </a:rPr>
              <a:t>  round to one more decimal place than what occurs in the raw data.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ndara" panose="020E0502030303020204" pitchFamily="34" charset="0"/>
              </a:rPr>
              <a:t>Ex…if all data values are to the tenths, then the mean should be rounded to the hundredth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ndara" panose="020E0502030303020204" pitchFamily="34" charset="0"/>
              </a:rPr>
              <a:t>See p. 112, ex. #1 and 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795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381000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smtClean="0">
                <a:latin typeface="Candara" panose="020E0502030303020204" pitchFamily="34" charset="0"/>
              </a:rPr>
              <a:t>MEDIAN</a:t>
            </a:r>
            <a:r>
              <a:rPr lang="en-US" sz="4400" dirty="0" smtClean="0">
                <a:latin typeface="Candara" panose="020E0502030303020204" pitchFamily="34" charset="0"/>
              </a:rPr>
              <a:t>: is the halfway point in the data set		</a:t>
            </a:r>
            <a:r>
              <a:rPr lang="en-US" sz="4400" i="1" dirty="0" smtClean="0">
                <a:latin typeface="Candara" panose="020E0502030303020204" pitchFamily="34" charset="0"/>
              </a:rPr>
              <a:t>symbol:  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ndara" panose="020E0502030303020204" pitchFamily="34" charset="0"/>
              </a:rPr>
              <a:t>Arrange the data in order from smallest to largest and find the middle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ndara" panose="020E0502030303020204" pitchFamily="34" charset="0"/>
              </a:rPr>
              <a:t>What do you do if there are an even # of data values?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ndara" panose="020E0502030303020204" pitchFamily="34" charset="0"/>
              </a:rPr>
              <a:t>Take the 2 middle values and average them together</a:t>
            </a:r>
          </a:p>
        </p:txBody>
      </p:sp>
    </p:spTree>
    <p:extLst>
      <p:ext uri="{BB962C8B-B14F-4D97-AF65-F5344CB8AC3E}">
        <p14:creationId xmlns:p14="http://schemas.microsoft.com/office/powerpoint/2010/main" val="98362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-20062"/>
            <a:ext cx="8686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smtClean="0">
                <a:latin typeface="Candara" panose="020E0502030303020204" pitchFamily="34" charset="0"/>
              </a:rPr>
              <a:t>MODE</a:t>
            </a:r>
            <a:r>
              <a:rPr lang="en-US" sz="4400" dirty="0" smtClean="0">
                <a:latin typeface="Candara" panose="020E0502030303020204" pitchFamily="34" charset="0"/>
              </a:rPr>
              <a:t>:  the values that occurs most often.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ndara" panose="020E0502030303020204" pitchFamily="34" charset="0"/>
              </a:rPr>
              <a:t>There may be no mode, one mode </a:t>
            </a:r>
            <a:r>
              <a:rPr lang="en-US" sz="4400" u="sng" dirty="0" smtClean="0">
                <a:latin typeface="Candara" panose="020E0502030303020204" pitchFamily="34" charset="0"/>
              </a:rPr>
              <a:t>(unimodal)</a:t>
            </a:r>
            <a:r>
              <a:rPr lang="en-US" sz="4400" dirty="0" smtClean="0">
                <a:latin typeface="Candara" panose="020E0502030303020204" pitchFamily="34" charset="0"/>
              </a:rPr>
              <a:t>, two modes</a:t>
            </a:r>
            <a:r>
              <a:rPr lang="en-US" sz="4400" u="sng" dirty="0" smtClean="0">
                <a:latin typeface="Candara" panose="020E0502030303020204" pitchFamily="34" charset="0"/>
              </a:rPr>
              <a:t> (bimodal)</a:t>
            </a:r>
            <a:r>
              <a:rPr lang="en-US" sz="4400" dirty="0" smtClean="0">
                <a:latin typeface="Candara" panose="020E0502030303020204" pitchFamily="34" charset="0"/>
              </a:rPr>
              <a:t>, or many modes </a:t>
            </a:r>
            <a:r>
              <a:rPr lang="en-US" sz="4400" u="sng" dirty="0" smtClean="0">
                <a:latin typeface="Candara" panose="020E0502030303020204" pitchFamily="34" charset="0"/>
              </a:rPr>
              <a:t>(multimodal)</a:t>
            </a:r>
            <a:r>
              <a:rPr lang="en-US" sz="4400" dirty="0" smtClean="0">
                <a:latin typeface="Candara" panose="020E0502030303020204" pitchFamily="34" charset="0"/>
              </a:rPr>
              <a:t>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 smtClean="0">
                <a:latin typeface="Candara" panose="020E0502030303020204" pitchFamily="34" charset="0"/>
              </a:rPr>
              <a:t>No mode</a:t>
            </a:r>
            <a:r>
              <a:rPr lang="en-US" sz="4400" dirty="0" smtClean="0">
                <a:latin typeface="Candara" panose="020E0502030303020204" pitchFamily="34" charset="0"/>
              </a:rPr>
              <a:t>:  </a:t>
            </a:r>
            <a:r>
              <a:rPr lang="en-US" sz="4000" dirty="0" smtClean="0">
                <a:latin typeface="Candara" panose="020E0502030303020204" pitchFamily="34" charset="0"/>
              </a:rPr>
              <a:t>when NO value occurs more often.  We do not say it is 0.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091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4449</TotalTime>
  <Words>1406</Words>
  <Application>Microsoft Office PowerPoint</Application>
  <PresentationFormat>On-screen Show (4:3)</PresentationFormat>
  <Paragraphs>215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Slipstream</vt:lpstr>
      <vt:lpstr>Equation</vt:lpstr>
      <vt:lpstr>Chapter 3:  Data Description</vt:lpstr>
      <vt:lpstr>PowerPoint Presentation</vt:lpstr>
      <vt:lpstr>3-1:  Measures of Central Tendency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3-2:  Measures of Variation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3-3:  Measures of 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Data Description</dc:title>
  <dc:creator>Administrator</dc:creator>
  <cp:lastModifiedBy>Administrator</cp:lastModifiedBy>
  <cp:revision>62</cp:revision>
  <dcterms:created xsi:type="dcterms:W3CDTF">2018-09-28T15:47:59Z</dcterms:created>
  <dcterms:modified xsi:type="dcterms:W3CDTF">2018-10-19T19:32:19Z</dcterms:modified>
</cp:coreProperties>
</file>