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5" r:id="rId31"/>
    <p:sldId id="287" r:id="rId32"/>
    <p:sldId id="288" r:id="rId33"/>
    <p:sldId id="289"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547EED3-ABE2-4756-8ED0-2A178CE82C45}" type="datetimeFigureOut">
              <a:rPr lang="en-US" smtClean="0"/>
              <a:t>12/3/2018</a:t>
            </a:fld>
            <a:endParaRPr lang="en-US"/>
          </a:p>
        </p:txBody>
      </p:sp>
      <p:sp>
        <p:nvSpPr>
          <p:cNvPr id="8" name="Slide Number Placeholder 7"/>
          <p:cNvSpPr>
            <a:spLocks noGrp="1"/>
          </p:cNvSpPr>
          <p:nvPr>
            <p:ph type="sldNum" sz="quarter" idx="11"/>
          </p:nvPr>
        </p:nvSpPr>
        <p:spPr/>
        <p:txBody>
          <a:bodyPr/>
          <a:lstStyle/>
          <a:p>
            <a:fld id="{03EFF8C4-0EE1-466E-B194-1F109EC2508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7EED3-ABE2-4756-8ED0-2A178CE82C45}"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FF8C4-0EE1-466E-B194-1F109EC250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7EED3-ABE2-4756-8ED0-2A178CE82C45}"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FF8C4-0EE1-466E-B194-1F109EC250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547EED3-ABE2-4756-8ED0-2A178CE82C45}"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FF8C4-0EE1-466E-B194-1F109EC250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47EED3-ABE2-4756-8ED0-2A178CE82C45}"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FF8C4-0EE1-466E-B194-1F109EC2508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547EED3-ABE2-4756-8ED0-2A178CE82C45}"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FF8C4-0EE1-466E-B194-1F109EC2508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547EED3-ABE2-4756-8ED0-2A178CE82C45}"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FF8C4-0EE1-466E-B194-1F109EC2508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47EED3-ABE2-4756-8ED0-2A178CE82C45}"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FF8C4-0EE1-466E-B194-1F109EC250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7EED3-ABE2-4756-8ED0-2A178CE82C45}"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FF8C4-0EE1-466E-B194-1F109EC250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7EED3-ABE2-4756-8ED0-2A178CE82C45}"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FF8C4-0EE1-466E-B194-1F109EC250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7EED3-ABE2-4756-8ED0-2A178CE82C45}"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FF8C4-0EE1-466E-B194-1F109EC250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547EED3-ABE2-4756-8ED0-2A178CE82C45}" type="datetimeFigureOut">
              <a:rPr lang="en-US" smtClean="0"/>
              <a:t>12/3/2018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3EFF8C4-0EE1-466E-B194-1F109EC2508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png"/><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9.png"/><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4:  Probability and Counting Rules </a:t>
            </a:r>
            <a:endParaRPr lang="en-US" dirty="0"/>
          </a:p>
        </p:txBody>
      </p:sp>
      <p:sp>
        <p:nvSpPr>
          <p:cNvPr id="5" name="Content Placeholder 4"/>
          <p:cNvSpPr>
            <a:spLocks noGrp="1"/>
          </p:cNvSpPr>
          <p:nvPr>
            <p:ph idx="1"/>
          </p:nvPr>
        </p:nvSpPr>
        <p:spPr/>
        <p:txBody>
          <a:bodyPr/>
          <a:lstStyle/>
          <a:p>
            <a:r>
              <a:rPr lang="en-US" sz="3600" u="sng" dirty="0" smtClean="0"/>
              <a:t>Probability</a:t>
            </a:r>
            <a:r>
              <a:rPr lang="en-US" sz="3600" dirty="0" smtClean="0"/>
              <a:t>:  the chance of an event occurring</a:t>
            </a:r>
          </a:p>
          <a:p>
            <a:pPr lvl="1"/>
            <a:r>
              <a:rPr lang="en-US" sz="2400" dirty="0" smtClean="0"/>
              <a:t>Observed in:  </a:t>
            </a:r>
          </a:p>
          <a:p>
            <a:pPr lvl="2"/>
            <a:r>
              <a:rPr lang="en-US" sz="2400" dirty="0" smtClean="0"/>
              <a:t>Games – all games, including lottery and gambling</a:t>
            </a:r>
          </a:p>
          <a:p>
            <a:pPr lvl="2"/>
            <a:r>
              <a:rPr lang="en-US" sz="2400" dirty="0" smtClean="0"/>
              <a:t>Insurance</a:t>
            </a:r>
          </a:p>
          <a:p>
            <a:pPr lvl="2"/>
            <a:r>
              <a:rPr lang="en-US" sz="2400" dirty="0" smtClean="0"/>
              <a:t>Investments</a:t>
            </a:r>
          </a:p>
          <a:p>
            <a:pPr lvl="2"/>
            <a:r>
              <a:rPr lang="en-US" sz="2400" dirty="0" smtClean="0"/>
              <a:t>Weather forecasting</a:t>
            </a:r>
          </a:p>
          <a:p>
            <a:pPr lvl="2"/>
            <a:r>
              <a:rPr lang="en-US" sz="2400" dirty="0" smtClean="0"/>
              <a:t>Predicting the future (education, health field, all business aspects)</a:t>
            </a:r>
          </a:p>
          <a:p>
            <a:pPr lvl="2"/>
            <a:endParaRPr lang="en-US" dirty="0"/>
          </a:p>
        </p:txBody>
      </p:sp>
    </p:spTree>
    <p:extLst>
      <p:ext uri="{BB962C8B-B14F-4D97-AF65-F5344CB8AC3E}">
        <p14:creationId xmlns:p14="http://schemas.microsoft.com/office/powerpoint/2010/main" val="9615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arn(inVertical)">
                                      <p:cBhvr>
                                        <p:cTn id="23" dur="500"/>
                                        <p:tgtEl>
                                          <p:spTgt spid="5">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arn(inVertical)">
                                      <p:cBhvr>
                                        <p:cTn id="26" dur="500"/>
                                        <p:tgtEl>
                                          <p:spTgt spid="5">
                                            <p:txEl>
                                              <p:pRg st="5" end="5"/>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barn(inVertical)">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val="3721033541"/>
              </p:ext>
            </p:extLst>
          </p:nvPr>
        </p:nvGraphicFramePr>
        <p:xfrm>
          <a:off x="381000" y="304800"/>
          <a:ext cx="7848600" cy="4343400"/>
        </p:xfrm>
        <a:graphic>
          <a:graphicData uri="http://schemas.openxmlformats.org/drawingml/2006/table">
            <a:tbl>
              <a:tblPr firstRow="1" bandRow="1">
                <a:tableStyleId>{8EC20E35-A176-4012-BC5E-935CFFF8708E}</a:tableStyleId>
              </a:tblPr>
              <a:tblGrid>
                <a:gridCol w="3924300"/>
                <a:gridCol w="3924300"/>
              </a:tblGrid>
              <a:tr h="887598">
                <a:tc>
                  <a:txBody>
                    <a:bodyPr/>
                    <a:lstStyle/>
                    <a:p>
                      <a:pPr algn="ctr"/>
                      <a:r>
                        <a:rPr lang="en-US" u="sng" dirty="0" smtClean="0"/>
                        <a:t>Event</a:t>
                      </a:r>
                      <a:endParaRPr lang="en-US" u="sng" dirty="0"/>
                    </a:p>
                  </a:txBody>
                  <a:tcPr/>
                </a:tc>
                <a:tc>
                  <a:txBody>
                    <a:bodyPr/>
                    <a:lstStyle/>
                    <a:p>
                      <a:pPr algn="ctr"/>
                      <a:r>
                        <a:rPr lang="en-US" u="sng" dirty="0" smtClean="0"/>
                        <a:t>Complement</a:t>
                      </a:r>
                      <a:endParaRPr lang="en-US" u="sng" dirty="0"/>
                    </a:p>
                  </a:txBody>
                  <a:tcPr/>
                </a:tc>
              </a:tr>
              <a:tr h="498564">
                <a:tc>
                  <a:txBody>
                    <a:bodyPr/>
                    <a:lstStyle/>
                    <a:p>
                      <a:r>
                        <a:rPr lang="en-US" dirty="0" smtClean="0"/>
                        <a:t>Rolling a 6</a:t>
                      </a:r>
                      <a:endParaRPr lang="en-US" dirty="0"/>
                    </a:p>
                  </a:txBody>
                  <a:tcPr/>
                </a:tc>
                <a:tc>
                  <a:txBody>
                    <a:bodyPr/>
                    <a:lstStyle/>
                    <a:p>
                      <a:r>
                        <a:rPr lang="en-US" dirty="0" smtClean="0"/>
                        <a:t>Not rolling a 6 or 1, 2, 3, 4, 5</a:t>
                      </a:r>
                      <a:endParaRPr lang="en-US" dirty="0"/>
                    </a:p>
                  </a:txBody>
                  <a:tcPr/>
                </a:tc>
              </a:tr>
              <a:tr h="1598138">
                <a:tc>
                  <a:txBody>
                    <a:bodyPr/>
                    <a:lstStyle/>
                    <a:p>
                      <a:r>
                        <a:rPr lang="en-US" dirty="0" smtClean="0"/>
                        <a:t>Selecting a month that begins with J</a:t>
                      </a:r>
                      <a:endParaRPr lang="en-US" dirty="0"/>
                    </a:p>
                  </a:txBody>
                  <a:tcPr/>
                </a:tc>
                <a:tc>
                  <a:txBody>
                    <a:bodyPr/>
                    <a:lstStyle/>
                    <a:p>
                      <a:r>
                        <a:rPr lang="en-US" dirty="0" smtClean="0"/>
                        <a:t>Not selecting a month that begins</a:t>
                      </a:r>
                      <a:r>
                        <a:rPr lang="en-US" baseline="0" dirty="0" smtClean="0"/>
                        <a:t> with J = Feb, March, April, May, August, Sept, Oct, Nov, Dec</a:t>
                      </a:r>
                      <a:endParaRPr lang="en-US" dirty="0"/>
                    </a:p>
                  </a:txBody>
                  <a:tcPr/>
                </a:tc>
              </a:tr>
              <a:tr h="860536">
                <a:tc>
                  <a:txBody>
                    <a:bodyPr/>
                    <a:lstStyle/>
                    <a:p>
                      <a:r>
                        <a:rPr lang="en-US" dirty="0" smtClean="0"/>
                        <a:t>Selecting a day of the week and getting a weekday</a:t>
                      </a:r>
                      <a:endParaRPr lang="en-US" dirty="0"/>
                    </a:p>
                  </a:txBody>
                  <a:tcPr/>
                </a:tc>
                <a:tc>
                  <a:txBody>
                    <a:bodyPr/>
                    <a:lstStyle/>
                    <a:p>
                      <a:r>
                        <a:rPr lang="en-US" dirty="0" smtClean="0"/>
                        <a:t>Not getting a weekday = Saturday or Sunday</a:t>
                      </a:r>
                      <a:endParaRPr lang="en-US" dirty="0"/>
                    </a:p>
                  </a:txBody>
                  <a:tcPr/>
                </a:tc>
              </a:tr>
              <a:tr h="498564">
                <a:tc>
                  <a:txBody>
                    <a:bodyPr/>
                    <a:lstStyle/>
                    <a:p>
                      <a:r>
                        <a:rPr lang="en-US" dirty="0" smtClean="0"/>
                        <a:t>Rolling at least 2</a:t>
                      </a:r>
                      <a:r>
                        <a:rPr lang="en-US" baseline="0" dirty="0" smtClean="0"/>
                        <a:t> = 2, 3, 4, 5, 6</a:t>
                      </a:r>
                      <a:endParaRPr lang="en-US" dirty="0"/>
                    </a:p>
                  </a:txBody>
                  <a:tcPr/>
                </a:tc>
                <a:tc>
                  <a:txBody>
                    <a:bodyPr/>
                    <a:lstStyle/>
                    <a:p>
                      <a:r>
                        <a:rPr lang="en-US" dirty="0" smtClean="0"/>
                        <a:t>Rolling a 1 </a:t>
                      </a:r>
                      <a:endParaRPr lang="en-US" dirty="0"/>
                    </a:p>
                  </a:txBody>
                  <a:tcPr/>
                </a:tc>
              </a:tr>
            </a:tbl>
          </a:graphicData>
        </a:graphic>
      </p:graphicFrame>
      <p:sp>
        <p:nvSpPr>
          <p:cNvPr id="22" name="TextBox 21"/>
          <p:cNvSpPr txBox="1"/>
          <p:nvPr/>
        </p:nvSpPr>
        <p:spPr>
          <a:xfrm>
            <a:off x="304800" y="5029200"/>
            <a:ext cx="8839200" cy="584775"/>
          </a:xfrm>
          <a:prstGeom prst="rect">
            <a:avLst/>
          </a:prstGeom>
          <a:noFill/>
        </p:spPr>
        <p:txBody>
          <a:bodyPr wrap="square" rtlCol="0">
            <a:spAutoFit/>
          </a:bodyPr>
          <a:lstStyle/>
          <a:p>
            <a:r>
              <a:rPr lang="en-US" sz="3200" dirty="0" smtClean="0"/>
              <a:t>Very useful in ‘at least’ problems</a:t>
            </a:r>
            <a:endParaRPr lang="en-US" sz="3200" dirty="0"/>
          </a:p>
        </p:txBody>
      </p:sp>
    </p:spTree>
    <p:extLst>
      <p:ext uri="{BB962C8B-B14F-4D97-AF65-F5344CB8AC3E}">
        <p14:creationId xmlns:p14="http://schemas.microsoft.com/office/powerpoint/2010/main" val="3215175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763000" cy="5078313"/>
          </a:xfrm>
          <a:prstGeom prst="rect">
            <a:avLst/>
          </a:prstGeom>
          <a:noFill/>
        </p:spPr>
        <p:txBody>
          <a:bodyPr wrap="square" rtlCol="0">
            <a:spAutoFit/>
          </a:bodyPr>
          <a:lstStyle/>
          <a:p>
            <a:r>
              <a:rPr lang="en-US" sz="3600" u="sng" dirty="0" smtClean="0"/>
              <a:t>Empirical Probability</a:t>
            </a:r>
            <a:r>
              <a:rPr lang="en-US" sz="3600" dirty="0" smtClean="0"/>
              <a:t>: comes from ACTUAL data (experiment).  The formula doesn’t work differently.</a:t>
            </a:r>
          </a:p>
          <a:p>
            <a:endParaRPr lang="en-US" sz="3600" dirty="0"/>
          </a:p>
          <a:p>
            <a:endParaRPr lang="en-US" sz="3600" dirty="0" smtClean="0"/>
          </a:p>
          <a:p>
            <a:endParaRPr lang="en-US" sz="3600" dirty="0"/>
          </a:p>
          <a:p>
            <a:r>
              <a:rPr lang="en-US" sz="3600" dirty="0" smtClean="0"/>
              <a:t>Examples on the next slide…</a:t>
            </a:r>
          </a:p>
          <a:p>
            <a:endParaRPr lang="en-US" sz="3600" dirty="0"/>
          </a:p>
          <a:p>
            <a:endParaRPr lang="en-US" sz="3600" dirty="0"/>
          </a:p>
        </p:txBody>
      </p:sp>
      <p:graphicFrame>
        <p:nvGraphicFramePr>
          <p:cNvPr id="4" name="Object 3"/>
          <p:cNvGraphicFramePr>
            <a:graphicFrameLocks noChangeAspect="1"/>
          </p:cNvGraphicFramePr>
          <p:nvPr>
            <p:extLst>
              <p:ext uri="{D42A27DB-BD31-4B8C-83A1-F6EECF244321}">
                <p14:modId xmlns:p14="http://schemas.microsoft.com/office/powerpoint/2010/main" val="2591051661"/>
              </p:ext>
            </p:extLst>
          </p:nvPr>
        </p:nvGraphicFramePr>
        <p:xfrm>
          <a:off x="1752600" y="2133600"/>
          <a:ext cx="6615113" cy="1317625"/>
        </p:xfrm>
        <a:graphic>
          <a:graphicData uri="http://schemas.openxmlformats.org/presentationml/2006/ole">
            <mc:AlternateContent xmlns:mc="http://schemas.openxmlformats.org/markup-compatibility/2006">
              <mc:Choice xmlns:v="urn:schemas-microsoft-com:vml" Requires="v">
                <p:oleObj spid="_x0000_s3112" name="Equation" r:id="rId3" imgW="2489040" imgH="495000" progId="Equation.DSMT4">
                  <p:embed/>
                </p:oleObj>
              </mc:Choice>
              <mc:Fallback>
                <p:oleObj name="Equation" r:id="rId3" imgW="2489040" imgH="495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133600"/>
                        <a:ext cx="6615113" cy="131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034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a:spLocks noGrp="1" noChangeArrowheads="1"/>
          </p:cNvSpPr>
          <p:nvPr/>
        </p:nvSpPr>
        <p:spPr bwMode="auto">
          <a:xfrm>
            <a:off x="76200" y="76200"/>
            <a:ext cx="84582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buFont typeface="Wingdings" pitchFamily="2" charset="2"/>
              <a:buNone/>
              <a:defRPr/>
            </a:pPr>
            <a:r>
              <a:rPr lang="en-US" sz="2800" dirty="0" smtClean="0"/>
              <a:t>In a sample of 50 people, 21 had type O blood, 22 had type A blood, 5 had type B blood, and 2 had type AB blood. Set up a frequency distribution and find the following probabilities.</a:t>
            </a:r>
          </a:p>
          <a:p>
            <a:pPr marL="914400" lvl="1" indent="-457200" eaLnBrk="1" hangingPunct="1">
              <a:buFont typeface="Wingdings" pitchFamily="2" charset="2"/>
              <a:buAutoNum type="alphaLcPeriod"/>
              <a:defRPr/>
            </a:pPr>
            <a:r>
              <a:rPr lang="en-US" sz="2400" i="1" dirty="0" smtClean="0"/>
              <a:t>A person has type B blood</a:t>
            </a:r>
          </a:p>
          <a:p>
            <a:pPr marL="914400" lvl="1" indent="-457200" eaLnBrk="1" hangingPunct="1">
              <a:buFont typeface="Wingdings" pitchFamily="2" charset="2"/>
              <a:buAutoNum type="alphaLcPeriod"/>
              <a:defRPr/>
            </a:pPr>
            <a:r>
              <a:rPr lang="en-US" sz="2400" i="1" dirty="0" smtClean="0"/>
              <a:t>A person has type A or O blood</a:t>
            </a:r>
          </a:p>
          <a:p>
            <a:pPr marL="914400" lvl="1" indent="-457200" eaLnBrk="1" hangingPunct="1">
              <a:buFont typeface="Wingdings" pitchFamily="2" charset="2"/>
              <a:buAutoNum type="alphaLcPeriod"/>
              <a:defRPr/>
            </a:pPr>
            <a:r>
              <a:rPr lang="en-US" sz="2400" i="1" dirty="0" smtClean="0"/>
              <a:t>A person has neither type A nor type O blood. </a:t>
            </a:r>
          </a:p>
          <a:p>
            <a:pPr marL="914400" lvl="1" indent="-457200" eaLnBrk="1" hangingPunct="1">
              <a:buFont typeface="Wingdings" pitchFamily="2" charset="2"/>
              <a:buAutoNum type="alphaLcPeriod"/>
              <a:defRPr/>
            </a:pPr>
            <a:r>
              <a:rPr lang="en-US" sz="2400" i="1" dirty="0" smtClean="0"/>
              <a:t>A person does not have type AB blood.   </a:t>
            </a:r>
            <a:endParaRPr lang="en-US" sz="2800" dirty="0" smtClean="0"/>
          </a:p>
          <a:p>
            <a:pPr marL="0" indent="0" eaLnBrk="1" hangingPunct="1">
              <a:buFont typeface="Wingdings" pitchFamily="2" charset="2"/>
              <a:buNone/>
              <a:defRPr/>
            </a:pPr>
            <a:endParaRPr lang="en-US" sz="2800" dirty="0" smtClean="0"/>
          </a:p>
          <a:p>
            <a:pPr marL="514350" indent="-514350" eaLnBrk="1" hangingPunct="1">
              <a:buFont typeface="Wingdings" pitchFamily="2" charset="2"/>
              <a:buAutoNum type="alphaLcParenR"/>
              <a:defRPr/>
            </a:pPr>
            <a:r>
              <a:rPr lang="en-US" sz="2800" dirty="0" smtClean="0"/>
              <a:t>5/50 = 1/10</a:t>
            </a:r>
          </a:p>
          <a:p>
            <a:pPr marL="514350" indent="-514350" eaLnBrk="1" hangingPunct="1">
              <a:buFont typeface="Wingdings" pitchFamily="2" charset="2"/>
              <a:buAutoNum type="alphaLcParenR"/>
              <a:defRPr/>
            </a:pPr>
            <a:r>
              <a:rPr lang="en-US" sz="2800" dirty="0" smtClean="0"/>
              <a:t>(22 + 21)/50 = 43/50</a:t>
            </a:r>
          </a:p>
          <a:p>
            <a:pPr marL="514350" indent="-514350" eaLnBrk="1" hangingPunct="1">
              <a:buFont typeface="Wingdings" pitchFamily="2" charset="2"/>
              <a:buAutoNum type="alphaLcParenR"/>
              <a:defRPr/>
            </a:pPr>
            <a:r>
              <a:rPr lang="en-US" sz="2800" dirty="0" smtClean="0"/>
              <a:t>7/50</a:t>
            </a:r>
          </a:p>
          <a:p>
            <a:pPr marL="514350" indent="-514350" eaLnBrk="1" hangingPunct="1">
              <a:buFont typeface="Wingdings" pitchFamily="2" charset="2"/>
              <a:buAutoNum type="alphaLcParenR"/>
              <a:defRPr/>
            </a:pPr>
            <a:r>
              <a:rPr lang="en-US" sz="2800" dirty="0" smtClean="0"/>
              <a:t>48/50 = 24/25</a:t>
            </a:r>
          </a:p>
        </p:txBody>
      </p:sp>
      <p:graphicFrame>
        <p:nvGraphicFramePr>
          <p:cNvPr id="20" name="Table 19"/>
          <p:cNvGraphicFramePr>
            <a:graphicFrameLocks noGrp="1"/>
          </p:cNvGraphicFramePr>
          <p:nvPr>
            <p:extLst>
              <p:ext uri="{D42A27DB-BD31-4B8C-83A1-F6EECF244321}">
                <p14:modId xmlns:p14="http://schemas.microsoft.com/office/powerpoint/2010/main" val="2874579666"/>
              </p:ext>
            </p:extLst>
          </p:nvPr>
        </p:nvGraphicFramePr>
        <p:xfrm>
          <a:off x="6705600" y="1524000"/>
          <a:ext cx="2362200" cy="2514602"/>
        </p:xfrm>
        <a:graphic>
          <a:graphicData uri="http://schemas.openxmlformats.org/drawingml/2006/table">
            <a:tbl>
              <a:tblPr firstRow="1" bandRow="1">
                <a:tableStyleId>{073A0DAA-6AF3-43AB-8588-CEC1D06C72B9}</a:tableStyleId>
              </a:tblPr>
              <a:tblGrid>
                <a:gridCol w="1181100"/>
                <a:gridCol w="1181100"/>
              </a:tblGrid>
              <a:tr h="648597">
                <a:tc>
                  <a:txBody>
                    <a:bodyPr/>
                    <a:lstStyle/>
                    <a:p>
                      <a:r>
                        <a:rPr lang="en-US" dirty="0" smtClean="0"/>
                        <a:t>Type</a:t>
                      </a:r>
                      <a:endParaRPr lang="en-US" dirty="0"/>
                    </a:p>
                  </a:txBody>
                  <a:tcPr/>
                </a:tc>
                <a:tc>
                  <a:txBody>
                    <a:bodyPr/>
                    <a:lstStyle/>
                    <a:p>
                      <a:r>
                        <a:rPr lang="en-US" dirty="0" smtClean="0"/>
                        <a:t>Frequency</a:t>
                      </a:r>
                      <a:endParaRPr lang="en-US" dirty="0"/>
                    </a:p>
                  </a:txBody>
                  <a:tcPr/>
                </a:tc>
              </a:tr>
              <a:tr h="373201">
                <a:tc>
                  <a:txBody>
                    <a:bodyPr/>
                    <a:lstStyle/>
                    <a:p>
                      <a:r>
                        <a:rPr lang="en-US" dirty="0" smtClean="0"/>
                        <a:t>A</a:t>
                      </a:r>
                    </a:p>
                  </a:txBody>
                  <a:tcPr/>
                </a:tc>
                <a:tc>
                  <a:txBody>
                    <a:bodyPr/>
                    <a:lstStyle/>
                    <a:p>
                      <a:r>
                        <a:rPr lang="en-US" dirty="0" smtClean="0"/>
                        <a:t>22</a:t>
                      </a:r>
                      <a:endParaRPr lang="en-US" dirty="0"/>
                    </a:p>
                  </a:txBody>
                  <a:tcPr/>
                </a:tc>
              </a:tr>
              <a:tr h="373201">
                <a:tc>
                  <a:txBody>
                    <a:bodyPr/>
                    <a:lstStyle/>
                    <a:p>
                      <a:r>
                        <a:rPr lang="en-US" dirty="0" smtClean="0"/>
                        <a:t>B</a:t>
                      </a:r>
                      <a:endParaRPr lang="en-US" dirty="0"/>
                    </a:p>
                  </a:txBody>
                  <a:tcPr/>
                </a:tc>
                <a:tc>
                  <a:txBody>
                    <a:bodyPr/>
                    <a:lstStyle/>
                    <a:p>
                      <a:r>
                        <a:rPr lang="en-US" dirty="0" smtClean="0"/>
                        <a:t>5</a:t>
                      </a:r>
                      <a:endParaRPr lang="en-US" dirty="0"/>
                    </a:p>
                  </a:txBody>
                  <a:tcPr/>
                </a:tc>
              </a:tr>
              <a:tr h="373201">
                <a:tc>
                  <a:txBody>
                    <a:bodyPr/>
                    <a:lstStyle/>
                    <a:p>
                      <a:r>
                        <a:rPr lang="en-US" dirty="0" smtClean="0"/>
                        <a:t>AB</a:t>
                      </a:r>
                      <a:endParaRPr lang="en-US" dirty="0"/>
                    </a:p>
                  </a:txBody>
                  <a:tcPr/>
                </a:tc>
                <a:tc>
                  <a:txBody>
                    <a:bodyPr/>
                    <a:lstStyle/>
                    <a:p>
                      <a:r>
                        <a:rPr lang="en-US" dirty="0" smtClean="0"/>
                        <a:t>2</a:t>
                      </a:r>
                      <a:endParaRPr lang="en-US" dirty="0"/>
                    </a:p>
                  </a:txBody>
                  <a:tcPr/>
                </a:tc>
              </a:tr>
              <a:tr h="373201">
                <a:tc>
                  <a:txBody>
                    <a:bodyPr/>
                    <a:lstStyle/>
                    <a:p>
                      <a:r>
                        <a:rPr lang="en-US" dirty="0" smtClean="0"/>
                        <a:t>O</a:t>
                      </a:r>
                      <a:endParaRPr lang="en-US" dirty="0"/>
                    </a:p>
                  </a:txBody>
                  <a:tcPr/>
                </a:tc>
                <a:tc>
                  <a:txBody>
                    <a:bodyPr/>
                    <a:lstStyle/>
                    <a:p>
                      <a:r>
                        <a:rPr lang="en-US" dirty="0" smtClean="0"/>
                        <a:t>21</a:t>
                      </a:r>
                      <a:endParaRPr lang="en-US" dirty="0"/>
                    </a:p>
                  </a:txBody>
                  <a:tcPr/>
                </a:tc>
              </a:tr>
              <a:tr h="373201">
                <a:tc>
                  <a:txBody>
                    <a:bodyPr/>
                    <a:lstStyle/>
                    <a:p>
                      <a:endParaRPr lang="en-US"/>
                    </a:p>
                  </a:txBody>
                  <a:tcPr/>
                </a:tc>
                <a:tc>
                  <a:txBody>
                    <a:bodyPr/>
                    <a:lstStyle/>
                    <a:p>
                      <a:r>
                        <a:rPr lang="en-US" dirty="0" smtClean="0"/>
                        <a:t>Total = 50</a:t>
                      </a:r>
                      <a:endParaRPr lang="en-US" dirty="0"/>
                    </a:p>
                  </a:txBody>
                  <a:tcPr/>
                </a:tc>
              </a:tr>
            </a:tbl>
          </a:graphicData>
        </a:graphic>
      </p:graphicFrame>
    </p:spTree>
    <p:extLst>
      <p:ext uri="{BB962C8B-B14F-4D97-AF65-F5344CB8AC3E}">
        <p14:creationId xmlns:p14="http://schemas.microsoft.com/office/powerpoint/2010/main" val="179761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6" end="6"/>
                                            </p:txEl>
                                          </p:spTgt>
                                        </p:tgtEl>
                                        <p:attrNameLst>
                                          <p:attrName>style.visibility</p:attrName>
                                        </p:attrNameLst>
                                      </p:cBhvr>
                                      <p:to>
                                        <p:strVal val="visible"/>
                                      </p:to>
                                    </p:set>
                                    <p:animEffect transition="in" filter="fade">
                                      <p:cBhvr>
                                        <p:cTn id="12" dur="500"/>
                                        <p:tgtEl>
                                          <p:spTgt spid="19">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xEl>
                                              <p:pRg st="7" end="7"/>
                                            </p:txEl>
                                          </p:spTgt>
                                        </p:tgtEl>
                                        <p:attrNameLst>
                                          <p:attrName>style.visibility</p:attrName>
                                        </p:attrNameLst>
                                      </p:cBhvr>
                                      <p:to>
                                        <p:strVal val="visible"/>
                                      </p:to>
                                    </p:set>
                                    <p:animEffect transition="in" filter="fade">
                                      <p:cBhvr>
                                        <p:cTn id="15" dur="500"/>
                                        <p:tgtEl>
                                          <p:spTgt spid="19">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xEl>
                                              <p:pRg st="8" end="8"/>
                                            </p:txEl>
                                          </p:spTgt>
                                        </p:tgtEl>
                                        <p:attrNameLst>
                                          <p:attrName>style.visibility</p:attrName>
                                        </p:attrNameLst>
                                      </p:cBhvr>
                                      <p:to>
                                        <p:strVal val="visible"/>
                                      </p:to>
                                    </p:set>
                                    <p:animEffect transition="in" filter="fade">
                                      <p:cBhvr>
                                        <p:cTn id="18" dur="500"/>
                                        <p:tgtEl>
                                          <p:spTgt spid="19">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xEl>
                                              <p:pRg st="9" end="9"/>
                                            </p:txEl>
                                          </p:spTgt>
                                        </p:tgtEl>
                                        <p:attrNameLst>
                                          <p:attrName>style.visibility</p:attrName>
                                        </p:attrNameLst>
                                      </p:cBhvr>
                                      <p:to>
                                        <p:strVal val="visible"/>
                                      </p:to>
                                    </p:set>
                                    <p:animEffect transition="in" filter="fade">
                                      <p:cBhvr>
                                        <p:cTn id="21" dur="500"/>
                                        <p:tgtEl>
                                          <p:spTgt spid="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5509200"/>
          </a:xfrm>
          <a:prstGeom prst="rect">
            <a:avLst/>
          </a:prstGeom>
          <a:noFill/>
        </p:spPr>
        <p:txBody>
          <a:bodyPr wrap="square" rtlCol="0">
            <a:spAutoFit/>
          </a:bodyPr>
          <a:lstStyle/>
          <a:p>
            <a:r>
              <a:rPr lang="en-US" sz="3200" u="sng" dirty="0" smtClean="0"/>
              <a:t>Law of Large Numbers</a:t>
            </a:r>
            <a:r>
              <a:rPr lang="en-US" sz="3200" dirty="0" smtClean="0"/>
              <a:t>:  the more and more trials you perform within an experiment, the closer you will get to the actual probability.  </a:t>
            </a:r>
          </a:p>
          <a:p>
            <a:r>
              <a:rPr lang="en-US" sz="3200" dirty="0" smtClean="0"/>
              <a:t>Ex…tossing a coin – heads = ½ but would tossing a coin 100 times give EXACTLY 50 heads?</a:t>
            </a:r>
          </a:p>
          <a:p>
            <a:r>
              <a:rPr lang="en-US" sz="3200" dirty="0" smtClean="0"/>
              <a:t> </a:t>
            </a:r>
          </a:p>
          <a:p>
            <a:r>
              <a:rPr lang="en-US" sz="3200" dirty="0" smtClean="0"/>
              <a:t>Probably not.  But, if it is a fair coin (balanced), the more times you perform the experiment, the closer the experimental probability will get to the actual probability </a:t>
            </a:r>
          </a:p>
          <a:p>
            <a:endParaRPr lang="en-US" sz="3200" dirty="0"/>
          </a:p>
        </p:txBody>
      </p:sp>
    </p:spTree>
    <p:extLst>
      <p:ext uri="{BB962C8B-B14F-4D97-AF65-F5344CB8AC3E}">
        <p14:creationId xmlns:p14="http://schemas.microsoft.com/office/powerpoint/2010/main" val="405925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610600" cy="2616101"/>
          </a:xfrm>
          <a:prstGeom prst="rect">
            <a:avLst/>
          </a:prstGeom>
          <a:noFill/>
        </p:spPr>
        <p:txBody>
          <a:bodyPr wrap="square" rtlCol="0">
            <a:spAutoFit/>
          </a:bodyPr>
          <a:lstStyle/>
          <a:p>
            <a:r>
              <a:rPr lang="en-US" sz="3600" u="sng" dirty="0" smtClean="0"/>
              <a:t>Subjective Probability</a:t>
            </a:r>
            <a:r>
              <a:rPr lang="en-US" sz="3600" dirty="0" smtClean="0"/>
              <a:t>:  </a:t>
            </a:r>
            <a:r>
              <a:rPr lang="en-US" sz="3200" dirty="0" smtClean="0"/>
              <a:t>based on educated guesses, estimates.  When you use past information to predict the future.   </a:t>
            </a:r>
          </a:p>
          <a:p>
            <a:pPr marL="457200" indent="-457200">
              <a:buFont typeface="Arial" panose="020B0604020202020204" pitchFamily="34" charset="0"/>
              <a:buChar char="•"/>
            </a:pPr>
            <a:r>
              <a:rPr lang="en-US" sz="3200" dirty="0" smtClean="0"/>
              <a:t>Used most often in:  weather forecasting, doctors to predict future health, sports </a:t>
            </a:r>
            <a:endParaRPr lang="en-US" sz="3200" dirty="0"/>
          </a:p>
        </p:txBody>
      </p:sp>
    </p:spTree>
    <p:extLst>
      <p:ext uri="{BB962C8B-B14F-4D97-AF65-F5344CB8AC3E}">
        <p14:creationId xmlns:p14="http://schemas.microsoft.com/office/powerpoint/2010/main" val="786354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71" y="114670"/>
            <a:ext cx="8153400" cy="7294305"/>
          </a:xfrm>
          <a:prstGeom prst="rect">
            <a:avLst/>
          </a:prstGeom>
          <a:noFill/>
        </p:spPr>
        <p:txBody>
          <a:bodyPr wrap="square" rtlCol="0">
            <a:spAutoFit/>
          </a:bodyPr>
          <a:lstStyle/>
          <a:p>
            <a:r>
              <a:rPr lang="en-US" sz="3600" dirty="0" smtClean="0"/>
              <a:t>4-2:  the Addition Rules for Probability</a:t>
            </a:r>
          </a:p>
          <a:p>
            <a:pPr marL="571500" indent="-571500">
              <a:buFont typeface="Arial" panose="020B0604020202020204" pitchFamily="34" charset="0"/>
              <a:buChar char="•"/>
            </a:pPr>
            <a:r>
              <a:rPr lang="en-US" sz="3600" dirty="0" smtClean="0"/>
              <a:t>Used when you need to find the probability of 2 or more events</a:t>
            </a:r>
          </a:p>
          <a:p>
            <a:pPr marL="571500" indent="-571500">
              <a:buFont typeface="Arial" panose="020B0604020202020204" pitchFamily="34" charset="0"/>
              <a:buChar char="•"/>
            </a:pPr>
            <a:r>
              <a:rPr lang="en-US" sz="3600" u="sng" dirty="0" smtClean="0"/>
              <a:t>Mutually Exclusive (disjoint)</a:t>
            </a:r>
            <a:r>
              <a:rPr lang="en-US" sz="3600" dirty="0" smtClean="0"/>
              <a:t>:  events that do not occur at the same time</a:t>
            </a:r>
          </a:p>
          <a:p>
            <a:pPr marL="1028700" lvl="1" indent="-571500">
              <a:buFont typeface="Arial" panose="020B0604020202020204" pitchFamily="34" charset="0"/>
              <a:buChar char="•"/>
            </a:pPr>
            <a:r>
              <a:rPr lang="en-US" sz="3600" dirty="0" smtClean="0"/>
              <a:t>No overlapping</a:t>
            </a:r>
          </a:p>
          <a:p>
            <a:pPr marL="1028700" lvl="1" indent="-571500">
              <a:buFont typeface="Arial" panose="020B0604020202020204" pitchFamily="34" charset="0"/>
              <a:buChar char="•"/>
            </a:pPr>
            <a:r>
              <a:rPr lang="en-US" sz="3600" dirty="0" smtClean="0"/>
              <a:t>Examples – rolling a 2 or a 6, drawing a K or a Q</a:t>
            </a:r>
          </a:p>
          <a:p>
            <a:pPr marL="1028700" lvl="1" indent="-571500">
              <a:buFont typeface="Arial" panose="020B0604020202020204" pitchFamily="34" charset="0"/>
              <a:buChar char="•"/>
            </a:pPr>
            <a:r>
              <a:rPr lang="en-US" sz="3600" dirty="0" smtClean="0"/>
              <a:t>Not examples – drawing a face card or a red card, rolling a 2 or an even #</a:t>
            </a:r>
          </a:p>
          <a:p>
            <a:pPr marL="1028700" lvl="1" indent="-571500">
              <a:buFont typeface="Arial" panose="020B0604020202020204" pitchFamily="34" charset="0"/>
              <a:buChar char="•"/>
            </a:pPr>
            <a:r>
              <a:rPr lang="en-US" sz="3600" dirty="0" smtClean="0"/>
              <a:t>Ask yourself:  can the events occur a the same time?  If yes- not ME  </a:t>
            </a:r>
          </a:p>
          <a:p>
            <a:endParaRPr lang="en-US" sz="3600" dirty="0"/>
          </a:p>
        </p:txBody>
      </p:sp>
    </p:spTree>
    <p:extLst>
      <p:ext uri="{BB962C8B-B14F-4D97-AF65-F5344CB8AC3E}">
        <p14:creationId xmlns:p14="http://schemas.microsoft.com/office/powerpoint/2010/main" val="400215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84916818"/>
              </p:ext>
            </p:extLst>
          </p:nvPr>
        </p:nvGraphicFramePr>
        <p:xfrm>
          <a:off x="732408" y="838200"/>
          <a:ext cx="7772400" cy="1876425"/>
        </p:xfrm>
        <a:graphic>
          <a:graphicData uri="http://schemas.openxmlformats.org/presentationml/2006/ole">
            <mc:AlternateContent xmlns:mc="http://schemas.openxmlformats.org/markup-compatibility/2006">
              <mc:Choice xmlns:v="urn:schemas-microsoft-com:vml" Requires="v">
                <p:oleObj spid="_x0000_s4133" name="Equation" r:id="rId3" imgW="3263760" imgH="787320" progId="Equation.DSMT4">
                  <p:embed/>
                </p:oleObj>
              </mc:Choice>
              <mc:Fallback>
                <p:oleObj name="Equation" r:id="rId3" imgW="3263760" imgH="7873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408" y="838200"/>
                        <a:ext cx="7772400" cy="187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TextBox 2"/>
          <p:cNvSpPr txBox="1"/>
          <p:nvPr/>
        </p:nvSpPr>
        <p:spPr>
          <a:xfrm>
            <a:off x="228600" y="304800"/>
            <a:ext cx="8305800" cy="646331"/>
          </a:xfrm>
          <a:prstGeom prst="rect">
            <a:avLst/>
          </a:prstGeom>
          <a:noFill/>
        </p:spPr>
        <p:txBody>
          <a:bodyPr wrap="square" rtlCol="0">
            <a:spAutoFit/>
          </a:bodyPr>
          <a:lstStyle/>
          <a:p>
            <a:r>
              <a:rPr lang="en-US" sz="3600" dirty="0" smtClean="0"/>
              <a:t>Formulas…</a:t>
            </a:r>
            <a:endParaRPr lang="en-US" sz="3600" dirty="0"/>
          </a:p>
        </p:txBody>
      </p:sp>
      <p:sp>
        <p:nvSpPr>
          <p:cNvPr id="4" name="TextBox 3"/>
          <p:cNvSpPr txBox="1"/>
          <p:nvPr/>
        </p:nvSpPr>
        <p:spPr>
          <a:xfrm>
            <a:off x="228600" y="3048000"/>
            <a:ext cx="8763000" cy="3416320"/>
          </a:xfrm>
          <a:prstGeom prst="rect">
            <a:avLst/>
          </a:prstGeom>
          <a:noFill/>
        </p:spPr>
        <p:txBody>
          <a:bodyPr wrap="square" rtlCol="0">
            <a:spAutoFit/>
          </a:bodyPr>
          <a:lstStyle/>
          <a:p>
            <a:r>
              <a:rPr lang="en-US" sz="3600" dirty="0" err="1" smtClean="0"/>
              <a:t>Ex..In</a:t>
            </a:r>
            <a:r>
              <a:rPr lang="en-US" sz="3600" dirty="0" smtClean="0"/>
              <a:t> a container there are 3 red cards, 2 black cards and 5 yellow cards.</a:t>
            </a:r>
          </a:p>
          <a:p>
            <a:pPr marL="571500" indent="-571500">
              <a:buFont typeface="Arial" panose="020B0604020202020204" pitchFamily="34" charset="0"/>
              <a:buChar char="•"/>
            </a:pPr>
            <a:r>
              <a:rPr lang="en-US" sz="3600" dirty="0" smtClean="0"/>
              <a:t>Find the probability of drawing a yellow or a black….</a:t>
            </a:r>
          </a:p>
          <a:p>
            <a:pPr marL="571500" indent="-571500">
              <a:buFont typeface="Arial" panose="020B0604020202020204" pitchFamily="34" charset="0"/>
              <a:buChar char="•"/>
            </a:pPr>
            <a:r>
              <a:rPr lang="en-US" sz="3600" dirty="0" smtClean="0"/>
              <a:t>(5+2)/10 = 7/10</a:t>
            </a:r>
          </a:p>
          <a:p>
            <a:endParaRPr lang="en-US" sz="3600" dirty="0"/>
          </a:p>
        </p:txBody>
      </p:sp>
      <p:sp>
        <p:nvSpPr>
          <p:cNvPr id="5" name="TextBox 4"/>
          <p:cNvSpPr txBox="1"/>
          <p:nvPr/>
        </p:nvSpPr>
        <p:spPr>
          <a:xfrm>
            <a:off x="4350798" y="2727950"/>
            <a:ext cx="4191000" cy="369332"/>
          </a:xfrm>
          <a:prstGeom prst="rect">
            <a:avLst/>
          </a:prstGeom>
          <a:noFill/>
        </p:spPr>
        <p:txBody>
          <a:bodyPr wrap="square" rtlCol="0">
            <a:spAutoFit/>
          </a:bodyPr>
          <a:lstStyle/>
          <a:p>
            <a:r>
              <a:rPr lang="en-US" dirty="0" smtClean="0"/>
              <a:t>Subtract the ‘stuff’ that gets counted twice</a:t>
            </a:r>
            <a:endParaRPr lang="en-US" dirty="0"/>
          </a:p>
        </p:txBody>
      </p:sp>
      <p:cxnSp>
        <p:nvCxnSpPr>
          <p:cNvPr id="7" name="Curved Connector 6"/>
          <p:cNvCxnSpPr>
            <a:stCxn id="5" idx="3"/>
          </p:cNvCxnSpPr>
          <p:nvPr/>
        </p:nvCxnSpPr>
        <p:spPr>
          <a:xfrm flipH="1" flipV="1">
            <a:off x="6705600" y="2438400"/>
            <a:ext cx="1836198" cy="474216"/>
          </a:xfrm>
          <a:prstGeom prst="curvedConnector3">
            <a:avLst>
              <a:gd name="adj1" fmla="val -1245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57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10600" cy="646331"/>
          </a:xfrm>
          <a:prstGeom prst="rect">
            <a:avLst/>
          </a:prstGeom>
          <a:noFill/>
        </p:spPr>
        <p:txBody>
          <a:bodyPr wrap="square" rtlCol="0">
            <a:spAutoFit/>
          </a:bodyPr>
          <a:lstStyle/>
          <a:p>
            <a:endParaRPr lang="en-US" sz="3600" dirty="0"/>
          </a:p>
        </p:txBody>
      </p:sp>
      <p:sp>
        <p:nvSpPr>
          <p:cNvPr id="4" name="Rectangle 3"/>
          <p:cNvSpPr>
            <a:spLocks noGrp="1" noChangeArrowheads="1"/>
          </p:cNvSpPr>
          <p:nvPr/>
        </p:nvSpPr>
        <p:spPr bwMode="auto">
          <a:xfrm>
            <a:off x="122068" y="36731"/>
            <a:ext cx="8229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spcBef>
                <a:spcPct val="0"/>
              </a:spcBef>
              <a:buFont typeface="Wingdings" pitchFamily="2" charset="2"/>
              <a:buNone/>
            </a:pPr>
            <a:r>
              <a:rPr lang="en-US" sz="2800" smtClean="0"/>
              <a:t>In a hospital unit there are 8 nurses and 5 physicians; 7 nurses and 3 physicians are females.</a:t>
            </a:r>
          </a:p>
          <a:p>
            <a:pPr marL="0" indent="0" eaLnBrk="1" hangingPunct="1">
              <a:spcBef>
                <a:spcPct val="0"/>
              </a:spcBef>
              <a:buFont typeface="Wingdings" pitchFamily="2" charset="2"/>
              <a:buNone/>
            </a:pPr>
            <a:r>
              <a:rPr lang="en-US" sz="2800" smtClean="0"/>
              <a:t>If a staff person is selected, find the probability that the subject is a nurse or a male.</a:t>
            </a:r>
          </a:p>
        </p:txBody>
      </p:sp>
      <p:grpSp>
        <p:nvGrpSpPr>
          <p:cNvPr id="5" name="Group 4"/>
          <p:cNvGrpSpPr>
            <a:grpSpLocks/>
          </p:cNvGrpSpPr>
          <p:nvPr/>
        </p:nvGrpSpPr>
        <p:grpSpPr bwMode="auto">
          <a:xfrm>
            <a:off x="1652588" y="1887415"/>
            <a:ext cx="5810250" cy="1381125"/>
            <a:chOff x="652895" y="2996045"/>
            <a:chExt cx="5810250" cy="1381125"/>
          </a:xfrm>
        </p:grpSpPr>
        <p:sp>
          <p:nvSpPr>
            <p:cNvPr id="6" name="Rectangle 5"/>
            <p:cNvSpPr>
              <a:spLocks noChangeArrowheads="1"/>
            </p:cNvSpPr>
            <p:nvPr/>
          </p:nvSpPr>
          <p:spPr bwMode="auto">
            <a:xfrm>
              <a:off x="657658" y="2996045"/>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7" name="Rectangle 6"/>
            <p:cNvSpPr>
              <a:spLocks noChangeArrowheads="1"/>
            </p:cNvSpPr>
            <p:nvPr/>
          </p:nvSpPr>
          <p:spPr bwMode="auto">
            <a:xfrm>
              <a:off x="2486458" y="2996045"/>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8" name="Rectangle 7"/>
            <p:cNvSpPr>
              <a:spLocks noChangeArrowheads="1"/>
            </p:cNvSpPr>
            <p:nvPr/>
          </p:nvSpPr>
          <p:spPr bwMode="auto">
            <a:xfrm>
              <a:off x="3934258" y="2996045"/>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9" name="Rectangle 8"/>
            <p:cNvSpPr>
              <a:spLocks noChangeArrowheads="1"/>
            </p:cNvSpPr>
            <p:nvPr/>
          </p:nvSpPr>
          <p:spPr bwMode="auto">
            <a:xfrm>
              <a:off x="5153458" y="2996045"/>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0" name="Rectangle 9"/>
            <p:cNvSpPr>
              <a:spLocks noChangeArrowheads="1"/>
            </p:cNvSpPr>
            <p:nvPr/>
          </p:nvSpPr>
          <p:spPr bwMode="auto">
            <a:xfrm>
              <a:off x="657658" y="3453245"/>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1" name="Rectangle 10"/>
            <p:cNvSpPr>
              <a:spLocks noChangeArrowheads="1"/>
            </p:cNvSpPr>
            <p:nvPr/>
          </p:nvSpPr>
          <p:spPr bwMode="auto">
            <a:xfrm>
              <a:off x="2486458" y="3453245"/>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2" name="Rectangle 11"/>
            <p:cNvSpPr>
              <a:spLocks noChangeArrowheads="1"/>
            </p:cNvSpPr>
            <p:nvPr/>
          </p:nvSpPr>
          <p:spPr bwMode="auto">
            <a:xfrm>
              <a:off x="3934258" y="3453245"/>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3" name="Rectangle 12"/>
            <p:cNvSpPr>
              <a:spLocks noChangeArrowheads="1"/>
            </p:cNvSpPr>
            <p:nvPr/>
          </p:nvSpPr>
          <p:spPr bwMode="auto">
            <a:xfrm>
              <a:off x="5153458" y="3453245"/>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4" name="Rectangle 13"/>
            <p:cNvSpPr>
              <a:spLocks noChangeArrowheads="1"/>
            </p:cNvSpPr>
            <p:nvPr/>
          </p:nvSpPr>
          <p:spPr bwMode="auto">
            <a:xfrm>
              <a:off x="657658" y="3910445"/>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5" name="Rectangle 14"/>
            <p:cNvSpPr>
              <a:spLocks noChangeArrowheads="1"/>
            </p:cNvSpPr>
            <p:nvPr/>
          </p:nvSpPr>
          <p:spPr bwMode="auto">
            <a:xfrm>
              <a:off x="3934258" y="3910445"/>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6" name="Rectangle 15"/>
            <p:cNvSpPr>
              <a:spLocks noChangeArrowheads="1"/>
            </p:cNvSpPr>
            <p:nvPr/>
          </p:nvSpPr>
          <p:spPr bwMode="auto">
            <a:xfrm>
              <a:off x="652895" y="3453245"/>
              <a:ext cx="5810250" cy="9525"/>
            </a:xfrm>
            <a:prstGeom prst="rect">
              <a:avLst/>
            </a:pr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7" name="Rectangle 16"/>
            <p:cNvSpPr>
              <a:spLocks noChangeArrowheads="1"/>
            </p:cNvSpPr>
            <p:nvPr/>
          </p:nvSpPr>
          <p:spPr bwMode="auto">
            <a:xfrm>
              <a:off x="652895" y="3910445"/>
              <a:ext cx="5810250" cy="9525"/>
            </a:xfrm>
            <a:prstGeom prst="rect">
              <a:avLst/>
            </a:prstGeom>
            <a:noFill/>
            <a:ln w="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8" name="Rectangle 17"/>
            <p:cNvSpPr>
              <a:spLocks noChangeArrowheads="1"/>
            </p:cNvSpPr>
            <p:nvPr/>
          </p:nvSpPr>
          <p:spPr bwMode="auto">
            <a:xfrm>
              <a:off x="652895" y="4367645"/>
              <a:ext cx="5810250" cy="9525"/>
            </a:xfrm>
            <a:prstGeom prst="rect">
              <a:avLst/>
            </a:prstGeom>
            <a:noFill/>
            <a:ln w="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19" name="Rectangle 18"/>
            <p:cNvSpPr>
              <a:spLocks noChangeArrowheads="1"/>
            </p:cNvSpPr>
            <p:nvPr/>
          </p:nvSpPr>
          <p:spPr bwMode="auto">
            <a:xfrm>
              <a:off x="652895" y="2996045"/>
              <a:ext cx="5810250" cy="9525"/>
            </a:xfrm>
            <a:prstGeom prst="rect">
              <a:avLst/>
            </a:prstGeom>
            <a:noFill/>
            <a:ln w="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mtClean="0">
                <a:solidFill>
                  <a:srgbClr val="000000"/>
                </a:solidFill>
              </a:endParaRPr>
            </a:p>
          </p:txBody>
        </p:sp>
        <p:sp>
          <p:nvSpPr>
            <p:cNvPr id="20" name="Rectangle 19"/>
            <p:cNvSpPr>
              <a:spLocks noChangeArrowheads="1"/>
            </p:cNvSpPr>
            <p:nvPr/>
          </p:nvSpPr>
          <p:spPr bwMode="auto">
            <a:xfrm>
              <a:off x="754495" y="3056370"/>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2400" b="1" smtClean="0">
                  <a:solidFill>
                    <a:srgbClr val="000000"/>
                  </a:solidFill>
                </a:rPr>
                <a:t>Staff</a:t>
              </a:r>
              <a:endParaRPr lang="en-US" smtClean="0">
                <a:solidFill>
                  <a:srgbClr val="000000"/>
                </a:solidFill>
              </a:endParaRPr>
            </a:p>
          </p:txBody>
        </p:sp>
        <p:sp>
          <p:nvSpPr>
            <p:cNvPr id="21" name="Rectangle 20"/>
            <p:cNvSpPr>
              <a:spLocks noChangeArrowheads="1"/>
            </p:cNvSpPr>
            <p:nvPr/>
          </p:nvSpPr>
          <p:spPr bwMode="auto">
            <a:xfrm>
              <a:off x="2592820" y="3056370"/>
              <a:ext cx="1362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2400" b="1" smtClean="0">
                  <a:solidFill>
                    <a:srgbClr val="000000"/>
                  </a:solidFill>
                </a:rPr>
                <a:t>Females</a:t>
              </a:r>
              <a:endParaRPr lang="en-US" smtClean="0">
                <a:solidFill>
                  <a:srgbClr val="000000"/>
                </a:solidFill>
              </a:endParaRPr>
            </a:p>
          </p:txBody>
        </p:sp>
        <p:sp>
          <p:nvSpPr>
            <p:cNvPr id="22" name="Rectangle 21"/>
            <p:cNvSpPr>
              <a:spLocks noChangeArrowheads="1"/>
            </p:cNvSpPr>
            <p:nvPr/>
          </p:nvSpPr>
          <p:spPr bwMode="auto">
            <a:xfrm>
              <a:off x="4116820" y="305637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2400" b="1" smtClean="0">
                  <a:solidFill>
                    <a:srgbClr val="000000"/>
                  </a:solidFill>
                </a:rPr>
                <a:t>Males</a:t>
              </a:r>
              <a:endParaRPr lang="en-US" smtClean="0">
                <a:solidFill>
                  <a:srgbClr val="000000"/>
                </a:solidFill>
              </a:endParaRPr>
            </a:p>
          </p:txBody>
        </p:sp>
        <p:sp>
          <p:nvSpPr>
            <p:cNvPr id="23" name="Rectangle 22"/>
            <p:cNvSpPr>
              <a:spLocks noChangeArrowheads="1"/>
            </p:cNvSpPr>
            <p:nvPr/>
          </p:nvSpPr>
          <p:spPr bwMode="auto">
            <a:xfrm>
              <a:off x="5440795" y="3056370"/>
              <a:ext cx="866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2400" b="1" smtClean="0">
                  <a:solidFill>
                    <a:srgbClr val="000000"/>
                  </a:solidFill>
                </a:rPr>
                <a:t>Total</a:t>
              </a:r>
              <a:endParaRPr lang="en-US" smtClean="0">
                <a:solidFill>
                  <a:srgbClr val="000000"/>
                </a:solidFill>
              </a:endParaRPr>
            </a:p>
          </p:txBody>
        </p:sp>
        <p:sp>
          <p:nvSpPr>
            <p:cNvPr id="24" name="Rectangle 23"/>
            <p:cNvSpPr>
              <a:spLocks noChangeArrowheads="1"/>
            </p:cNvSpPr>
            <p:nvPr/>
          </p:nvSpPr>
          <p:spPr bwMode="auto">
            <a:xfrm>
              <a:off x="754495" y="3513570"/>
              <a:ext cx="1181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2400" b="1" smtClean="0">
                  <a:solidFill>
                    <a:srgbClr val="000000"/>
                  </a:solidFill>
                </a:rPr>
                <a:t>Nurses</a:t>
              </a:r>
              <a:endParaRPr lang="en-US" smtClean="0">
                <a:solidFill>
                  <a:srgbClr val="000000"/>
                </a:solidFill>
              </a:endParaRPr>
            </a:p>
          </p:txBody>
        </p:sp>
        <p:sp>
          <p:nvSpPr>
            <p:cNvPr id="25" name="Rectangle 24"/>
            <p:cNvSpPr>
              <a:spLocks noChangeArrowheads="1"/>
            </p:cNvSpPr>
            <p:nvPr/>
          </p:nvSpPr>
          <p:spPr bwMode="auto">
            <a:xfrm>
              <a:off x="754495" y="3970770"/>
              <a:ext cx="1733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2400" b="1" smtClean="0">
                  <a:solidFill>
                    <a:srgbClr val="000000"/>
                  </a:solidFill>
                </a:rPr>
                <a:t>Physicians</a:t>
              </a:r>
              <a:endParaRPr lang="en-US" smtClean="0">
                <a:solidFill>
                  <a:srgbClr val="000000"/>
                </a:solidFill>
              </a:endParaRPr>
            </a:p>
          </p:txBody>
        </p:sp>
      </p:grpSp>
      <p:sp>
        <p:nvSpPr>
          <p:cNvPr id="26" name="TextBox 25"/>
          <p:cNvSpPr txBox="1"/>
          <p:nvPr/>
        </p:nvSpPr>
        <p:spPr>
          <a:xfrm>
            <a:off x="3810000" y="2355542"/>
            <a:ext cx="5105400" cy="523220"/>
          </a:xfrm>
          <a:prstGeom prst="rect">
            <a:avLst/>
          </a:prstGeom>
          <a:noFill/>
        </p:spPr>
        <p:txBody>
          <a:bodyPr wrap="square" rtlCol="0">
            <a:spAutoFit/>
          </a:bodyPr>
          <a:lstStyle/>
          <a:p>
            <a:r>
              <a:rPr lang="en-US" sz="2800" dirty="0" smtClean="0"/>
              <a:t>7                1             8</a:t>
            </a:r>
            <a:endParaRPr lang="en-US" sz="2800" dirty="0"/>
          </a:p>
        </p:txBody>
      </p:sp>
      <p:sp>
        <p:nvSpPr>
          <p:cNvPr id="27" name="TextBox 26"/>
          <p:cNvSpPr txBox="1"/>
          <p:nvPr/>
        </p:nvSpPr>
        <p:spPr>
          <a:xfrm>
            <a:off x="3810000" y="2815039"/>
            <a:ext cx="3962400" cy="523220"/>
          </a:xfrm>
          <a:prstGeom prst="rect">
            <a:avLst/>
          </a:prstGeom>
          <a:noFill/>
        </p:spPr>
        <p:txBody>
          <a:bodyPr wrap="square" rtlCol="0">
            <a:spAutoFit/>
          </a:bodyPr>
          <a:lstStyle/>
          <a:p>
            <a:r>
              <a:rPr lang="en-US" sz="2800" dirty="0" smtClean="0"/>
              <a:t>3                2             5</a:t>
            </a:r>
            <a:endParaRPr lang="en-US" sz="2800" dirty="0"/>
          </a:p>
        </p:txBody>
      </p:sp>
      <p:sp>
        <p:nvSpPr>
          <p:cNvPr id="28" name="TextBox 27"/>
          <p:cNvSpPr txBox="1"/>
          <p:nvPr/>
        </p:nvSpPr>
        <p:spPr>
          <a:xfrm>
            <a:off x="3810000" y="3340812"/>
            <a:ext cx="4495800" cy="523220"/>
          </a:xfrm>
          <a:prstGeom prst="rect">
            <a:avLst/>
          </a:prstGeom>
          <a:noFill/>
        </p:spPr>
        <p:txBody>
          <a:bodyPr wrap="square" rtlCol="0">
            <a:spAutoFit/>
          </a:bodyPr>
          <a:lstStyle/>
          <a:p>
            <a:r>
              <a:rPr lang="en-US" sz="2800" dirty="0" smtClean="0"/>
              <a:t>10              3             13</a:t>
            </a:r>
            <a:endParaRPr lang="en-US" sz="2800" dirty="0"/>
          </a:p>
        </p:txBody>
      </p:sp>
      <p:sp>
        <p:nvSpPr>
          <p:cNvPr id="29" name="TextBox 28"/>
          <p:cNvSpPr txBox="1"/>
          <p:nvPr/>
        </p:nvSpPr>
        <p:spPr>
          <a:xfrm>
            <a:off x="0" y="4343400"/>
            <a:ext cx="9067800" cy="1754326"/>
          </a:xfrm>
          <a:prstGeom prst="rect">
            <a:avLst/>
          </a:prstGeom>
          <a:noFill/>
        </p:spPr>
        <p:txBody>
          <a:bodyPr wrap="square" rtlCol="0">
            <a:spAutoFit/>
          </a:bodyPr>
          <a:lstStyle/>
          <a:p>
            <a:r>
              <a:rPr lang="en-US" sz="3600" dirty="0" smtClean="0"/>
              <a:t>P(nurse or male) = P(N) + P(male) – P(N AND M)</a:t>
            </a:r>
          </a:p>
          <a:p>
            <a:r>
              <a:rPr lang="en-US" sz="3600" dirty="0"/>
              <a:t>	</a:t>
            </a:r>
            <a:r>
              <a:rPr lang="en-US" sz="3600" dirty="0" smtClean="0"/>
              <a:t>		    =  8/13 + 3/13 – 1/13</a:t>
            </a:r>
          </a:p>
          <a:p>
            <a:r>
              <a:rPr lang="en-US" sz="3600" dirty="0"/>
              <a:t>	</a:t>
            </a:r>
            <a:r>
              <a:rPr lang="en-US" sz="3600" dirty="0" smtClean="0"/>
              <a:t>		    = 10/13</a:t>
            </a:r>
            <a:endParaRPr lang="en-US" sz="3600" dirty="0"/>
          </a:p>
        </p:txBody>
      </p:sp>
    </p:spTree>
    <p:extLst>
      <p:ext uri="{BB962C8B-B14F-4D97-AF65-F5344CB8AC3E}">
        <p14:creationId xmlns:p14="http://schemas.microsoft.com/office/powerpoint/2010/main" val="229221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fad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xEl>
                                              <p:pRg st="1" end="1"/>
                                            </p:txEl>
                                          </p:spTgt>
                                        </p:tgtEl>
                                        <p:attrNameLst>
                                          <p:attrName>style.visibility</p:attrName>
                                        </p:attrNameLst>
                                      </p:cBhvr>
                                      <p:to>
                                        <p:strVal val="visible"/>
                                      </p:to>
                                    </p:set>
                                    <p:animEffect transition="in" filter="fade">
                                      <p:cBhvr>
                                        <p:cTn id="12" dur="500"/>
                                        <p:tgtEl>
                                          <p:spTgt spid="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xEl>
                                              <p:pRg st="2" end="2"/>
                                            </p:txEl>
                                          </p:spTgt>
                                        </p:tgtEl>
                                        <p:attrNameLst>
                                          <p:attrName>style.visibility</p:attrName>
                                        </p:attrNameLst>
                                      </p:cBhvr>
                                      <p:to>
                                        <p:strVal val="visible"/>
                                      </p:to>
                                    </p:set>
                                    <p:animEffect transition="in" filter="fade">
                                      <p:cBhvr>
                                        <p:cTn id="17"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8991600" cy="6494085"/>
          </a:xfrm>
          <a:prstGeom prst="rect">
            <a:avLst/>
          </a:prstGeom>
          <a:noFill/>
        </p:spPr>
        <p:txBody>
          <a:bodyPr wrap="square" rtlCol="0">
            <a:spAutoFit/>
          </a:bodyPr>
          <a:lstStyle/>
          <a:p>
            <a:r>
              <a:rPr lang="en-US" sz="3200" dirty="0" smtClean="0"/>
              <a:t>A pizza restaurant sold 24 cheese pizzas and 16 pizzas with one or more toppings.  Twelve of the cheese pizzas were eaten at work, and 10 of the pizzas with one or more toppings were eaten at work.  If a pizza was selected at random, find the probability of each…</a:t>
            </a:r>
          </a:p>
          <a:p>
            <a:pPr marL="514350" indent="-514350">
              <a:buAutoNum type="alphaLcParenR"/>
            </a:pPr>
            <a:r>
              <a:rPr lang="en-US" sz="3200" dirty="0" smtClean="0"/>
              <a:t>It was a cheese pizza eaten at work.</a:t>
            </a:r>
          </a:p>
          <a:p>
            <a:pPr marL="514350" indent="-514350">
              <a:buAutoNum type="alphaLcParenR"/>
            </a:pPr>
            <a:r>
              <a:rPr lang="en-US" sz="3200" dirty="0" smtClean="0"/>
              <a:t>It was a pizza with either one or more toppings OR  it was not eaten at work.</a:t>
            </a:r>
          </a:p>
          <a:p>
            <a:pPr marL="514350" indent="-514350">
              <a:buAutoNum type="alphaLcParenR"/>
            </a:pPr>
            <a:r>
              <a:rPr lang="en-US" sz="3200" dirty="0" smtClean="0"/>
              <a:t>It was a cheese pizza or it was a pizza eaten at work.</a:t>
            </a:r>
          </a:p>
          <a:p>
            <a:r>
              <a:rPr lang="en-US" sz="3200" dirty="0" smtClean="0"/>
              <a:t>Make a TABLE and show your work…</a:t>
            </a:r>
          </a:p>
          <a:p>
            <a:endParaRPr lang="en-US" sz="3200" dirty="0"/>
          </a:p>
        </p:txBody>
      </p:sp>
    </p:spTree>
    <p:extLst>
      <p:ext uri="{BB962C8B-B14F-4D97-AF65-F5344CB8AC3E}">
        <p14:creationId xmlns:p14="http://schemas.microsoft.com/office/powerpoint/2010/main" val="3546948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067800" cy="6001643"/>
          </a:xfrm>
          <a:prstGeom prst="rect">
            <a:avLst/>
          </a:prstGeom>
          <a:noFill/>
        </p:spPr>
        <p:txBody>
          <a:bodyPr wrap="square" rtlCol="0">
            <a:spAutoFit/>
          </a:bodyPr>
          <a:lstStyle/>
          <a:p>
            <a:r>
              <a:rPr lang="en-US" sz="3200" dirty="0" smtClean="0"/>
              <a:t>4-3:  Multiplication Rules and Conditional Probability</a:t>
            </a:r>
          </a:p>
          <a:p>
            <a:pPr marL="457200" indent="-457200">
              <a:buFont typeface="Arial" panose="020B0604020202020204" pitchFamily="34" charset="0"/>
              <a:buChar char="•"/>
            </a:pPr>
            <a:r>
              <a:rPr lang="en-US" sz="3200" dirty="0" smtClean="0"/>
              <a:t>4-2 showed ME events (did they happen @ the same time):  addition</a:t>
            </a:r>
          </a:p>
          <a:p>
            <a:pPr marL="457200" indent="-457200">
              <a:buFont typeface="Arial" panose="020B0604020202020204" pitchFamily="34" charset="0"/>
              <a:buChar char="•"/>
            </a:pPr>
            <a:r>
              <a:rPr lang="en-US" sz="3200" dirty="0" smtClean="0"/>
              <a:t>4-3 is all about – do they occur in sequence:  multiplication</a:t>
            </a:r>
          </a:p>
          <a:p>
            <a:pPr marL="914400" lvl="1" indent="-457200">
              <a:buFont typeface="Arial" panose="020B0604020202020204" pitchFamily="34" charset="0"/>
              <a:buChar char="•"/>
            </a:pPr>
            <a:r>
              <a:rPr lang="en-US" sz="3200" dirty="0" smtClean="0"/>
              <a:t>Ex – toss a coin and then roll a die</a:t>
            </a:r>
          </a:p>
          <a:p>
            <a:pPr marL="914400" lvl="1" indent="-457200">
              <a:buFont typeface="Arial" panose="020B0604020202020204" pitchFamily="34" charset="0"/>
              <a:buChar char="•"/>
            </a:pPr>
            <a:r>
              <a:rPr lang="en-US" sz="3200" dirty="0" smtClean="0"/>
              <a:t>draw a card and then draw another card</a:t>
            </a:r>
          </a:p>
          <a:p>
            <a:pPr marL="457200" indent="-457200">
              <a:buFont typeface="Arial" panose="020B0604020202020204" pitchFamily="34" charset="0"/>
              <a:buChar char="•"/>
            </a:pPr>
            <a:r>
              <a:rPr lang="en-US" sz="3200" u="sng" dirty="0" smtClean="0"/>
              <a:t>Independent Events</a:t>
            </a:r>
            <a:r>
              <a:rPr lang="en-US" sz="3200" dirty="0" smtClean="0"/>
              <a:t>:  two events that occur where one does not affect/influence the other</a:t>
            </a:r>
          </a:p>
          <a:p>
            <a:pPr marL="914400" lvl="1" indent="-457200">
              <a:buFont typeface="Arial" panose="020B0604020202020204" pitchFamily="34" charset="0"/>
              <a:buChar char="•"/>
            </a:pPr>
            <a:r>
              <a:rPr lang="en-US" sz="3200" dirty="0" smtClean="0"/>
              <a:t>Ex’s:  tossing a coin and rolling a die</a:t>
            </a:r>
          </a:p>
          <a:p>
            <a:pPr marL="914400" lvl="1" indent="-457200">
              <a:buFont typeface="Arial" panose="020B0604020202020204" pitchFamily="34" charset="0"/>
              <a:buChar char="•"/>
            </a:pPr>
            <a:r>
              <a:rPr lang="en-US" sz="3200" dirty="0" smtClean="0"/>
              <a:t>Having red hair and wearing a seat belt</a:t>
            </a:r>
            <a:endParaRPr lang="en-US" sz="3200" dirty="0"/>
          </a:p>
          <a:p>
            <a:pPr lvl="1"/>
            <a:endParaRPr lang="en-US" sz="3200" dirty="0" smtClean="0"/>
          </a:p>
        </p:txBody>
      </p:sp>
    </p:spTree>
    <p:extLst>
      <p:ext uri="{BB962C8B-B14F-4D97-AF65-F5344CB8AC3E}">
        <p14:creationId xmlns:p14="http://schemas.microsoft.com/office/powerpoint/2010/main" val="288765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500"/>
                                        <p:tgtEl>
                                          <p:spTgt spid="2">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fade">
                                      <p:cBhvr>
                                        <p:cTn id="3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75" y="65972"/>
            <a:ext cx="8382000" cy="646331"/>
          </a:xfrm>
          <a:prstGeom prst="rect">
            <a:avLst/>
          </a:prstGeom>
          <a:noFill/>
        </p:spPr>
        <p:txBody>
          <a:bodyPr wrap="square" rtlCol="0">
            <a:spAutoFit/>
          </a:bodyPr>
          <a:lstStyle/>
          <a:p>
            <a:r>
              <a:rPr lang="en-US" sz="3600" dirty="0" smtClean="0"/>
              <a:t>4-1:  Sample Spaces and Probability</a:t>
            </a:r>
          </a:p>
        </p:txBody>
      </p:sp>
      <p:sp>
        <p:nvSpPr>
          <p:cNvPr id="3" name="TextBox 2"/>
          <p:cNvSpPr txBox="1"/>
          <p:nvPr/>
        </p:nvSpPr>
        <p:spPr>
          <a:xfrm>
            <a:off x="381000" y="712303"/>
            <a:ext cx="8458200" cy="550920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The idea got its origins from game theory</a:t>
            </a:r>
          </a:p>
          <a:p>
            <a:pPr marL="457200" indent="-457200">
              <a:buFont typeface="Arial" panose="020B0604020202020204" pitchFamily="34" charset="0"/>
              <a:buChar char="•"/>
            </a:pPr>
            <a:r>
              <a:rPr lang="en-US" sz="3200" u="sng" dirty="0" smtClean="0"/>
              <a:t>Probability experiments</a:t>
            </a:r>
            <a:r>
              <a:rPr lang="en-US" sz="3200" dirty="0" smtClean="0"/>
              <a:t>:  a chance process that </a:t>
            </a:r>
          </a:p>
          <a:p>
            <a:r>
              <a:rPr lang="en-US" sz="3200" dirty="0" smtClean="0"/>
              <a:t>	leads to well-defined results called 	outcomes</a:t>
            </a:r>
          </a:p>
          <a:p>
            <a:pPr marL="457200" indent="-457200">
              <a:buFont typeface="Arial" panose="020B0604020202020204" pitchFamily="34" charset="0"/>
              <a:buChar char="•"/>
            </a:pPr>
            <a:r>
              <a:rPr lang="en-US" sz="3200" u="sng" dirty="0" smtClean="0"/>
              <a:t>Outcomes</a:t>
            </a:r>
            <a:r>
              <a:rPr lang="en-US" sz="3200" dirty="0" smtClean="0"/>
              <a:t>:  the result of a single trial probability experiment</a:t>
            </a:r>
          </a:p>
          <a:p>
            <a:pPr marL="457200" indent="-457200">
              <a:buFont typeface="Arial" panose="020B0604020202020204" pitchFamily="34" charset="0"/>
              <a:buChar char="•"/>
            </a:pPr>
            <a:r>
              <a:rPr lang="en-US" sz="3200" u="sng" dirty="0" smtClean="0"/>
              <a:t>Sample Space</a:t>
            </a:r>
            <a:r>
              <a:rPr lang="en-US" sz="3200" dirty="0" smtClean="0"/>
              <a:t>:  the set of all possible outcomes of a probability experiment</a:t>
            </a:r>
          </a:p>
          <a:p>
            <a:pPr marL="914400" lvl="1" indent="-457200">
              <a:buFont typeface="Arial" panose="020B0604020202020204" pitchFamily="34" charset="0"/>
              <a:buChar char="•"/>
            </a:pPr>
            <a:r>
              <a:rPr lang="en-US" sz="3200" dirty="0" smtClean="0"/>
              <a:t>It is what can possibly occur</a:t>
            </a:r>
          </a:p>
          <a:p>
            <a:pPr marL="1371600" lvl="2" indent="-457200">
              <a:buFont typeface="Arial" panose="020B0604020202020204" pitchFamily="34" charset="0"/>
              <a:buChar char="•"/>
            </a:pPr>
            <a:r>
              <a:rPr lang="en-US" sz="3200" dirty="0" smtClean="0"/>
              <a:t>Ex:  tossing a coin:  H or T</a:t>
            </a:r>
          </a:p>
          <a:p>
            <a:pPr marL="1828800" lvl="3" indent="-457200">
              <a:buFont typeface="Arial" panose="020B0604020202020204" pitchFamily="34" charset="0"/>
              <a:buChar char="•"/>
            </a:pPr>
            <a:r>
              <a:rPr lang="en-US" sz="3200" dirty="0" smtClean="0"/>
              <a:t>Rolling a die:  1, 2, 3, 4, 5, 6</a:t>
            </a:r>
            <a:endParaRPr lang="en-US" sz="3200" dirty="0"/>
          </a:p>
        </p:txBody>
      </p:sp>
    </p:spTree>
    <p:extLst>
      <p:ext uri="{BB962C8B-B14F-4D97-AF65-F5344CB8AC3E}">
        <p14:creationId xmlns:p14="http://schemas.microsoft.com/office/powerpoint/2010/main" val="85314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249"/>
            <a:ext cx="8839200" cy="584775"/>
          </a:xfrm>
          <a:prstGeom prst="rect">
            <a:avLst/>
          </a:prstGeom>
          <a:noFill/>
        </p:spPr>
        <p:txBody>
          <a:bodyPr wrap="square" rtlCol="0">
            <a:spAutoFit/>
          </a:bodyPr>
          <a:lstStyle/>
          <a:p>
            <a:r>
              <a:rPr lang="en-US" sz="3200" dirty="0" smtClean="0"/>
              <a:t>Formulas:  </a:t>
            </a:r>
            <a:endParaRPr lang="en-US" sz="3200" dirty="0"/>
          </a:p>
        </p:txBody>
      </p:sp>
      <p:graphicFrame>
        <p:nvGraphicFramePr>
          <p:cNvPr id="3" name="Object 2"/>
          <p:cNvGraphicFramePr>
            <a:graphicFrameLocks noGrp="1" noChangeAspect="1"/>
          </p:cNvGraphicFramePr>
          <p:nvPr>
            <p:extLst>
              <p:ext uri="{D42A27DB-BD31-4B8C-83A1-F6EECF244321}">
                <p14:modId xmlns:p14="http://schemas.microsoft.com/office/powerpoint/2010/main" val="3314433773"/>
              </p:ext>
            </p:extLst>
          </p:nvPr>
        </p:nvGraphicFramePr>
        <p:xfrm>
          <a:off x="1905000" y="228600"/>
          <a:ext cx="6884987" cy="2128838"/>
        </p:xfrm>
        <a:graphic>
          <a:graphicData uri="http://schemas.openxmlformats.org/presentationml/2006/ole">
            <mc:AlternateContent xmlns:mc="http://schemas.openxmlformats.org/markup-compatibility/2006">
              <mc:Choice xmlns:v="urn:schemas-microsoft-com:vml" Requires="v">
                <p:oleObj spid="_x0000_s5149" name="Equation" r:id="rId3" imgW="2628720" imgH="812520" progId="Equation.DSMT4">
                  <p:embed/>
                </p:oleObj>
              </mc:Choice>
              <mc:Fallback>
                <p:oleObj name="Equation" r:id="rId3" imgW="2628720" imgH="812520" progId="Equation.DSMT4">
                  <p:embed/>
                  <p:pic>
                    <p:nvPicPr>
                      <p:cNvPr id="0" name="Object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8600"/>
                        <a:ext cx="6884987" cy="212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4" name="TextBox 3"/>
              <p:cNvSpPr txBox="1"/>
              <p:nvPr/>
            </p:nvSpPr>
            <p:spPr>
              <a:xfrm>
                <a:off x="228600" y="2743200"/>
                <a:ext cx="8763000" cy="2309671"/>
              </a:xfrm>
              <a:prstGeom prst="rect">
                <a:avLst/>
              </a:prstGeom>
              <a:noFill/>
            </p:spPr>
            <p:txBody>
              <a:bodyPr wrap="square" rtlCol="0">
                <a:spAutoFit/>
              </a:bodyPr>
              <a:lstStyle/>
              <a:p>
                <a:r>
                  <a:rPr lang="en-US" sz="3200" dirty="0" smtClean="0"/>
                  <a:t>Ex’s:  </a:t>
                </a:r>
              </a:p>
              <a:p>
                <a:pPr marL="514350" indent="-514350">
                  <a:buAutoNum type="arabicParenR"/>
                </a:pPr>
                <a:r>
                  <a:rPr lang="en-US" sz="3200" dirty="0" smtClean="0"/>
                  <a:t>Find the probability of drawing a Q and then a 3, if after the first card is drawn it is replaced.  </a:t>
                </a:r>
              </a:p>
              <a:p>
                <a:pPr lvl="3"/>
                <a14:m>
                  <m:oMath xmlns:m="http://schemas.openxmlformats.org/officeDocument/2006/math">
                    <m:r>
                      <a:rPr lang="en-US" sz="3200" b="0" i="1" smtClean="0">
                        <a:latin typeface="Cambria Math"/>
                      </a:rPr>
                      <m:t>(</m:t>
                    </m:r>
                    <m:f>
                      <m:fPr>
                        <m:ctrlPr>
                          <a:rPr lang="en-US" sz="3200" i="1" smtClean="0">
                            <a:latin typeface="Cambria Math"/>
                          </a:rPr>
                        </m:ctrlPr>
                      </m:fPr>
                      <m:num>
                        <m:r>
                          <a:rPr lang="en-US" sz="3200" b="0" i="1" smtClean="0">
                            <a:latin typeface="Cambria Math"/>
                          </a:rPr>
                          <m:t>4</m:t>
                        </m:r>
                      </m:num>
                      <m:den>
                        <m:r>
                          <a:rPr lang="en-US" sz="3200" b="0" i="1" smtClean="0">
                            <a:latin typeface="Cambria Math"/>
                          </a:rPr>
                          <m:t>52</m:t>
                        </m:r>
                      </m:den>
                    </m:f>
                  </m:oMath>
                </a14:m>
                <a:r>
                  <a:rPr lang="en-US" sz="3200" dirty="0" smtClean="0"/>
                  <a:t>)(</a:t>
                </a:r>
                <a14:m>
                  <m:oMath xmlns:m="http://schemas.openxmlformats.org/officeDocument/2006/math">
                    <m:f>
                      <m:fPr>
                        <m:ctrlPr>
                          <a:rPr lang="en-US" sz="3200" i="1" dirty="0" smtClean="0">
                            <a:latin typeface="Cambria Math"/>
                          </a:rPr>
                        </m:ctrlPr>
                      </m:fPr>
                      <m:num>
                        <m:r>
                          <a:rPr lang="en-US" sz="3200" b="0" i="1" dirty="0" smtClean="0">
                            <a:latin typeface="Cambria Math"/>
                          </a:rPr>
                          <m:t>4</m:t>
                        </m:r>
                      </m:num>
                      <m:den>
                        <m:r>
                          <a:rPr lang="en-US" sz="3200" b="0" i="1" dirty="0" smtClean="0">
                            <a:latin typeface="Cambria Math"/>
                          </a:rPr>
                          <m:t>52</m:t>
                        </m:r>
                      </m:den>
                    </m:f>
                    <m:r>
                      <a:rPr lang="en-US" sz="3200" b="0" i="1" dirty="0" smtClean="0">
                        <a:latin typeface="Cambria Math"/>
                      </a:rPr>
                      <m:t>)</m:t>
                    </m:r>
                  </m:oMath>
                </a14:m>
                <a:r>
                  <a:rPr lang="en-US" sz="3200" dirty="0" smtClean="0"/>
                  <a:t> = </a:t>
                </a:r>
                <a14:m>
                  <m:oMath xmlns:m="http://schemas.openxmlformats.org/officeDocument/2006/math">
                    <m:r>
                      <a:rPr lang="en-US" sz="3200" i="1">
                        <a:latin typeface="Cambria Math"/>
                      </a:rPr>
                      <m:t>(</m:t>
                    </m:r>
                    <m:f>
                      <m:fPr>
                        <m:ctrlPr>
                          <a:rPr lang="en-US" sz="3200" i="1">
                            <a:latin typeface="Cambria Math"/>
                          </a:rPr>
                        </m:ctrlPr>
                      </m:fPr>
                      <m:num>
                        <m:r>
                          <a:rPr lang="en-US" sz="3200" b="0" i="1" smtClean="0">
                            <a:latin typeface="Cambria Math"/>
                          </a:rPr>
                          <m:t>1</m:t>
                        </m:r>
                      </m:num>
                      <m:den>
                        <m:r>
                          <a:rPr lang="en-US" sz="3200" b="0" i="1" smtClean="0">
                            <a:latin typeface="Cambria Math"/>
                          </a:rPr>
                          <m:t>13</m:t>
                        </m:r>
                      </m:den>
                    </m:f>
                  </m:oMath>
                </a14:m>
                <a:r>
                  <a:rPr lang="en-US" sz="3200" dirty="0"/>
                  <a:t>)(</a:t>
                </a:r>
                <a14:m>
                  <m:oMath xmlns:m="http://schemas.openxmlformats.org/officeDocument/2006/math">
                    <m:f>
                      <m:fPr>
                        <m:ctrlPr>
                          <a:rPr lang="en-US" sz="3200" i="1" dirty="0">
                            <a:latin typeface="Cambria Math"/>
                          </a:rPr>
                        </m:ctrlPr>
                      </m:fPr>
                      <m:num>
                        <m:r>
                          <a:rPr lang="en-US" sz="3200" b="0" i="1" dirty="0" smtClean="0">
                            <a:latin typeface="Cambria Math"/>
                          </a:rPr>
                          <m:t>1</m:t>
                        </m:r>
                      </m:num>
                      <m:den>
                        <m:r>
                          <a:rPr lang="en-US" sz="3200" b="0" i="1" dirty="0" smtClean="0">
                            <a:latin typeface="Cambria Math"/>
                          </a:rPr>
                          <m:t>13</m:t>
                        </m:r>
                      </m:den>
                    </m:f>
                    <m:r>
                      <a:rPr lang="en-US" sz="3200" i="1" dirty="0">
                        <a:latin typeface="Cambria Math"/>
                      </a:rPr>
                      <m:t>)</m:t>
                    </m:r>
                  </m:oMath>
                </a14:m>
                <a:r>
                  <a:rPr lang="en-US" sz="3200" dirty="0"/>
                  <a:t> </a:t>
                </a:r>
                <a:r>
                  <a:rPr lang="en-US" sz="3200" dirty="0" smtClean="0"/>
                  <a:t>= </a:t>
                </a:r>
                <a14:m>
                  <m:oMath xmlns:m="http://schemas.openxmlformats.org/officeDocument/2006/math">
                    <m:f>
                      <m:fPr>
                        <m:ctrlPr>
                          <a:rPr lang="en-US" sz="3200" i="1">
                            <a:latin typeface="Cambria Math"/>
                          </a:rPr>
                        </m:ctrlPr>
                      </m:fPr>
                      <m:num>
                        <m:r>
                          <a:rPr lang="en-US" sz="3200" i="1">
                            <a:latin typeface="Cambria Math"/>
                          </a:rPr>
                          <m:t>1</m:t>
                        </m:r>
                      </m:num>
                      <m:den>
                        <m:r>
                          <a:rPr lang="en-US" sz="3200" b="0" i="1" smtClean="0">
                            <a:latin typeface="Cambria Math"/>
                          </a:rPr>
                          <m:t>169</m:t>
                        </m:r>
                      </m:den>
                    </m:f>
                  </m:oMath>
                </a14:m>
                <a:r>
                  <a:rPr lang="en-US" sz="3200" dirty="0" smtClean="0"/>
                  <a:t> = 0.006</a:t>
                </a:r>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228600" y="2743200"/>
                <a:ext cx="8763000" cy="2309671"/>
              </a:xfrm>
              <a:prstGeom prst="rect">
                <a:avLst/>
              </a:prstGeom>
              <a:blipFill rotWithShape="1">
                <a:blip r:embed="rId5"/>
                <a:stretch>
                  <a:fillRect l="-1879" t="-3430" r="-2088" b="-1583"/>
                </a:stretch>
              </a:blipFill>
            </p:spPr>
            <p:txBody>
              <a:bodyPr/>
              <a:lstStyle/>
              <a:p>
                <a:r>
                  <a:rPr lang="en-US">
                    <a:noFill/>
                  </a:rPr>
                  <a:t> </a:t>
                </a:r>
              </a:p>
            </p:txBody>
          </p:sp>
        </mc:Fallback>
      </mc:AlternateContent>
    </p:spTree>
    <p:extLst>
      <p:ext uri="{BB962C8B-B14F-4D97-AF65-F5344CB8AC3E}">
        <p14:creationId xmlns:p14="http://schemas.microsoft.com/office/powerpoint/2010/main" val="33562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751903" cy="5714641"/>
              </a:xfrm>
              <a:prstGeom prst="rect">
                <a:avLst/>
              </a:prstGeom>
              <a:noFill/>
            </p:spPr>
            <p:txBody>
              <a:bodyPr wrap="square" rtlCol="0">
                <a:spAutoFit/>
              </a:bodyPr>
              <a:lstStyle/>
              <a:p>
                <a:pPr marL="514350" indent="-514350">
                  <a:buAutoNum type="arabicParenR" startAt="2"/>
                </a:pPr>
                <a:r>
                  <a:rPr lang="en-US" sz="3200" dirty="0" smtClean="0"/>
                  <a:t>The same scenario, but there is no replacing of cards this time.  </a:t>
                </a:r>
              </a:p>
              <a:p>
                <a:pPr lvl="4"/>
                <a14:m>
                  <m:oMath xmlns:m="http://schemas.openxmlformats.org/officeDocument/2006/math">
                    <m:r>
                      <a:rPr lang="en-US" sz="3200" i="1">
                        <a:latin typeface="Cambria Math"/>
                      </a:rPr>
                      <m:t>(</m:t>
                    </m:r>
                    <m:f>
                      <m:fPr>
                        <m:ctrlPr>
                          <a:rPr lang="en-US" sz="3200" i="1">
                            <a:latin typeface="Cambria Math"/>
                          </a:rPr>
                        </m:ctrlPr>
                      </m:fPr>
                      <m:num>
                        <m:r>
                          <a:rPr lang="en-US" sz="3200" i="1">
                            <a:latin typeface="Cambria Math"/>
                          </a:rPr>
                          <m:t>4</m:t>
                        </m:r>
                      </m:num>
                      <m:den>
                        <m:r>
                          <a:rPr lang="en-US" sz="3200" i="1">
                            <a:latin typeface="Cambria Math"/>
                          </a:rPr>
                          <m:t>52</m:t>
                        </m:r>
                      </m:den>
                    </m:f>
                  </m:oMath>
                </a14:m>
                <a:r>
                  <a:rPr lang="en-US" sz="3200" dirty="0"/>
                  <a:t>)(</a:t>
                </a:r>
                <a14:m>
                  <m:oMath xmlns:m="http://schemas.openxmlformats.org/officeDocument/2006/math">
                    <m:f>
                      <m:fPr>
                        <m:ctrlPr>
                          <a:rPr lang="en-US" sz="3200" i="1" dirty="0">
                            <a:latin typeface="Cambria Math"/>
                          </a:rPr>
                        </m:ctrlPr>
                      </m:fPr>
                      <m:num>
                        <m:r>
                          <a:rPr lang="en-US" sz="3200" i="1" dirty="0">
                            <a:latin typeface="Cambria Math"/>
                          </a:rPr>
                          <m:t>4</m:t>
                        </m:r>
                      </m:num>
                      <m:den>
                        <m:r>
                          <a:rPr lang="en-US" sz="3200" i="1" dirty="0">
                            <a:latin typeface="Cambria Math"/>
                          </a:rPr>
                          <m:t>5</m:t>
                        </m:r>
                        <m:r>
                          <a:rPr lang="en-US" sz="3200" b="0" i="1" dirty="0" smtClean="0">
                            <a:latin typeface="Cambria Math"/>
                          </a:rPr>
                          <m:t>1</m:t>
                        </m:r>
                      </m:den>
                    </m:f>
                    <m:r>
                      <a:rPr lang="en-US" sz="3200" i="1" dirty="0">
                        <a:latin typeface="Cambria Math"/>
                      </a:rPr>
                      <m:t>)</m:t>
                    </m:r>
                  </m:oMath>
                </a14:m>
                <a:r>
                  <a:rPr lang="en-US" sz="3200" dirty="0"/>
                  <a:t> = </a:t>
                </a:r>
                <a14:m>
                  <m:oMath xmlns:m="http://schemas.openxmlformats.org/officeDocument/2006/math">
                    <m:r>
                      <a:rPr lang="en-US" sz="3200" i="1">
                        <a:latin typeface="Cambria Math"/>
                      </a:rPr>
                      <m:t>(</m:t>
                    </m:r>
                    <m:f>
                      <m:fPr>
                        <m:ctrlPr>
                          <a:rPr lang="en-US" sz="3200" i="1">
                            <a:latin typeface="Cambria Math"/>
                          </a:rPr>
                        </m:ctrlPr>
                      </m:fPr>
                      <m:num>
                        <m:r>
                          <a:rPr lang="en-US" sz="3200" i="1">
                            <a:latin typeface="Cambria Math"/>
                          </a:rPr>
                          <m:t>1</m:t>
                        </m:r>
                      </m:num>
                      <m:den>
                        <m:r>
                          <a:rPr lang="en-US" sz="3200" i="1">
                            <a:latin typeface="Cambria Math"/>
                          </a:rPr>
                          <m:t>13</m:t>
                        </m:r>
                      </m:den>
                    </m:f>
                  </m:oMath>
                </a14:m>
                <a:r>
                  <a:rPr lang="en-US" sz="3200" dirty="0"/>
                  <a:t>)(</a:t>
                </a:r>
                <a14:m>
                  <m:oMath xmlns:m="http://schemas.openxmlformats.org/officeDocument/2006/math">
                    <m:f>
                      <m:fPr>
                        <m:ctrlPr>
                          <a:rPr lang="en-US" sz="3200" i="1" dirty="0">
                            <a:latin typeface="Cambria Math"/>
                          </a:rPr>
                        </m:ctrlPr>
                      </m:fPr>
                      <m:num>
                        <m:r>
                          <a:rPr lang="en-US" sz="3200" b="0" i="1" dirty="0" smtClean="0">
                            <a:latin typeface="Cambria Math"/>
                          </a:rPr>
                          <m:t>4</m:t>
                        </m:r>
                      </m:num>
                      <m:den>
                        <m:r>
                          <a:rPr lang="en-US" sz="3200" b="0" i="1" dirty="0" smtClean="0">
                            <a:latin typeface="Cambria Math"/>
                          </a:rPr>
                          <m:t>51</m:t>
                        </m:r>
                      </m:den>
                    </m:f>
                    <m:r>
                      <a:rPr lang="en-US" sz="3200" i="1" dirty="0">
                        <a:latin typeface="Cambria Math"/>
                      </a:rPr>
                      <m:t>)</m:t>
                    </m:r>
                  </m:oMath>
                </a14:m>
                <a:r>
                  <a:rPr lang="en-US" sz="3200" dirty="0"/>
                  <a:t> = </a:t>
                </a:r>
                <a14:m>
                  <m:oMath xmlns:m="http://schemas.openxmlformats.org/officeDocument/2006/math">
                    <m:f>
                      <m:fPr>
                        <m:ctrlPr>
                          <a:rPr lang="en-US" sz="3200" i="1">
                            <a:latin typeface="Cambria Math"/>
                          </a:rPr>
                        </m:ctrlPr>
                      </m:fPr>
                      <m:num>
                        <m:r>
                          <a:rPr lang="en-US" sz="3200" b="0" i="1" smtClean="0">
                            <a:latin typeface="Cambria Math"/>
                          </a:rPr>
                          <m:t>4</m:t>
                        </m:r>
                      </m:num>
                      <m:den>
                        <m:r>
                          <a:rPr lang="en-US" sz="3200" b="0" i="1" smtClean="0">
                            <a:latin typeface="Cambria Math"/>
                          </a:rPr>
                          <m:t>663</m:t>
                        </m:r>
                      </m:den>
                    </m:f>
                  </m:oMath>
                </a14:m>
                <a:r>
                  <a:rPr lang="en-US" sz="3200" dirty="0"/>
                  <a:t> = </a:t>
                </a:r>
                <a:r>
                  <a:rPr lang="en-US" sz="3200" dirty="0" smtClean="0"/>
                  <a:t>0.006</a:t>
                </a:r>
              </a:p>
              <a:p>
                <a:r>
                  <a:rPr lang="en-US" sz="3200" dirty="0"/>
                  <a:t>T</a:t>
                </a:r>
                <a:r>
                  <a:rPr lang="en-US" sz="3200" dirty="0" smtClean="0"/>
                  <a:t>his is why we don’t just round to the first value…they look like they are equal.  It is better to keep them as their fractions.  </a:t>
                </a:r>
              </a:p>
              <a:p>
                <a:endParaRPr lang="en-US" sz="3200" dirty="0"/>
              </a:p>
              <a:p>
                <a:pPr marL="514350" indent="-514350">
                  <a:buAutoNum type="arabicParenR" startAt="3"/>
                </a:pPr>
                <a:r>
                  <a:rPr lang="en-US" sz="3200" dirty="0" smtClean="0"/>
                  <a:t>You can do the same thing with however many #’s you need to multiply.</a:t>
                </a:r>
              </a:p>
              <a:p>
                <a:pPr marL="514350" indent="-514350">
                  <a:buAutoNum type="arabicParenR" startAt="3"/>
                </a:pPr>
                <a:endParaRPr lang="en-US" sz="3200" dirty="0"/>
              </a:p>
              <a:p>
                <a:pPr lvl="4"/>
                <a:r>
                  <a:rPr lang="en-US" sz="3200" dirty="0" smtClean="0"/>
                  <a:t>	</a:t>
                </a:r>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751903" cy="5714641"/>
              </a:xfrm>
              <a:prstGeom prst="rect">
                <a:avLst/>
              </a:prstGeom>
              <a:blipFill rotWithShape="1">
                <a:blip r:embed="rId2"/>
                <a:stretch>
                  <a:fillRect l="-1811" t="-1601"/>
                </a:stretch>
              </a:blipFill>
            </p:spPr>
            <p:txBody>
              <a:bodyPr/>
              <a:lstStyle/>
              <a:p>
                <a:r>
                  <a:rPr lang="en-US">
                    <a:noFill/>
                  </a:rPr>
                  <a:t> </a:t>
                </a:r>
              </a:p>
            </p:txBody>
          </p:sp>
        </mc:Fallback>
      </mc:AlternateContent>
    </p:spTree>
    <p:extLst>
      <p:ext uri="{BB962C8B-B14F-4D97-AF65-F5344CB8AC3E}">
        <p14:creationId xmlns:p14="http://schemas.microsoft.com/office/powerpoint/2010/main" val="300533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4524315"/>
          </a:xfrm>
          <a:prstGeom prst="rect">
            <a:avLst/>
          </a:prstGeom>
        </p:spPr>
        <p:txBody>
          <a:bodyPr wrap="square">
            <a:spAutoFit/>
          </a:bodyPr>
          <a:lstStyle/>
          <a:p>
            <a:pPr marL="514350" indent="-514350">
              <a:buAutoNum type="arabicParenR" startAt="3"/>
            </a:pPr>
            <a:r>
              <a:rPr lang="en-US" sz="3200" dirty="0"/>
              <a:t>Approximately 2% of alarm clocks don’t go off each day (and make the owner late for school/work).  What is the </a:t>
            </a:r>
            <a:r>
              <a:rPr lang="en-US" sz="3200" dirty="0" smtClean="0"/>
              <a:t>probability that 3 randomly selected alarm clocks all don’t go off on a given morning.  </a:t>
            </a:r>
          </a:p>
          <a:p>
            <a:pPr lvl="3"/>
            <a:r>
              <a:rPr lang="en-US" sz="3200" dirty="0"/>
              <a:t>	</a:t>
            </a:r>
            <a:r>
              <a:rPr lang="en-US" sz="3200" dirty="0" smtClean="0"/>
              <a:t>(0.02)(0.02)(0.02) = 0.000008</a:t>
            </a:r>
          </a:p>
          <a:p>
            <a:pPr marL="914400" lvl="1" indent="-457200">
              <a:buFont typeface="Arial" panose="020B0604020202020204" pitchFamily="34" charset="0"/>
              <a:buChar char="•"/>
            </a:pPr>
            <a:r>
              <a:rPr lang="en-US" sz="3200" dirty="0" smtClean="0"/>
              <a:t>Whenever percentages are used, ALWAYS leave them in that form.  Don’t convert them to fractions and ‘not replace one’ from the lot.</a:t>
            </a:r>
            <a:endParaRPr lang="en-US" sz="3200" dirty="0"/>
          </a:p>
        </p:txBody>
      </p:sp>
    </p:spTree>
    <p:extLst>
      <p:ext uri="{BB962C8B-B14F-4D97-AF65-F5344CB8AC3E}">
        <p14:creationId xmlns:p14="http://schemas.microsoft.com/office/powerpoint/2010/main" val="69235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991600" cy="5016758"/>
          </a:xfrm>
          <a:prstGeom prst="rect">
            <a:avLst/>
          </a:prstGeom>
          <a:noFill/>
        </p:spPr>
        <p:txBody>
          <a:bodyPr wrap="square" rtlCol="0">
            <a:spAutoFit/>
          </a:bodyPr>
          <a:lstStyle/>
          <a:p>
            <a:r>
              <a:rPr lang="en-US" sz="3200" u="sng" dirty="0" smtClean="0"/>
              <a:t>Dependent Events</a:t>
            </a:r>
            <a:r>
              <a:rPr lang="en-US" sz="3200" dirty="0" smtClean="0"/>
              <a:t>: when the outcome of the first event has an impact on any of the following events</a:t>
            </a:r>
          </a:p>
          <a:p>
            <a:pPr marL="457200" indent="-457200">
              <a:buFont typeface="Arial" panose="020B0604020202020204" pitchFamily="34" charset="0"/>
              <a:buChar char="•"/>
            </a:pPr>
            <a:r>
              <a:rPr lang="en-US" sz="3200" dirty="0" smtClean="0"/>
              <a:t>Drawing a card and not replacing it</a:t>
            </a:r>
          </a:p>
          <a:p>
            <a:pPr marL="457200" indent="-457200">
              <a:buFont typeface="Arial" panose="020B0604020202020204" pitchFamily="34" charset="0"/>
              <a:buChar char="•"/>
            </a:pPr>
            <a:r>
              <a:rPr lang="en-US" sz="3200" dirty="0" smtClean="0"/>
              <a:t>Wearing a seatbelt and being more likely to survive an accident</a:t>
            </a:r>
          </a:p>
          <a:p>
            <a:pPr marL="457200" indent="-457200">
              <a:buFont typeface="Arial" panose="020B0604020202020204" pitchFamily="34" charset="0"/>
              <a:buChar char="•"/>
            </a:pPr>
            <a:r>
              <a:rPr lang="en-US" sz="3200" dirty="0" smtClean="0"/>
              <a:t>Having high grades and getting in to good college</a:t>
            </a:r>
          </a:p>
          <a:p>
            <a:pPr marL="457200" indent="-457200">
              <a:buFont typeface="Arial" panose="020B0604020202020204" pitchFamily="34" charset="0"/>
              <a:buChar char="•"/>
            </a:pPr>
            <a:r>
              <a:rPr lang="en-US" sz="3200" dirty="0" smtClean="0"/>
              <a:t>Formula works the same way – you still multiply</a:t>
            </a:r>
          </a:p>
          <a:p>
            <a:pPr marL="457200" indent="-457200">
              <a:buFont typeface="Arial" panose="020B0604020202020204" pitchFamily="34" charset="0"/>
              <a:buChar char="•"/>
            </a:pPr>
            <a:r>
              <a:rPr lang="en-US" sz="3200" u="sng" dirty="0" smtClean="0"/>
              <a:t>Conditional probability</a:t>
            </a:r>
            <a:r>
              <a:rPr lang="en-US" sz="3200" dirty="0" smtClean="0"/>
              <a:t>:  notation is P(B/A)</a:t>
            </a:r>
          </a:p>
          <a:p>
            <a:pPr marL="914400" lvl="1" indent="-457200">
              <a:buFont typeface="Arial" panose="020B0604020202020204" pitchFamily="34" charset="0"/>
              <a:buChar char="•"/>
            </a:pPr>
            <a:r>
              <a:rPr lang="en-US" sz="3200" dirty="0" smtClean="0"/>
              <a:t>It looks like it is B divided by A but it is really read as:  B if A already occurred.   </a:t>
            </a:r>
            <a:endParaRPr lang="en-US" sz="3200" dirty="0"/>
          </a:p>
        </p:txBody>
      </p:sp>
    </p:spTree>
    <p:extLst>
      <p:ext uri="{BB962C8B-B14F-4D97-AF65-F5344CB8AC3E}">
        <p14:creationId xmlns:p14="http://schemas.microsoft.com/office/powerpoint/2010/main" val="171923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584775"/>
          </a:xfrm>
          <a:prstGeom prst="rect">
            <a:avLst/>
          </a:prstGeom>
          <a:noFill/>
        </p:spPr>
        <p:txBody>
          <a:bodyPr wrap="square" rtlCol="0">
            <a:spAutoFit/>
          </a:bodyPr>
          <a:lstStyle/>
          <a:p>
            <a:endParaRPr lang="en-US" sz="3200" dirty="0"/>
          </a:p>
        </p:txBody>
      </p:sp>
      <p:sp>
        <p:nvSpPr>
          <p:cNvPr id="5" name="Rectangle 4"/>
          <p:cNvSpPr>
            <a:spLocks noGrp="1" noChangeArrowheads="1"/>
          </p:cNvSpPr>
          <p:nvPr/>
        </p:nvSpPr>
        <p:spPr bwMode="auto">
          <a:xfrm>
            <a:off x="0" y="762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buNone/>
            </a:pPr>
            <a:r>
              <a:rPr lang="en-US" sz="2800" dirty="0" smtClean="0"/>
              <a:t>Ex…In </a:t>
            </a:r>
            <a:r>
              <a:rPr lang="en-US" sz="2800" dirty="0"/>
              <a:t>a recent survey, 33% of the respondents said that they feel that they are </a:t>
            </a:r>
            <a:r>
              <a:rPr lang="en-US" sz="2800" dirty="0" smtClean="0"/>
              <a:t>overqualified (O</a:t>
            </a:r>
            <a:r>
              <a:rPr lang="en-US" sz="2800" dirty="0"/>
              <a:t>) </a:t>
            </a:r>
            <a:r>
              <a:rPr lang="en-US" sz="2800" dirty="0" smtClean="0"/>
              <a:t>for their </a:t>
            </a:r>
            <a:r>
              <a:rPr lang="en-US" sz="2800" dirty="0"/>
              <a:t>present job. Of these, 24% said that </a:t>
            </a:r>
            <a:r>
              <a:rPr lang="en-US" sz="2800" dirty="0" smtClean="0"/>
              <a:t>they were </a:t>
            </a:r>
            <a:r>
              <a:rPr lang="en-US" sz="2800" dirty="0"/>
              <a:t>looking for a new job (</a:t>
            </a:r>
            <a:r>
              <a:rPr lang="en-US" sz="2800" dirty="0" smtClean="0"/>
              <a:t>J/O). If a </a:t>
            </a:r>
            <a:r>
              <a:rPr lang="en-US" sz="2800" dirty="0"/>
              <a:t>person is selected at random, find the probability that </a:t>
            </a:r>
            <a:r>
              <a:rPr lang="en-US" sz="2800" dirty="0" smtClean="0"/>
              <a:t>the person </a:t>
            </a:r>
            <a:r>
              <a:rPr lang="en-US" sz="2800" dirty="0"/>
              <a:t>feels that he or she </a:t>
            </a:r>
            <a:r>
              <a:rPr lang="en-US" sz="2800" dirty="0" smtClean="0"/>
              <a:t>is overqualified </a:t>
            </a:r>
            <a:r>
              <a:rPr lang="en-US" sz="2800" dirty="0"/>
              <a:t>and is also looking for a new job</a:t>
            </a:r>
            <a:r>
              <a:rPr lang="en-US" sz="2800" dirty="0" smtClean="0"/>
              <a:t>.</a:t>
            </a:r>
          </a:p>
          <a:p>
            <a:pPr marL="0" indent="0" eaLnBrk="1" hangingPunct="1">
              <a:buNone/>
            </a:pPr>
            <a:endParaRPr lang="en-US" sz="2800" dirty="0"/>
          </a:p>
          <a:p>
            <a:pPr marL="0" indent="0" eaLnBrk="1" hangingPunct="1">
              <a:buNone/>
            </a:pPr>
            <a:endParaRPr lang="en-US" sz="2800" dirty="0" smtClean="0"/>
          </a:p>
          <a:p>
            <a:pPr marL="0" indent="0" eaLnBrk="1" hangingPunct="1">
              <a:buNone/>
            </a:pPr>
            <a:r>
              <a:rPr lang="pt-BR" sz="2800" i="1" dirty="0"/>
              <a:t>P</a:t>
            </a:r>
            <a:r>
              <a:rPr lang="pt-BR" sz="2800" dirty="0"/>
              <a:t>(O and </a:t>
            </a:r>
            <a:r>
              <a:rPr lang="pt-BR" sz="2800" dirty="0" smtClean="0"/>
              <a:t>J) = </a:t>
            </a:r>
            <a:r>
              <a:rPr lang="pt-BR" sz="2800" i="1" dirty="0" smtClean="0"/>
              <a:t>P</a:t>
            </a:r>
            <a:r>
              <a:rPr lang="pt-BR" sz="2800" dirty="0" smtClean="0"/>
              <a:t>(O) • </a:t>
            </a:r>
            <a:r>
              <a:rPr lang="pt-BR" sz="2800" i="1" dirty="0" smtClean="0"/>
              <a:t>P</a:t>
            </a:r>
            <a:r>
              <a:rPr lang="pt-BR" sz="2800" dirty="0" smtClean="0"/>
              <a:t>(J/O) = (</a:t>
            </a:r>
            <a:r>
              <a:rPr lang="pt-BR" sz="2800" dirty="0"/>
              <a:t>0.33)(</a:t>
            </a:r>
            <a:r>
              <a:rPr lang="pt-BR" sz="2800" dirty="0" smtClean="0"/>
              <a:t>0.24) ≈ 0.079</a:t>
            </a:r>
          </a:p>
          <a:p>
            <a:pPr marL="0" indent="0" eaLnBrk="1" hangingPunct="1">
              <a:buNone/>
            </a:pPr>
            <a:endParaRPr lang="pt-BR" sz="2800" dirty="0"/>
          </a:p>
          <a:p>
            <a:pPr marL="0" indent="0" eaLnBrk="1" hangingPunct="1">
              <a:buNone/>
            </a:pPr>
            <a:r>
              <a:rPr lang="pt-BR" sz="2800" dirty="0" smtClean="0"/>
              <a:t>This formula can also be used backwards...</a:t>
            </a:r>
            <a:endParaRPr lang="en-US" sz="2800" dirty="0" smtClean="0"/>
          </a:p>
        </p:txBody>
      </p:sp>
    </p:spTree>
    <p:extLst>
      <p:ext uri="{BB962C8B-B14F-4D97-AF65-F5344CB8AC3E}">
        <p14:creationId xmlns:p14="http://schemas.microsoft.com/office/powerpoint/2010/main" val="393996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152400" y="152400"/>
            <a:ext cx="8382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buFont typeface="Wingdings" pitchFamily="2" charset="2"/>
              <a:buNone/>
            </a:pPr>
            <a:r>
              <a:rPr lang="en-US" dirty="0" smtClean="0"/>
              <a:t>A recent survey asked 100 people if they thought women in the armed forces should be permitted to participate in combat. The results of the survey are shown.</a:t>
            </a:r>
          </a:p>
          <a:p>
            <a:pPr marL="0" indent="0" eaLnBrk="1" hangingPunct="1">
              <a:buFont typeface="Wingdings" pitchFamily="2" charset="2"/>
              <a:buNone/>
            </a:pPr>
            <a:endParaRPr lang="en-US" sz="1100" dirty="0" smtClean="0"/>
          </a:p>
          <a:p>
            <a:pPr marL="0" indent="0" eaLnBrk="1" hangingPunct="1">
              <a:buFont typeface="Wingdings" pitchFamily="2" charset="2"/>
              <a:buNone/>
            </a:pPr>
            <a:endParaRPr lang="en-US" sz="2800" dirty="0" smtClean="0"/>
          </a:p>
          <a:p>
            <a:pPr marL="0" indent="0" eaLnBrk="1" hangingPunct="1">
              <a:buFont typeface="Wingdings" pitchFamily="2" charset="2"/>
              <a:buNone/>
            </a:pPr>
            <a:endParaRPr lang="en-US" sz="2800" dirty="0" smtClean="0"/>
          </a:p>
          <a:p>
            <a:pPr marL="0" indent="0" eaLnBrk="1" hangingPunct="1">
              <a:buFont typeface="Wingdings" pitchFamily="2" charset="2"/>
              <a:buNone/>
            </a:pPr>
            <a:endParaRPr lang="en-US" sz="2800" dirty="0" smtClean="0"/>
          </a:p>
          <a:p>
            <a:pPr marL="0" indent="0" eaLnBrk="1" hangingPunct="1">
              <a:buFont typeface="Wingdings" pitchFamily="2" charset="2"/>
              <a:buNone/>
            </a:pPr>
            <a:endParaRPr lang="en-US" sz="2000" dirty="0" smtClean="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644876"/>
            <a:ext cx="4495800" cy="1631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Grp="1" noChangeArrowheads="1"/>
          </p:cNvSpPr>
          <p:nvPr/>
        </p:nvSpPr>
        <p:spPr bwMode="auto">
          <a:xfrm>
            <a:off x="76200" y="3348361"/>
            <a:ext cx="883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buFont typeface="Wingdings" pitchFamily="2" charset="2"/>
              <a:buNone/>
              <a:defRPr/>
            </a:pPr>
            <a:r>
              <a:rPr lang="en-US" sz="2400" dirty="0" smtClean="0"/>
              <a:t> </a:t>
            </a:r>
            <a:r>
              <a:rPr lang="en-US" dirty="0" smtClean="0"/>
              <a:t>Find the probability that the respondent answered yes (</a:t>
            </a:r>
            <a:r>
              <a:rPr lang="en-US" i="1" dirty="0" smtClean="0"/>
              <a:t>Y</a:t>
            </a:r>
            <a:r>
              <a:rPr lang="en-US" dirty="0" smtClean="0"/>
              <a:t>), given that the respondent was a female (</a:t>
            </a:r>
            <a:r>
              <a:rPr lang="en-US" i="1" dirty="0" smtClean="0"/>
              <a:t>F</a:t>
            </a:r>
            <a:r>
              <a:rPr lang="en-US" dirty="0" smtClean="0"/>
              <a:t>).</a:t>
            </a:r>
          </a:p>
          <a:p>
            <a:pPr marL="400050" lvl="1" indent="0" eaLnBrk="1" hangingPunct="1">
              <a:buFont typeface="Wingdings" pitchFamily="2" charset="2"/>
              <a:buNone/>
              <a:defRPr/>
            </a:pPr>
            <a:endParaRPr lang="en-US" sz="2400" i="1" dirty="0" smtClean="0">
              <a:ea typeface="+mn-ea"/>
              <a:cs typeface="+mn-cs"/>
            </a:endParaRPr>
          </a:p>
          <a:p>
            <a:pPr marL="400050" lvl="1" indent="0" eaLnBrk="1" hangingPunct="1">
              <a:buFont typeface="Wingdings" pitchFamily="2" charset="2"/>
              <a:buNone/>
              <a:defRPr/>
            </a:pPr>
            <a:endParaRPr lang="en-US" sz="2400" i="1" dirty="0" smtClean="0">
              <a:ea typeface="+mn-ea"/>
              <a:cs typeface="+mn-cs"/>
            </a:endParaRPr>
          </a:p>
          <a:p>
            <a:pPr marL="400050" lvl="1" indent="0" eaLnBrk="1" hangingPunct="1">
              <a:buFont typeface="Wingdings" pitchFamily="2" charset="2"/>
              <a:buNone/>
              <a:defRPr/>
            </a:pPr>
            <a:endParaRPr lang="en-US" sz="2400" i="1" dirty="0" smtClean="0">
              <a:ea typeface="+mn-ea"/>
              <a:cs typeface="+mn-cs"/>
            </a:endParaRPr>
          </a:p>
          <a:p>
            <a:pPr marL="400050" lvl="1" indent="0" eaLnBrk="1" hangingPunct="1">
              <a:buFont typeface="Wingdings" pitchFamily="2" charset="2"/>
              <a:buNone/>
              <a:defRPr/>
            </a:pPr>
            <a:endParaRPr lang="en-US" sz="2400" i="1" dirty="0" smtClean="0">
              <a:ea typeface="+mn-ea"/>
              <a:cs typeface="+mn-cs"/>
            </a:endParaRPr>
          </a:p>
          <a:p>
            <a:pPr marL="0" indent="0" eaLnBrk="1" hangingPunct="1">
              <a:buFont typeface="Wingdings" pitchFamily="2" charset="2"/>
              <a:buNone/>
              <a:defRPr/>
            </a:pP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2284292955"/>
              </p:ext>
            </p:extLst>
          </p:nvPr>
        </p:nvGraphicFramePr>
        <p:xfrm>
          <a:off x="762000" y="4419600"/>
          <a:ext cx="4281487" cy="1738313"/>
        </p:xfrm>
        <a:graphic>
          <a:graphicData uri="http://schemas.openxmlformats.org/presentationml/2006/ole">
            <mc:AlternateContent xmlns:mc="http://schemas.openxmlformats.org/markup-compatibility/2006">
              <mc:Choice xmlns:v="urn:schemas-microsoft-com:vml" Requires="v">
                <p:oleObj spid="_x0000_s6206" name="Equation" r:id="rId4" imgW="1879560" imgH="761760" progId="Equation.DSMT4">
                  <p:embed/>
                </p:oleObj>
              </mc:Choice>
              <mc:Fallback>
                <p:oleObj name="Equation" r:id="rId4" imgW="1879560" imgH="7617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419600"/>
                        <a:ext cx="4281487" cy="173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73351386"/>
              </p:ext>
            </p:extLst>
          </p:nvPr>
        </p:nvGraphicFramePr>
        <p:xfrm>
          <a:off x="5181600" y="4779963"/>
          <a:ext cx="781050" cy="898525"/>
        </p:xfrm>
        <a:graphic>
          <a:graphicData uri="http://schemas.openxmlformats.org/presentationml/2006/ole">
            <mc:AlternateContent xmlns:mc="http://schemas.openxmlformats.org/markup-compatibility/2006">
              <mc:Choice xmlns:v="urn:schemas-microsoft-com:vml" Requires="v">
                <p:oleObj spid="_x0000_s6207" name="Equation" r:id="rId6" imgW="342751" imgH="393529" progId="Equation.DSMT4">
                  <p:embed/>
                </p:oleObj>
              </mc:Choice>
              <mc:Fallback>
                <p:oleObj name="Equation" r:id="rId6" imgW="342751" imgH="393529"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4779963"/>
                        <a:ext cx="781050"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45661759"/>
              </p:ext>
            </p:extLst>
          </p:nvPr>
        </p:nvGraphicFramePr>
        <p:xfrm>
          <a:off x="6096000" y="4697413"/>
          <a:ext cx="925512" cy="1073150"/>
        </p:xfrm>
        <a:graphic>
          <a:graphicData uri="http://schemas.openxmlformats.org/presentationml/2006/ole">
            <mc:AlternateContent xmlns:mc="http://schemas.openxmlformats.org/markup-compatibility/2006">
              <mc:Choice xmlns:v="urn:schemas-microsoft-com:vml" Requires="v">
                <p:oleObj spid="_x0000_s6208" name="Equation" r:id="rId8" imgW="406080" imgH="469800" progId="Equation.DSMT4">
                  <p:embed/>
                </p:oleObj>
              </mc:Choice>
              <mc:Fallback>
                <p:oleObj name="Equation" r:id="rId8" imgW="406080" imgH="46980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0" y="4697413"/>
                        <a:ext cx="925512" cy="107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4495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067800" cy="6001643"/>
          </a:xfrm>
          <a:prstGeom prst="rect">
            <a:avLst/>
          </a:prstGeom>
          <a:noFill/>
        </p:spPr>
        <p:txBody>
          <a:bodyPr wrap="square" rtlCol="0">
            <a:spAutoFit/>
          </a:bodyPr>
          <a:lstStyle/>
          <a:p>
            <a:r>
              <a:rPr lang="en-US" sz="3200" dirty="0" smtClean="0"/>
              <a:t>4-4:  Counting Rules  	  </a:t>
            </a:r>
            <a:r>
              <a:rPr lang="en-US" sz="2000" dirty="0" smtClean="0"/>
              <a:t>(Determining the number of possible outcomes)</a:t>
            </a:r>
            <a:endParaRPr lang="en-US" sz="3200" dirty="0"/>
          </a:p>
          <a:p>
            <a:r>
              <a:rPr lang="en-US" sz="3200" dirty="0" smtClean="0"/>
              <a:t>1:  </a:t>
            </a:r>
            <a:r>
              <a:rPr lang="en-US" sz="3200" u="sng" dirty="0" smtClean="0"/>
              <a:t>Fundamental Counting Rule</a:t>
            </a:r>
          </a:p>
          <a:p>
            <a:pPr marL="457200" indent="-457200">
              <a:buFont typeface="Arial" panose="020B0604020202020204" pitchFamily="34" charset="0"/>
              <a:buChar char="•"/>
            </a:pPr>
            <a:r>
              <a:rPr lang="en-US" sz="3200" dirty="0" smtClean="0"/>
              <a:t>in a sequence of n events where the first one has k</a:t>
            </a:r>
            <a:r>
              <a:rPr lang="en-US" sz="3200" baseline="-25000" dirty="0" smtClean="0"/>
              <a:t>1</a:t>
            </a:r>
            <a:r>
              <a:rPr lang="en-US" sz="3200" dirty="0" smtClean="0"/>
              <a:t> possibilities and the second has k</a:t>
            </a:r>
            <a:r>
              <a:rPr lang="en-US" sz="3200" baseline="-25000" dirty="0" smtClean="0"/>
              <a:t>2</a:t>
            </a:r>
            <a:r>
              <a:rPr lang="en-US" sz="3200" dirty="0" smtClean="0"/>
              <a:t> possibilities and so on…the total number of possibilities for the sequence of events is</a:t>
            </a:r>
          </a:p>
          <a:p>
            <a:r>
              <a:rPr lang="en-US" sz="3200" dirty="0"/>
              <a:t>	</a:t>
            </a:r>
            <a:r>
              <a:rPr lang="en-US" sz="3200" dirty="0" smtClean="0"/>
              <a:t>		</a:t>
            </a:r>
            <a:r>
              <a:rPr lang="en-US" sz="3200" dirty="0"/>
              <a:t> </a:t>
            </a:r>
            <a:r>
              <a:rPr lang="en-US" sz="3200" i="1" dirty="0">
                <a:solidFill>
                  <a:srgbClr val="000000"/>
                </a:solidFill>
              </a:rPr>
              <a:t>k</a:t>
            </a:r>
            <a:r>
              <a:rPr lang="en-US" sz="3200" baseline="-25000" dirty="0">
                <a:solidFill>
                  <a:srgbClr val="000000"/>
                </a:solidFill>
              </a:rPr>
              <a:t>1</a:t>
            </a:r>
            <a:r>
              <a:rPr lang="en-US" sz="3200" dirty="0">
                <a:solidFill>
                  <a:srgbClr val="000000"/>
                </a:solidFill>
              </a:rPr>
              <a:t> · </a:t>
            </a:r>
            <a:r>
              <a:rPr lang="en-US" sz="3200" i="1" dirty="0">
                <a:solidFill>
                  <a:srgbClr val="000000"/>
                </a:solidFill>
              </a:rPr>
              <a:t>k</a:t>
            </a:r>
            <a:r>
              <a:rPr lang="en-US" sz="3200" baseline="-25000" dirty="0">
                <a:solidFill>
                  <a:srgbClr val="000000"/>
                </a:solidFill>
              </a:rPr>
              <a:t>2</a:t>
            </a:r>
            <a:r>
              <a:rPr lang="en-US" sz="3200" dirty="0">
                <a:solidFill>
                  <a:srgbClr val="000000"/>
                </a:solidFill>
              </a:rPr>
              <a:t> · </a:t>
            </a:r>
            <a:r>
              <a:rPr lang="en-US" sz="3200" i="1" dirty="0">
                <a:solidFill>
                  <a:srgbClr val="000000"/>
                </a:solidFill>
              </a:rPr>
              <a:t>k</a:t>
            </a:r>
            <a:r>
              <a:rPr lang="en-US" sz="3200" baseline="-25000" dirty="0">
                <a:solidFill>
                  <a:srgbClr val="000000"/>
                </a:solidFill>
              </a:rPr>
              <a:t>3</a:t>
            </a:r>
            <a:r>
              <a:rPr lang="en-US" sz="3200" dirty="0">
                <a:solidFill>
                  <a:srgbClr val="000000"/>
                </a:solidFill>
              </a:rPr>
              <a:t> · · · </a:t>
            </a:r>
            <a:r>
              <a:rPr lang="en-US" sz="3200" i="1" dirty="0" err="1" smtClean="0">
                <a:solidFill>
                  <a:srgbClr val="000000"/>
                </a:solidFill>
              </a:rPr>
              <a:t>k</a:t>
            </a:r>
            <a:r>
              <a:rPr lang="en-US" sz="3200" baseline="-25000" dirty="0" err="1" smtClean="0">
                <a:solidFill>
                  <a:srgbClr val="000000"/>
                </a:solidFill>
              </a:rPr>
              <a:t>n</a:t>
            </a:r>
            <a:r>
              <a:rPr lang="en-US" sz="3200" baseline="-25000" dirty="0" smtClean="0">
                <a:solidFill>
                  <a:srgbClr val="000000"/>
                </a:solidFill>
              </a:rPr>
              <a:t>   </a:t>
            </a:r>
          </a:p>
          <a:p>
            <a:r>
              <a:rPr lang="en-US" sz="3200" dirty="0" smtClean="0"/>
              <a:t>	so you just multiply the opportunities for each 	event times each other. </a:t>
            </a:r>
          </a:p>
          <a:p>
            <a:r>
              <a:rPr lang="en-US" sz="3200" dirty="0" smtClean="0"/>
              <a:t>Ex…if you toss a coin and roll a die, how many different outcomes can occur?  </a:t>
            </a:r>
          </a:p>
          <a:p>
            <a:r>
              <a:rPr lang="en-US" sz="3200" dirty="0"/>
              <a:t>	</a:t>
            </a:r>
            <a:r>
              <a:rPr lang="en-US" sz="3200" dirty="0" smtClean="0"/>
              <a:t>					</a:t>
            </a:r>
            <a:r>
              <a:rPr lang="en-US" sz="3200" u="sng" dirty="0" smtClean="0"/>
              <a:t>2 </a:t>
            </a:r>
            <a:r>
              <a:rPr lang="en-US" sz="3200" dirty="0" smtClean="0">
                <a:solidFill>
                  <a:srgbClr val="000000"/>
                </a:solidFill>
              </a:rPr>
              <a:t>· </a:t>
            </a:r>
            <a:r>
              <a:rPr lang="en-US" sz="3200" u="sng" dirty="0" smtClean="0">
                <a:solidFill>
                  <a:srgbClr val="000000"/>
                </a:solidFill>
              </a:rPr>
              <a:t>6</a:t>
            </a:r>
            <a:r>
              <a:rPr lang="en-US" sz="3200" dirty="0" smtClean="0">
                <a:solidFill>
                  <a:srgbClr val="000000"/>
                </a:solidFill>
              </a:rPr>
              <a:t> = 12</a:t>
            </a:r>
            <a:r>
              <a:rPr lang="en-US" sz="3200" dirty="0" smtClean="0"/>
              <a:t>  </a:t>
            </a:r>
          </a:p>
        </p:txBody>
      </p:sp>
    </p:spTree>
    <p:extLst>
      <p:ext uri="{BB962C8B-B14F-4D97-AF65-F5344CB8AC3E}">
        <p14:creationId xmlns:p14="http://schemas.microsoft.com/office/powerpoint/2010/main" val="319792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763000" cy="5728043"/>
              </a:xfrm>
              <a:prstGeom prst="rect">
                <a:avLst/>
              </a:prstGeom>
              <a:noFill/>
            </p:spPr>
            <p:txBody>
              <a:bodyPr wrap="square" rtlCol="0">
                <a:spAutoFit/>
              </a:bodyPr>
              <a:lstStyle/>
              <a:p>
                <a:r>
                  <a:rPr lang="en-US" sz="3200" dirty="0" smtClean="0"/>
                  <a:t>2:  </a:t>
                </a:r>
                <a:r>
                  <a:rPr lang="en-US" sz="3200" u="sng" dirty="0" smtClean="0"/>
                  <a:t>Permutation Rule</a:t>
                </a:r>
              </a:p>
              <a:p>
                <a:pPr marL="457200" indent="-457200">
                  <a:buFont typeface="Arial" panose="020B0604020202020204" pitchFamily="34" charset="0"/>
                  <a:buChar char="•"/>
                </a:pPr>
                <a:r>
                  <a:rPr lang="en-US" sz="3200" dirty="0" smtClean="0"/>
                  <a:t>Uses factorial notation:  n!</a:t>
                </a:r>
              </a:p>
              <a:p>
                <a:r>
                  <a:rPr lang="en-US" sz="3200" dirty="0"/>
                  <a:t>	</a:t>
                </a:r>
                <a:r>
                  <a:rPr lang="en-US" sz="3200" dirty="0" smtClean="0"/>
                  <a:t>		</a:t>
                </a:r>
                <a:r>
                  <a:rPr lang="en-US" sz="3200" dirty="0"/>
                  <a:t> n</a:t>
                </a:r>
                <a:r>
                  <a:rPr lang="en-US" sz="3200" dirty="0" smtClean="0"/>
                  <a:t>! = n(n-1)(n-2)…(1)</a:t>
                </a:r>
              </a:p>
              <a:p>
                <a:r>
                  <a:rPr lang="en-US" sz="3200" dirty="0"/>
                  <a:t>	</a:t>
                </a:r>
                <a:r>
                  <a:rPr lang="en-US" sz="3200" dirty="0" smtClean="0"/>
                  <a:t>		 7! = 7</a:t>
                </a:r>
                <a:r>
                  <a:rPr lang="en-US" sz="3200" dirty="0">
                    <a:solidFill>
                      <a:srgbClr val="000000"/>
                    </a:solidFill>
                  </a:rPr>
                  <a:t> </a:t>
                </a:r>
                <a:r>
                  <a:rPr lang="en-US" sz="3200" dirty="0" smtClean="0">
                    <a:solidFill>
                      <a:srgbClr val="000000"/>
                    </a:solidFill>
                  </a:rPr>
                  <a:t>·6</a:t>
                </a:r>
                <a:r>
                  <a:rPr lang="en-US" sz="3200" dirty="0">
                    <a:solidFill>
                      <a:srgbClr val="000000"/>
                    </a:solidFill>
                  </a:rPr>
                  <a:t> </a:t>
                </a:r>
                <a:r>
                  <a:rPr lang="en-US" sz="3200" dirty="0" smtClean="0">
                    <a:solidFill>
                      <a:srgbClr val="000000"/>
                    </a:solidFill>
                  </a:rPr>
                  <a:t>·5</a:t>
                </a:r>
                <a:r>
                  <a:rPr lang="en-US" sz="3200" dirty="0">
                    <a:solidFill>
                      <a:srgbClr val="000000"/>
                    </a:solidFill>
                  </a:rPr>
                  <a:t> </a:t>
                </a:r>
                <a:r>
                  <a:rPr lang="en-US" sz="3200" dirty="0" smtClean="0">
                    <a:solidFill>
                      <a:srgbClr val="000000"/>
                    </a:solidFill>
                  </a:rPr>
                  <a:t>·4</a:t>
                </a:r>
                <a:r>
                  <a:rPr lang="en-US" sz="3200" dirty="0">
                    <a:solidFill>
                      <a:srgbClr val="000000"/>
                    </a:solidFill>
                  </a:rPr>
                  <a:t> </a:t>
                </a:r>
                <a:r>
                  <a:rPr lang="en-US" sz="3200" dirty="0" smtClean="0">
                    <a:solidFill>
                      <a:srgbClr val="000000"/>
                    </a:solidFill>
                  </a:rPr>
                  <a:t>·3</a:t>
                </a:r>
                <a:r>
                  <a:rPr lang="en-US" sz="3200" dirty="0">
                    <a:solidFill>
                      <a:srgbClr val="000000"/>
                    </a:solidFill>
                  </a:rPr>
                  <a:t> </a:t>
                </a:r>
                <a:r>
                  <a:rPr lang="en-US" sz="3200" dirty="0" smtClean="0">
                    <a:solidFill>
                      <a:srgbClr val="000000"/>
                    </a:solidFill>
                  </a:rPr>
                  <a:t>·2</a:t>
                </a:r>
                <a:r>
                  <a:rPr lang="en-US" sz="3200" dirty="0">
                    <a:solidFill>
                      <a:srgbClr val="000000"/>
                    </a:solidFill>
                  </a:rPr>
                  <a:t> </a:t>
                </a:r>
                <a:r>
                  <a:rPr lang="en-US" sz="3200" dirty="0" smtClean="0">
                    <a:solidFill>
                      <a:srgbClr val="000000"/>
                    </a:solidFill>
                  </a:rPr>
                  <a:t>·1 = 5040</a:t>
                </a:r>
              </a:p>
              <a:p>
                <a:r>
                  <a:rPr lang="en-US" sz="3200" dirty="0">
                    <a:solidFill>
                      <a:srgbClr val="000000"/>
                    </a:solidFill>
                  </a:rPr>
                  <a:t>	</a:t>
                </a:r>
                <a:r>
                  <a:rPr lang="en-US" sz="3200" dirty="0" smtClean="0">
                    <a:solidFill>
                      <a:srgbClr val="000000"/>
                    </a:solidFill>
                  </a:rPr>
                  <a:t>				</a:t>
                </a:r>
                <a:r>
                  <a:rPr lang="en-US" sz="2000" dirty="0" smtClean="0">
                    <a:solidFill>
                      <a:srgbClr val="000000"/>
                    </a:solidFill>
                  </a:rPr>
                  <a:t>factorial button</a:t>
                </a:r>
              </a:p>
              <a:p>
                <a:r>
                  <a:rPr lang="en-US" sz="2000" dirty="0">
                    <a:solidFill>
                      <a:srgbClr val="000000"/>
                    </a:solidFill>
                  </a:rPr>
                  <a:t>	</a:t>
                </a:r>
                <a:r>
                  <a:rPr lang="en-US" sz="2000" dirty="0" smtClean="0">
                    <a:solidFill>
                      <a:srgbClr val="000000"/>
                    </a:solidFill>
                  </a:rPr>
                  <a:t>		  </a:t>
                </a:r>
                <a:r>
                  <a:rPr lang="en-US" sz="3200" dirty="0" smtClean="0">
                    <a:solidFill>
                      <a:srgbClr val="000000"/>
                    </a:solidFill>
                  </a:rPr>
                  <a:t>0! = 1 (by definition)</a:t>
                </a:r>
              </a:p>
              <a:p>
                <a:pPr marL="342900" indent="-342900">
                  <a:buFont typeface="Arial" panose="020B0604020202020204" pitchFamily="34" charset="0"/>
                  <a:buChar char="•"/>
                </a:pPr>
                <a:r>
                  <a:rPr lang="en-US" sz="3200" dirty="0" smtClean="0">
                    <a:solidFill>
                      <a:srgbClr val="000000"/>
                    </a:solidFill>
                  </a:rPr>
                  <a:t>Permutation</a:t>
                </a:r>
              </a:p>
              <a:p>
                <a:pPr marL="800100" lvl="1" indent="-342900">
                  <a:buFont typeface="Arial" panose="020B0604020202020204" pitchFamily="34" charset="0"/>
                  <a:buChar char="•"/>
                </a:pPr>
                <a:r>
                  <a:rPr lang="en-US" sz="3200" dirty="0" smtClean="0">
                    <a:solidFill>
                      <a:srgbClr val="000000"/>
                    </a:solidFill>
                  </a:rPr>
                  <a:t>An arrangement of </a:t>
                </a:r>
                <a:r>
                  <a:rPr lang="en-US" sz="3200" i="1" dirty="0" smtClean="0">
                    <a:solidFill>
                      <a:srgbClr val="000000"/>
                    </a:solidFill>
                  </a:rPr>
                  <a:t>n</a:t>
                </a:r>
                <a:r>
                  <a:rPr lang="en-US" sz="3200" dirty="0" smtClean="0">
                    <a:solidFill>
                      <a:srgbClr val="000000"/>
                    </a:solidFill>
                  </a:rPr>
                  <a:t> objects in a specific order</a:t>
                </a:r>
              </a:p>
              <a:p>
                <a:pPr marL="800100" lvl="1" indent="-342900">
                  <a:buFont typeface="Arial" panose="020B0604020202020204" pitchFamily="34" charset="0"/>
                  <a:buChar char="•"/>
                </a:pPr>
                <a:r>
                  <a:rPr lang="en-US" sz="3200" dirty="0" smtClean="0">
                    <a:solidFill>
                      <a:srgbClr val="000000"/>
                    </a:solidFill>
                  </a:rPr>
                  <a:t>ORDER matters!!!</a:t>
                </a:r>
              </a:p>
              <a:p>
                <a:r>
                  <a:rPr lang="en-US" sz="3200" dirty="0" smtClean="0">
                    <a:solidFill>
                      <a:srgbClr val="000000"/>
                    </a:solidFill>
                  </a:rPr>
                  <a:t>			</a:t>
                </a:r>
                <a:r>
                  <a:rPr lang="en-US" sz="3200" baseline="-25000" dirty="0" err="1" smtClean="0">
                    <a:solidFill>
                      <a:srgbClr val="000000"/>
                    </a:solidFill>
                  </a:rPr>
                  <a:t>n</a:t>
                </a:r>
                <a:r>
                  <a:rPr lang="en-US" sz="3200" dirty="0" err="1" smtClean="0">
                    <a:solidFill>
                      <a:srgbClr val="000000"/>
                    </a:solidFill>
                  </a:rPr>
                  <a:t>P</a:t>
                </a:r>
                <a:r>
                  <a:rPr lang="en-US" sz="3200" baseline="-25000" dirty="0" err="1" smtClean="0">
                    <a:solidFill>
                      <a:srgbClr val="000000"/>
                    </a:solidFill>
                  </a:rPr>
                  <a:t>r</a:t>
                </a:r>
                <a:r>
                  <a:rPr lang="en-US" sz="3200" dirty="0" smtClean="0">
                    <a:solidFill>
                      <a:srgbClr val="000000"/>
                    </a:solidFill>
                  </a:rPr>
                  <a:t> = </a:t>
                </a:r>
                <a14:m>
                  <m:oMath xmlns:m="http://schemas.openxmlformats.org/officeDocument/2006/math">
                    <m:f>
                      <m:fPr>
                        <m:ctrlPr>
                          <a:rPr lang="en-US" sz="3200" i="1" smtClean="0">
                            <a:solidFill>
                              <a:srgbClr val="000000"/>
                            </a:solidFill>
                            <a:latin typeface="Cambria Math"/>
                          </a:rPr>
                        </m:ctrlPr>
                      </m:fPr>
                      <m:num>
                        <m:r>
                          <a:rPr lang="en-US" sz="3200" b="0" i="1" smtClean="0">
                            <a:solidFill>
                              <a:srgbClr val="000000"/>
                            </a:solidFill>
                            <a:latin typeface="Cambria Math"/>
                          </a:rPr>
                          <m:t>𝑛</m:t>
                        </m:r>
                        <m:r>
                          <a:rPr lang="en-US" sz="3200" b="0" i="1" smtClean="0">
                            <a:solidFill>
                              <a:srgbClr val="000000"/>
                            </a:solidFill>
                            <a:latin typeface="Cambria Math"/>
                            <a:ea typeface="Cambria Math"/>
                          </a:rPr>
                          <m:t>!</m:t>
                        </m:r>
                      </m:num>
                      <m:den>
                        <m:r>
                          <a:rPr lang="en-US" sz="3200" b="0" i="1" smtClean="0">
                            <a:solidFill>
                              <a:srgbClr val="000000"/>
                            </a:solidFill>
                            <a:latin typeface="Cambria Math"/>
                          </a:rPr>
                          <m:t>(</m:t>
                        </m:r>
                        <m:r>
                          <a:rPr lang="en-US" sz="3200" b="0" i="1" smtClean="0">
                            <a:solidFill>
                              <a:srgbClr val="000000"/>
                            </a:solidFill>
                            <a:latin typeface="Cambria Math"/>
                          </a:rPr>
                          <m:t>𝑛</m:t>
                        </m:r>
                        <m:r>
                          <a:rPr lang="en-US" sz="3200" b="0" i="1" smtClean="0">
                            <a:solidFill>
                              <a:srgbClr val="000000"/>
                            </a:solidFill>
                            <a:latin typeface="Cambria Math"/>
                          </a:rPr>
                          <m:t>−</m:t>
                        </m:r>
                        <m:r>
                          <a:rPr lang="en-US" sz="3200" b="0" i="1" smtClean="0">
                            <a:solidFill>
                              <a:srgbClr val="000000"/>
                            </a:solidFill>
                            <a:latin typeface="Cambria Math"/>
                          </a:rPr>
                          <m:t>𝑟</m:t>
                        </m:r>
                        <m:r>
                          <a:rPr lang="en-US" sz="3200" b="0" i="1" smtClean="0">
                            <a:solidFill>
                              <a:srgbClr val="000000"/>
                            </a:solidFill>
                            <a:latin typeface="Cambria Math"/>
                          </a:rPr>
                          <m:t>)!</m:t>
                        </m:r>
                      </m:den>
                    </m:f>
                  </m:oMath>
                </a14:m>
                <a:r>
                  <a:rPr lang="en-US" sz="3200" dirty="0" smtClean="0">
                    <a:solidFill>
                      <a:srgbClr val="000000"/>
                    </a:solidFill>
                  </a:rPr>
                  <a:t>  or look at on the </a:t>
                </a:r>
                <a:r>
                  <a:rPr lang="en-US" sz="3200" dirty="0" err="1" smtClean="0">
                    <a:solidFill>
                      <a:srgbClr val="000000"/>
                    </a:solidFill>
                  </a:rPr>
                  <a:t>calc</a:t>
                </a:r>
                <a:endParaRPr lang="en-US" sz="3200" dirty="0">
                  <a:solidFill>
                    <a:srgbClr val="000000"/>
                  </a:solidFill>
                </a:endParaRPr>
              </a:p>
              <a:p>
                <a:r>
                  <a:rPr lang="en-US" sz="2000" smtClean="0"/>
                  <a:t>	read </a:t>
                </a:r>
                <a:r>
                  <a:rPr lang="en-US" sz="2000" dirty="0" smtClean="0"/>
                  <a:t>as:  </a:t>
                </a:r>
                <a:r>
                  <a:rPr lang="en-US" sz="2800" dirty="0" smtClean="0"/>
                  <a:t>permutation of </a:t>
                </a:r>
                <a:r>
                  <a:rPr lang="en-US" sz="2800" i="1" dirty="0" smtClean="0"/>
                  <a:t>n</a:t>
                </a:r>
                <a:r>
                  <a:rPr lang="en-US" sz="2800" dirty="0" smtClean="0"/>
                  <a:t> things taken </a:t>
                </a:r>
                <a:r>
                  <a:rPr lang="en-US" sz="2800" i="1" dirty="0" smtClean="0"/>
                  <a:t>r</a:t>
                </a:r>
                <a:r>
                  <a:rPr lang="en-US" sz="2800" dirty="0" smtClean="0"/>
                  <a:t> at a time</a:t>
                </a:r>
                <a:endParaRPr lang="en-US" sz="2800"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763000" cy="5728043"/>
              </a:xfrm>
              <a:prstGeom prst="rect">
                <a:avLst/>
              </a:prstGeom>
              <a:blipFill rotWithShape="1">
                <a:blip r:embed="rId2"/>
                <a:stretch>
                  <a:fillRect l="-1739" t="-1384" r="-834" b="-2023"/>
                </a:stretch>
              </a:blipFill>
            </p:spPr>
            <p:txBody>
              <a:bodyPr/>
              <a:lstStyle/>
              <a:p>
                <a:r>
                  <a:rPr lang="en-US">
                    <a:noFill/>
                  </a:rPr>
                  <a:t> </a:t>
                </a:r>
              </a:p>
            </p:txBody>
          </p:sp>
        </mc:Fallback>
      </mc:AlternateContent>
    </p:spTree>
    <p:extLst>
      <p:ext uri="{BB962C8B-B14F-4D97-AF65-F5344CB8AC3E}">
        <p14:creationId xmlns:p14="http://schemas.microsoft.com/office/powerpoint/2010/main" val="421015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fade">
                                      <p:cBhvr>
                                        <p:cTn id="38" dur="500"/>
                                        <p:tgtEl>
                                          <p:spTgt spid="2">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animEffect transition="in" filter="fade">
                                      <p:cBhvr>
                                        <p:cTn id="48"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76200" y="76201"/>
                <a:ext cx="8534400" cy="6711389"/>
              </a:xfrm>
              <a:prstGeom prst="rect">
                <a:avLst/>
              </a:prstGeom>
            </p:spPr>
            <p:txBody>
              <a:bodyPr wrap="square">
                <a:spAutoFit/>
              </a:bodyPr>
              <a:lstStyle/>
              <a:p>
                <a:pPr lvl="1"/>
                <a:r>
                  <a:rPr lang="en-US" sz="3200" dirty="0" smtClean="0">
                    <a:solidFill>
                      <a:srgbClr val="000000"/>
                    </a:solidFill>
                  </a:rPr>
                  <a:t>Ex…there is a committee of 3 people where each person has their own job, how many different ways are there to assign those jobs?</a:t>
                </a:r>
              </a:p>
              <a:p>
                <a:pPr lvl="1"/>
                <a:r>
                  <a:rPr lang="en-US" sz="3200" dirty="0">
                    <a:solidFill>
                      <a:srgbClr val="000000"/>
                    </a:solidFill>
                  </a:rPr>
                  <a:t>		</a:t>
                </a:r>
                <a:endParaRPr lang="en-US" sz="3200" dirty="0" smtClean="0">
                  <a:solidFill>
                    <a:srgbClr val="000000"/>
                  </a:solidFill>
                </a:endParaRPr>
              </a:p>
              <a:p>
                <a:pPr lvl="1"/>
                <a:endParaRPr lang="en-US" sz="3200" dirty="0">
                  <a:solidFill>
                    <a:srgbClr val="000000"/>
                  </a:solidFill>
                </a:endParaRPr>
              </a:p>
              <a:p>
                <a:pPr lvl="1"/>
                <a:r>
                  <a:rPr lang="en-US" sz="3200" dirty="0" smtClean="0">
                    <a:solidFill>
                      <a:srgbClr val="000000"/>
                    </a:solidFill>
                  </a:rPr>
                  <a:t>			3 </a:t>
                </a:r>
                <a:r>
                  <a:rPr lang="en-US" sz="3200" dirty="0">
                    <a:solidFill>
                      <a:srgbClr val="000000"/>
                    </a:solidFill>
                  </a:rPr>
                  <a:t>· 2 · 1 = </a:t>
                </a:r>
                <a:r>
                  <a:rPr lang="en-US" sz="3200" baseline="-25000" dirty="0">
                    <a:solidFill>
                      <a:srgbClr val="000000"/>
                    </a:solidFill>
                  </a:rPr>
                  <a:t>3</a:t>
                </a:r>
                <a:r>
                  <a:rPr lang="en-US" sz="3200" dirty="0">
                    <a:solidFill>
                      <a:srgbClr val="000000"/>
                    </a:solidFill>
                  </a:rPr>
                  <a:t>P</a:t>
                </a:r>
                <a:r>
                  <a:rPr lang="en-US" sz="3200" baseline="-25000" dirty="0">
                    <a:solidFill>
                      <a:srgbClr val="000000"/>
                    </a:solidFill>
                  </a:rPr>
                  <a:t>3</a:t>
                </a:r>
                <a:r>
                  <a:rPr lang="en-US" sz="3200" dirty="0">
                    <a:solidFill>
                      <a:srgbClr val="000000"/>
                    </a:solidFill>
                  </a:rPr>
                  <a:t> = </a:t>
                </a:r>
                <a14:m>
                  <m:oMath xmlns:m="http://schemas.openxmlformats.org/officeDocument/2006/math">
                    <m:f>
                      <m:fPr>
                        <m:ctrlPr>
                          <a:rPr lang="en-US" sz="3200" i="1" smtClean="0">
                            <a:solidFill>
                              <a:srgbClr val="000000"/>
                            </a:solidFill>
                            <a:latin typeface="Cambria Math"/>
                          </a:rPr>
                        </m:ctrlPr>
                      </m:fPr>
                      <m:num>
                        <m:r>
                          <a:rPr lang="en-US" sz="3200" b="0" i="1" smtClean="0">
                            <a:solidFill>
                              <a:srgbClr val="000000"/>
                            </a:solidFill>
                            <a:latin typeface="Cambria Math"/>
                          </a:rPr>
                          <m:t>3</m:t>
                        </m:r>
                        <m:r>
                          <a:rPr lang="en-US" sz="3200" b="0" i="1" smtClean="0">
                            <a:solidFill>
                              <a:srgbClr val="000000"/>
                            </a:solidFill>
                            <a:latin typeface="Cambria Math"/>
                            <a:ea typeface="Cambria Math"/>
                          </a:rPr>
                          <m:t>!</m:t>
                        </m:r>
                      </m:num>
                      <m:den>
                        <m:r>
                          <a:rPr lang="en-US" sz="3200" b="0" i="1" smtClean="0">
                            <a:solidFill>
                              <a:srgbClr val="000000"/>
                            </a:solidFill>
                            <a:latin typeface="Cambria Math"/>
                          </a:rPr>
                          <m:t>0</m:t>
                        </m:r>
                        <m:r>
                          <a:rPr lang="en-US" sz="3200" b="0" i="1" smtClean="0">
                            <a:solidFill>
                              <a:srgbClr val="000000"/>
                            </a:solidFill>
                            <a:latin typeface="Cambria Math"/>
                            <a:ea typeface="Cambria Math"/>
                          </a:rPr>
                          <m:t>!</m:t>
                        </m:r>
                      </m:den>
                    </m:f>
                  </m:oMath>
                </a14:m>
                <a:r>
                  <a:rPr lang="en-US" sz="3200" dirty="0" smtClean="0">
                    <a:solidFill>
                      <a:srgbClr val="000000"/>
                    </a:solidFill>
                  </a:rPr>
                  <a:t> = 6    </a:t>
                </a:r>
              </a:p>
              <a:p>
                <a:pPr lvl="1"/>
                <a:endParaRPr lang="en-US" sz="3200" dirty="0">
                  <a:solidFill>
                    <a:srgbClr val="000000"/>
                  </a:solidFill>
                </a:endParaRPr>
              </a:p>
              <a:p>
                <a:pPr lvl="1"/>
                <a:r>
                  <a:rPr lang="en-US" sz="3200" dirty="0" smtClean="0">
                    <a:solidFill>
                      <a:srgbClr val="000000"/>
                    </a:solidFill>
                  </a:rPr>
                  <a:t>How many different ways are there to arrange four books on a shelf if there are nine books to choose from?</a:t>
                </a:r>
              </a:p>
              <a:p>
                <a:pPr lvl="1"/>
                <a:r>
                  <a:rPr lang="en-US" sz="3200" dirty="0">
                    <a:solidFill>
                      <a:srgbClr val="000000"/>
                    </a:solidFill>
                  </a:rPr>
                  <a:t>	</a:t>
                </a:r>
                <a:r>
                  <a:rPr lang="en-US" sz="3200" dirty="0" smtClean="0">
                    <a:solidFill>
                      <a:srgbClr val="000000"/>
                    </a:solidFill>
                  </a:rPr>
                  <a:t>	</a:t>
                </a:r>
                <a:r>
                  <a:rPr lang="en-US" sz="3200" dirty="0">
                    <a:solidFill>
                      <a:srgbClr val="000000"/>
                    </a:solidFill>
                  </a:rPr>
                  <a:t> </a:t>
                </a:r>
                <a:endParaRPr lang="en-US" sz="3200" dirty="0" smtClean="0">
                  <a:solidFill>
                    <a:srgbClr val="000000"/>
                  </a:solidFill>
                </a:endParaRPr>
              </a:p>
              <a:p>
                <a:pPr lvl="1"/>
                <a:endParaRPr lang="en-US" sz="3200" dirty="0">
                  <a:solidFill>
                    <a:srgbClr val="000000"/>
                  </a:solidFill>
                </a:endParaRPr>
              </a:p>
              <a:p>
                <a:pPr lvl="1"/>
                <a:r>
                  <a:rPr lang="en-US" sz="3200" dirty="0" smtClean="0">
                    <a:solidFill>
                      <a:srgbClr val="000000"/>
                    </a:solidFill>
                  </a:rPr>
                  <a:t>			9 </a:t>
                </a:r>
                <a:r>
                  <a:rPr lang="en-US" sz="3200" dirty="0">
                    <a:solidFill>
                      <a:srgbClr val="000000"/>
                    </a:solidFill>
                  </a:rPr>
                  <a:t>· </a:t>
                </a:r>
                <a:r>
                  <a:rPr lang="en-US" sz="3200" dirty="0" smtClean="0">
                    <a:solidFill>
                      <a:srgbClr val="000000"/>
                    </a:solidFill>
                  </a:rPr>
                  <a:t>8 </a:t>
                </a:r>
                <a:r>
                  <a:rPr lang="en-US" sz="3200" dirty="0">
                    <a:solidFill>
                      <a:srgbClr val="000000"/>
                    </a:solidFill>
                  </a:rPr>
                  <a:t>· </a:t>
                </a:r>
                <a:r>
                  <a:rPr lang="en-US" sz="3200" dirty="0" smtClean="0">
                    <a:solidFill>
                      <a:srgbClr val="000000"/>
                    </a:solidFill>
                  </a:rPr>
                  <a:t>7 ·6 = </a:t>
                </a:r>
                <a:r>
                  <a:rPr lang="en-US" sz="3200" baseline="-25000" dirty="0" smtClean="0">
                    <a:solidFill>
                      <a:srgbClr val="000000"/>
                    </a:solidFill>
                  </a:rPr>
                  <a:t>9</a:t>
                </a:r>
                <a:r>
                  <a:rPr lang="en-US" sz="3200" dirty="0" smtClean="0">
                    <a:solidFill>
                      <a:srgbClr val="000000"/>
                    </a:solidFill>
                  </a:rPr>
                  <a:t>P</a:t>
                </a:r>
                <a:r>
                  <a:rPr lang="en-US" sz="3200" baseline="-25000" dirty="0" smtClean="0">
                    <a:solidFill>
                      <a:srgbClr val="000000"/>
                    </a:solidFill>
                  </a:rPr>
                  <a:t>4</a:t>
                </a:r>
                <a:r>
                  <a:rPr lang="en-US" sz="3200" dirty="0" smtClean="0">
                    <a:solidFill>
                      <a:srgbClr val="000000"/>
                    </a:solidFill>
                  </a:rPr>
                  <a:t> = 3024</a:t>
                </a:r>
                <a:endParaRPr lang="en-US" sz="3200" dirty="0">
                  <a:solidFill>
                    <a:srgbClr val="00000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76200" y="76201"/>
                <a:ext cx="8534400" cy="6711389"/>
              </a:xfrm>
              <a:prstGeom prst="rect">
                <a:avLst/>
              </a:prstGeom>
              <a:blipFill rotWithShape="1">
                <a:blip r:embed="rId2"/>
                <a:stretch>
                  <a:fillRect t="-1182" r="-571" b="-2091"/>
                </a:stretch>
              </a:blipFill>
            </p:spPr>
            <p:txBody>
              <a:bodyPr/>
              <a:lstStyle/>
              <a:p>
                <a:r>
                  <a:rPr lang="en-US">
                    <a:noFill/>
                  </a:rPr>
                  <a:t> </a:t>
                </a:r>
              </a:p>
            </p:txBody>
          </p:sp>
        </mc:Fallback>
      </mc:AlternateContent>
    </p:spTree>
    <p:extLst>
      <p:ext uri="{BB962C8B-B14F-4D97-AF65-F5344CB8AC3E}">
        <p14:creationId xmlns:p14="http://schemas.microsoft.com/office/powerpoint/2010/main" val="303691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76200" y="381000"/>
                <a:ext cx="8991600" cy="6097375"/>
              </a:xfrm>
              <a:prstGeom prst="rect">
                <a:avLst/>
              </a:prstGeom>
            </p:spPr>
            <p:txBody>
              <a:bodyPr wrap="square">
                <a:spAutoFit/>
              </a:bodyPr>
              <a:lstStyle/>
              <a:p>
                <a:pPr marL="342900" indent="-342900">
                  <a:buFont typeface="Arial" panose="020B0604020202020204" pitchFamily="34" charset="0"/>
                  <a:buChar char="•"/>
                </a:pPr>
                <a:r>
                  <a:rPr lang="en-US" sz="3200" u="sng" dirty="0" smtClean="0">
                    <a:solidFill>
                      <a:srgbClr val="000000"/>
                    </a:solidFill>
                  </a:rPr>
                  <a:t>Combination</a:t>
                </a:r>
                <a:endParaRPr lang="en-US" sz="3200" u="sng" dirty="0">
                  <a:solidFill>
                    <a:srgbClr val="000000"/>
                  </a:solidFill>
                </a:endParaRPr>
              </a:p>
              <a:p>
                <a:pPr marL="800100" lvl="1" indent="-342900">
                  <a:buFont typeface="Arial" panose="020B0604020202020204" pitchFamily="34" charset="0"/>
                  <a:buChar char="•"/>
                </a:pPr>
                <a:r>
                  <a:rPr lang="en-US" sz="3200" dirty="0" smtClean="0">
                    <a:solidFill>
                      <a:srgbClr val="000000"/>
                    </a:solidFill>
                  </a:rPr>
                  <a:t>A selection of objects without regard to order</a:t>
                </a:r>
              </a:p>
              <a:p>
                <a:pPr marL="800100" lvl="1" indent="-342900">
                  <a:buFont typeface="Arial" panose="020B0604020202020204" pitchFamily="34" charset="0"/>
                  <a:buChar char="•"/>
                </a:pPr>
                <a:r>
                  <a:rPr lang="en-US" sz="3200" dirty="0" smtClean="0">
                    <a:solidFill>
                      <a:srgbClr val="000000"/>
                    </a:solidFill>
                  </a:rPr>
                  <a:t>When the order/arrangement of objects is not important</a:t>
                </a:r>
                <a:endParaRPr lang="en-US" sz="3200" dirty="0">
                  <a:solidFill>
                    <a:srgbClr val="000000"/>
                  </a:solidFill>
                </a:endParaRPr>
              </a:p>
              <a:p>
                <a:pPr marL="800100" lvl="1" indent="-342900">
                  <a:buFont typeface="Arial" panose="020B0604020202020204" pitchFamily="34" charset="0"/>
                  <a:buChar char="•"/>
                </a:pPr>
                <a:r>
                  <a:rPr lang="en-US" sz="3200" dirty="0" smtClean="0">
                    <a:solidFill>
                      <a:srgbClr val="000000"/>
                    </a:solidFill>
                  </a:rPr>
                  <a:t>Order DOESN’T matter!!!</a:t>
                </a:r>
                <a:endParaRPr lang="en-US" sz="3200" dirty="0">
                  <a:solidFill>
                    <a:srgbClr val="000000"/>
                  </a:solidFill>
                </a:endParaRPr>
              </a:p>
              <a:p>
                <a:r>
                  <a:rPr lang="en-US" sz="3200" dirty="0">
                    <a:solidFill>
                      <a:srgbClr val="000000"/>
                    </a:solidFill>
                  </a:rPr>
                  <a:t>			</a:t>
                </a:r>
                <a:r>
                  <a:rPr lang="en-US" sz="3200" baseline="-25000" dirty="0" err="1" smtClean="0">
                    <a:solidFill>
                      <a:srgbClr val="000000"/>
                    </a:solidFill>
                  </a:rPr>
                  <a:t>n</a:t>
                </a:r>
                <a:r>
                  <a:rPr lang="en-US" sz="3200" dirty="0" err="1" smtClean="0">
                    <a:solidFill>
                      <a:srgbClr val="000000"/>
                    </a:solidFill>
                  </a:rPr>
                  <a:t>C</a:t>
                </a:r>
                <a:r>
                  <a:rPr lang="en-US" sz="3200" baseline="-25000" dirty="0" err="1" smtClean="0">
                    <a:solidFill>
                      <a:srgbClr val="000000"/>
                    </a:solidFill>
                  </a:rPr>
                  <a:t>r</a:t>
                </a:r>
                <a:r>
                  <a:rPr lang="en-US" sz="3200" dirty="0" smtClean="0">
                    <a:solidFill>
                      <a:srgbClr val="000000"/>
                    </a:solidFill>
                  </a:rPr>
                  <a:t> </a:t>
                </a:r>
                <a:r>
                  <a:rPr lang="en-US" sz="3200" dirty="0">
                    <a:solidFill>
                      <a:srgbClr val="000000"/>
                    </a:solidFill>
                  </a:rPr>
                  <a:t>= </a:t>
                </a:r>
                <a14:m>
                  <m:oMath xmlns:m="http://schemas.openxmlformats.org/officeDocument/2006/math">
                    <m:f>
                      <m:fPr>
                        <m:ctrlPr>
                          <a:rPr lang="en-US" sz="3200" i="1">
                            <a:solidFill>
                              <a:srgbClr val="000000"/>
                            </a:solidFill>
                            <a:latin typeface="Cambria Math"/>
                          </a:rPr>
                        </m:ctrlPr>
                      </m:fPr>
                      <m:num>
                        <m:r>
                          <a:rPr lang="en-US" sz="3200" i="1">
                            <a:solidFill>
                              <a:srgbClr val="000000"/>
                            </a:solidFill>
                            <a:latin typeface="Cambria Math"/>
                          </a:rPr>
                          <m:t>𝑛</m:t>
                        </m:r>
                        <m:r>
                          <a:rPr lang="en-US" sz="3200" i="1">
                            <a:solidFill>
                              <a:srgbClr val="000000"/>
                            </a:solidFill>
                            <a:latin typeface="Cambria Math"/>
                            <a:ea typeface="Cambria Math"/>
                          </a:rPr>
                          <m:t>!</m:t>
                        </m:r>
                      </m:num>
                      <m:den>
                        <m:r>
                          <a:rPr lang="en-US" sz="3200" i="1">
                            <a:solidFill>
                              <a:srgbClr val="000000"/>
                            </a:solidFill>
                            <a:latin typeface="Cambria Math"/>
                          </a:rPr>
                          <m:t>(</m:t>
                        </m:r>
                        <m:r>
                          <a:rPr lang="en-US" sz="3200" i="1">
                            <a:solidFill>
                              <a:srgbClr val="000000"/>
                            </a:solidFill>
                            <a:latin typeface="Cambria Math"/>
                          </a:rPr>
                          <m:t>𝑛</m:t>
                        </m:r>
                        <m:r>
                          <a:rPr lang="en-US" sz="3200" i="1">
                            <a:solidFill>
                              <a:srgbClr val="000000"/>
                            </a:solidFill>
                            <a:latin typeface="Cambria Math"/>
                          </a:rPr>
                          <m:t>−</m:t>
                        </m:r>
                        <m:r>
                          <a:rPr lang="en-US" sz="3200" i="1">
                            <a:solidFill>
                              <a:srgbClr val="000000"/>
                            </a:solidFill>
                            <a:latin typeface="Cambria Math"/>
                          </a:rPr>
                          <m:t>𝑟</m:t>
                        </m:r>
                        <m:r>
                          <a:rPr lang="en-US" sz="3200" i="1">
                            <a:solidFill>
                              <a:srgbClr val="000000"/>
                            </a:solidFill>
                            <a:latin typeface="Cambria Math"/>
                          </a:rPr>
                          <m:t>)!</m:t>
                        </m:r>
                        <m:r>
                          <a:rPr lang="en-US" sz="3200" b="0" i="1" smtClean="0">
                            <a:solidFill>
                              <a:srgbClr val="000000"/>
                            </a:solidFill>
                            <a:latin typeface="Cambria Math"/>
                          </a:rPr>
                          <m:t>𝑟</m:t>
                        </m:r>
                        <m:r>
                          <a:rPr lang="en-US" sz="3200" i="1">
                            <a:solidFill>
                              <a:srgbClr val="000000"/>
                            </a:solidFill>
                            <a:latin typeface="Cambria Math"/>
                            <a:ea typeface="Cambria Math"/>
                          </a:rPr>
                          <m:t>!</m:t>
                        </m:r>
                      </m:den>
                    </m:f>
                  </m:oMath>
                </a14:m>
                <a:r>
                  <a:rPr lang="en-US" sz="3200" dirty="0">
                    <a:solidFill>
                      <a:srgbClr val="000000"/>
                    </a:solidFill>
                  </a:rPr>
                  <a:t>  or look at on the </a:t>
                </a:r>
                <a:r>
                  <a:rPr lang="en-US" sz="3200" dirty="0" err="1" smtClean="0">
                    <a:solidFill>
                      <a:srgbClr val="000000"/>
                    </a:solidFill>
                  </a:rPr>
                  <a:t>calc</a:t>
                </a:r>
                <a:endParaRPr lang="en-US" sz="3200" dirty="0" smtClean="0">
                  <a:solidFill>
                    <a:srgbClr val="000000"/>
                  </a:solidFill>
                </a:endParaRPr>
              </a:p>
              <a:p>
                <a:pPr marL="457200" indent="-457200">
                  <a:buFont typeface="Arial" panose="020B0604020202020204" pitchFamily="34" charset="0"/>
                  <a:buChar char="•"/>
                </a:pPr>
                <a:r>
                  <a:rPr lang="en-US" sz="3200" dirty="0" smtClean="0">
                    <a:solidFill>
                      <a:srgbClr val="000000"/>
                    </a:solidFill>
                  </a:rPr>
                  <a:t>Because of the division here, there are ALWAYS less options in combinations than in permutations, unless r is 1, then they are the same</a:t>
                </a:r>
                <a:endParaRPr lang="en-US" sz="3200" dirty="0">
                  <a:solidFill>
                    <a:srgbClr val="000000"/>
                  </a:solidFill>
                </a:endParaRPr>
              </a:p>
              <a:p>
                <a:endParaRPr lang="en-US" sz="3200" dirty="0">
                  <a:solidFill>
                    <a:srgbClr val="000000"/>
                  </a:solidFill>
                </a:endParaRPr>
              </a:p>
              <a:p>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76200" y="381000"/>
                <a:ext cx="8991600" cy="6097375"/>
              </a:xfrm>
              <a:prstGeom prst="rect">
                <a:avLst/>
              </a:prstGeom>
              <a:blipFill rotWithShape="1">
                <a:blip r:embed="rId2"/>
                <a:stretch>
                  <a:fillRect l="-1559" t="-1300"/>
                </a:stretch>
              </a:blipFill>
            </p:spPr>
            <p:txBody>
              <a:bodyPr/>
              <a:lstStyle/>
              <a:p>
                <a:r>
                  <a:rPr lang="en-US">
                    <a:noFill/>
                  </a:rPr>
                  <a:t> </a:t>
                </a:r>
              </a:p>
            </p:txBody>
          </p:sp>
        </mc:Fallback>
      </mc:AlternateContent>
    </p:spTree>
    <p:extLst>
      <p:ext uri="{BB962C8B-B14F-4D97-AF65-F5344CB8AC3E}">
        <p14:creationId xmlns:p14="http://schemas.microsoft.com/office/powerpoint/2010/main" val="270883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839200" cy="6186309"/>
          </a:xfrm>
          <a:prstGeom prst="rect">
            <a:avLst/>
          </a:prstGeom>
          <a:noFill/>
        </p:spPr>
        <p:txBody>
          <a:bodyPr wrap="square" rtlCol="0">
            <a:spAutoFit/>
          </a:bodyPr>
          <a:lstStyle/>
          <a:p>
            <a:r>
              <a:rPr lang="en-US" sz="3600" dirty="0" smtClean="0"/>
              <a:t>Ex’s continued…</a:t>
            </a:r>
          </a:p>
          <a:p>
            <a:pPr marL="1028700" lvl="1" indent="-571500">
              <a:buFont typeface="Arial" panose="020B0604020202020204" pitchFamily="34" charset="0"/>
              <a:buChar char="•"/>
            </a:pPr>
            <a:r>
              <a:rPr lang="en-US" sz="3600" dirty="0" smtClean="0"/>
              <a:t>Tossing two coins:  HH, HT, TH, TT</a:t>
            </a:r>
          </a:p>
          <a:p>
            <a:pPr marL="1028700" lvl="1" indent="-571500">
              <a:buFont typeface="Arial" panose="020B0604020202020204" pitchFamily="34" charset="0"/>
              <a:buChar char="•"/>
            </a:pPr>
            <a:r>
              <a:rPr lang="en-US" sz="3600" dirty="0" smtClean="0"/>
              <a:t>Rolling two die:  </a:t>
            </a:r>
            <a:r>
              <a:rPr lang="en-US" sz="3200" dirty="0" smtClean="0"/>
              <a:t>(build sample space below)</a:t>
            </a:r>
          </a:p>
          <a:p>
            <a:pPr marL="1028700" lvl="1" indent="-571500">
              <a:buFont typeface="Arial" panose="020B0604020202020204" pitchFamily="34" charset="0"/>
              <a:buChar char="•"/>
            </a:pPr>
            <a:r>
              <a:rPr lang="en-US" sz="3600" dirty="0"/>
              <a:t>C</a:t>
            </a:r>
            <a:r>
              <a:rPr lang="en-US" sz="3600" dirty="0" smtClean="0"/>
              <a:t>ards (52 cards in a deck)</a:t>
            </a:r>
          </a:p>
          <a:p>
            <a:pPr marL="1485900" lvl="2" indent="-571500">
              <a:buFont typeface="Arial" panose="020B0604020202020204" pitchFamily="34" charset="0"/>
              <a:buChar char="•"/>
            </a:pPr>
            <a:r>
              <a:rPr lang="en-US" sz="3600" dirty="0" smtClean="0"/>
              <a:t>Suits – 4 of them…Hearts, Clubs, Diamonds, and Spades</a:t>
            </a:r>
          </a:p>
          <a:p>
            <a:pPr marL="1485900" lvl="2" indent="-571500">
              <a:buFont typeface="Arial" panose="020B0604020202020204" pitchFamily="34" charset="0"/>
              <a:buChar char="•"/>
            </a:pPr>
            <a:r>
              <a:rPr lang="en-US" sz="3600" dirty="0" smtClean="0"/>
              <a:t>#’s:  2-10, + Jack, Queen, King and Ace</a:t>
            </a:r>
          </a:p>
          <a:p>
            <a:pPr marL="1943100" lvl="3" indent="-571500">
              <a:buFont typeface="Arial" panose="020B0604020202020204" pitchFamily="34" charset="0"/>
              <a:buChar char="•"/>
            </a:pPr>
            <a:r>
              <a:rPr lang="en-US" sz="3600" dirty="0" smtClean="0"/>
              <a:t>Cards with numbers:  9</a:t>
            </a:r>
          </a:p>
          <a:p>
            <a:pPr marL="1943100" lvl="3" indent="-571500">
              <a:buFont typeface="Arial" panose="020B0604020202020204" pitchFamily="34" charset="0"/>
              <a:buChar char="•"/>
            </a:pPr>
            <a:r>
              <a:rPr lang="en-US" sz="3600" dirty="0" smtClean="0"/>
              <a:t>Cards with faces:  3</a:t>
            </a:r>
          </a:p>
          <a:p>
            <a:pPr marL="1943100" lvl="3" indent="-571500">
              <a:buFont typeface="Arial" panose="020B0604020202020204" pitchFamily="34" charset="0"/>
              <a:buChar char="•"/>
            </a:pPr>
            <a:r>
              <a:rPr lang="en-US" sz="3600" dirty="0" smtClean="0"/>
              <a:t>Cards in each suit:  13</a:t>
            </a:r>
          </a:p>
          <a:p>
            <a:pPr marL="1943100" lvl="3" indent="-571500">
              <a:buFont typeface="Arial" panose="020B0604020202020204" pitchFamily="34" charset="0"/>
              <a:buChar char="•"/>
            </a:pPr>
            <a:r>
              <a:rPr lang="en-US" sz="3600" dirty="0" smtClean="0"/>
              <a:t>Black cards = 26, Red cards = 26</a:t>
            </a:r>
          </a:p>
        </p:txBody>
      </p:sp>
    </p:spTree>
    <p:extLst>
      <p:ext uri="{BB962C8B-B14F-4D97-AF65-F5344CB8AC3E}">
        <p14:creationId xmlns:p14="http://schemas.microsoft.com/office/powerpoint/2010/main" val="191423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arn(inVertical)">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wipe(down)">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barn(inVertical)">
                                      <p:cBhvr>
                                        <p:cTn id="35" dur="500"/>
                                        <p:tgtEl>
                                          <p:spTgt spid="2">
                                            <p:txEl>
                                              <p:pRg st="6" end="6"/>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barn(inVertical)">
                                      <p:cBhvr>
                                        <p:cTn id="38" dur="500"/>
                                        <p:tgtEl>
                                          <p:spTgt spid="2">
                                            <p:txEl>
                                              <p:pRg st="7" end="7"/>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barn(inVertical)">
                                      <p:cBhvr>
                                        <p:cTn id="41" dur="500"/>
                                        <p:tgtEl>
                                          <p:spTgt spid="2">
                                            <p:txEl>
                                              <p:pRg st="8" end="8"/>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animEffect transition="in" filter="barn(inVertical)">
                                      <p:cBhvr>
                                        <p:cTn id="44"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52400" y="76200"/>
                <a:ext cx="8839200" cy="7907421"/>
              </a:xfrm>
              <a:prstGeom prst="rect">
                <a:avLst/>
              </a:prstGeom>
            </p:spPr>
            <p:txBody>
              <a:bodyPr wrap="square">
                <a:spAutoFit/>
              </a:bodyPr>
              <a:lstStyle/>
              <a:p>
                <a:pPr lvl="1"/>
                <a:r>
                  <a:rPr lang="en-US" sz="3200" dirty="0" smtClean="0">
                    <a:solidFill>
                      <a:srgbClr val="000000"/>
                    </a:solidFill>
                  </a:rPr>
                  <a:t>Ex…there are 6 people and you want to form a  committee of 4 people, how </a:t>
                </a:r>
                <a:r>
                  <a:rPr lang="en-US" sz="3200" dirty="0">
                    <a:solidFill>
                      <a:srgbClr val="000000"/>
                    </a:solidFill>
                  </a:rPr>
                  <a:t>many different ways are there to group these people together</a:t>
                </a:r>
                <a:r>
                  <a:rPr lang="en-US" sz="3200" dirty="0" smtClean="0">
                    <a:solidFill>
                      <a:srgbClr val="000000"/>
                    </a:solidFill>
                  </a:rPr>
                  <a:t>?</a:t>
                </a:r>
              </a:p>
              <a:p>
                <a:pPr lvl="1"/>
                <a:endParaRPr lang="en-US" sz="3200" dirty="0">
                  <a:solidFill>
                    <a:srgbClr val="000000"/>
                  </a:solidFill>
                </a:endParaRPr>
              </a:p>
              <a:p>
                <a:pPr lvl="1"/>
                <a:r>
                  <a:rPr lang="en-US" sz="3200" dirty="0" smtClean="0">
                    <a:solidFill>
                      <a:srgbClr val="000000"/>
                    </a:solidFill>
                  </a:rPr>
                  <a:t>		</a:t>
                </a:r>
                <a:r>
                  <a:rPr lang="en-US" sz="3200" baseline="-25000" dirty="0">
                    <a:solidFill>
                      <a:srgbClr val="000000"/>
                    </a:solidFill>
                  </a:rPr>
                  <a:t> </a:t>
                </a:r>
                <a:r>
                  <a:rPr lang="en-US" sz="3200" baseline="-25000" dirty="0" smtClean="0">
                    <a:solidFill>
                      <a:srgbClr val="000000"/>
                    </a:solidFill>
                  </a:rPr>
                  <a:t>6</a:t>
                </a:r>
                <a:r>
                  <a:rPr lang="en-US" sz="3200" dirty="0" smtClean="0">
                    <a:solidFill>
                      <a:srgbClr val="000000"/>
                    </a:solidFill>
                  </a:rPr>
                  <a:t>C</a:t>
                </a:r>
                <a:r>
                  <a:rPr lang="en-US" sz="3200" baseline="-25000" dirty="0" smtClean="0">
                    <a:solidFill>
                      <a:srgbClr val="000000"/>
                    </a:solidFill>
                  </a:rPr>
                  <a:t>4</a:t>
                </a:r>
                <a:r>
                  <a:rPr lang="en-US" sz="3200" dirty="0" smtClean="0">
                    <a:solidFill>
                      <a:srgbClr val="000000"/>
                    </a:solidFill>
                  </a:rPr>
                  <a:t> </a:t>
                </a:r>
                <a:r>
                  <a:rPr lang="en-US" sz="3200" dirty="0">
                    <a:solidFill>
                      <a:srgbClr val="000000"/>
                    </a:solidFill>
                  </a:rPr>
                  <a:t>= </a:t>
                </a:r>
                <a14:m>
                  <m:oMath xmlns:m="http://schemas.openxmlformats.org/officeDocument/2006/math">
                    <m:f>
                      <m:fPr>
                        <m:ctrlPr>
                          <a:rPr lang="en-US" sz="3200" i="1">
                            <a:solidFill>
                              <a:srgbClr val="000000"/>
                            </a:solidFill>
                            <a:latin typeface="Cambria Math"/>
                          </a:rPr>
                        </m:ctrlPr>
                      </m:fPr>
                      <m:num>
                        <m:r>
                          <a:rPr lang="en-US" sz="3200" b="0" i="1" smtClean="0">
                            <a:solidFill>
                              <a:srgbClr val="000000"/>
                            </a:solidFill>
                            <a:latin typeface="Cambria Math"/>
                          </a:rPr>
                          <m:t>6</m:t>
                        </m:r>
                        <m:r>
                          <a:rPr lang="en-US" sz="3200" i="1">
                            <a:solidFill>
                              <a:srgbClr val="000000"/>
                            </a:solidFill>
                            <a:latin typeface="Cambria Math"/>
                            <a:ea typeface="Cambria Math"/>
                          </a:rPr>
                          <m:t>!</m:t>
                        </m:r>
                      </m:num>
                      <m:den>
                        <m:r>
                          <a:rPr lang="en-US" sz="3200" b="0" i="1" smtClean="0">
                            <a:solidFill>
                              <a:srgbClr val="000000"/>
                            </a:solidFill>
                            <a:latin typeface="Cambria Math"/>
                            <a:ea typeface="Cambria Math"/>
                          </a:rPr>
                          <m:t>2</m:t>
                        </m:r>
                        <m:r>
                          <a:rPr lang="en-US" sz="3200" i="1">
                            <a:solidFill>
                              <a:srgbClr val="000000"/>
                            </a:solidFill>
                            <a:latin typeface="Cambria Math"/>
                            <a:ea typeface="Cambria Math"/>
                          </a:rPr>
                          <m:t>!</m:t>
                        </m:r>
                        <m:r>
                          <a:rPr lang="en-US" sz="3200" b="0" i="1" smtClean="0">
                            <a:solidFill>
                              <a:srgbClr val="000000"/>
                            </a:solidFill>
                            <a:latin typeface="Cambria Math"/>
                            <a:ea typeface="Cambria Math"/>
                          </a:rPr>
                          <m:t>4</m:t>
                        </m:r>
                        <m:r>
                          <a:rPr lang="en-US" sz="3200" i="1">
                            <a:solidFill>
                              <a:srgbClr val="000000"/>
                            </a:solidFill>
                            <a:latin typeface="Cambria Math"/>
                            <a:ea typeface="Cambria Math"/>
                          </a:rPr>
                          <m:t>!</m:t>
                        </m:r>
                      </m:den>
                    </m:f>
                  </m:oMath>
                </a14:m>
                <a:r>
                  <a:rPr lang="en-US" sz="3200" dirty="0">
                    <a:solidFill>
                      <a:srgbClr val="000000"/>
                    </a:solidFill>
                  </a:rPr>
                  <a:t> = </a:t>
                </a:r>
                <a:r>
                  <a:rPr lang="en-US" sz="3200" dirty="0" smtClean="0">
                    <a:solidFill>
                      <a:srgbClr val="000000"/>
                    </a:solidFill>
                  </a:rPr>
                  <a:t>15</a:t>
                </a:r>
              </a:p>
              <a:p>
                <a:pPr lvl="1"/>
                <a:endParaRPr lang="en-US" sz="3200" dirty="0">
                  <a:solidFill>
                    <a:srgbClr val="000000"/>
                  </a:solidFill>
                </a:endParaRPr>
              </a:p>
              <a:p>
                <a:pPr lvl="1"/>
                <a:r>
                  <a:rPr lang="en-US" sz="3200" dirty="0" smtClean="0">
                    <a:solidFill>
                      <a:srgbClr val="000000"/>
                    </a:solidFill>
                  </a:rPr>
                  <a:t>Over thanksgiving break, you and your friends will have a movie marathon.  There are 10 movies you are choosing from and your parents say there is only time for 3 of them.  In how many ways could those selections be made?</a:t>
                </a:r>
              </a:p>
              <a:p>
                <a:pPr lvl="1"/>
                <a:r>
                  <a:rPr lang="en-US" sz="3200" dirty="0">
                    <a:solidFill>
                      <a:srgbClr val="000000"/>
                    </a:solidFill>
                  </a:rPr>
                  <a:t>	</a:t>
                </a:r>
                <a:r>
                  <a:rPr lang="en-US" sz="3200" dirty="0" smtClean="0">
                    <a:solidFill>
                      <a:srgbClr val="000000"/>
                    </a:solidFill>
                  </a:rPr>
                  <a:t>	</a:t>
                </a:r>
                <a:r>
                  <a:rPr lang="en-US" sz="3200" baseline="-25000" dirty="0" smtClean="0">
                    <a:solidFill>
                      <a:srgbClr val="000000"/>
                    </a:solidFill>
                  </a:rPr>
                  <a:t>10</a:t>
                </a:r>
                <a:r>
                  <a:rPr lang="en-US" sz="3200" dirty="0" smtClean="0">
                    <a:solidFill>
                      <a:srgbClr val="000000"/>
                    </a:solidFill>
                  </a:rPr>
                  <a:t>C</a:t>
                </a:r>
                <a:r>
                  <a:rPr lang="en-US" sz="3200" baseline="-25000" dirty="0">
                    <a:solidFill>
                      <a:srgbClr val="000000"/>
                    </a:solidFill>
                  </a:rPr>
                  <a:t>3</a:t>
                </a:r>
                <a:r>
                  <a:rPr lang="en-US" sz="3200" dirty="0" smtClean="0">
                    <a:solidFill>
                      <a:srgbClr val="000000"/>
                    </a:solidFill>
                  </a:rPr>
                  <a:t> </a:t>
                </a:r>
                <a:r>
                  <a:rPr lang="en-US" sz="3200" dirty="0">
                    <a:solidFill>
                      <a:srgbClr val="000000"/>
                    </a:solidFill>
                  </a:rPr>
                  <a:t>= </a:t>
                </a:r>
                <a14:m>
                  <m:oMath xmlns:m="http://schemas.openxmlformats.org/officeDocument/2006/math">
                    <m:f>
                      <m:fPr>
                        <m:ctrlPr>
                          <a:rPr lang="en-US" sz="3200" i="1">
                            <a:solidFill>
                              <a:srgbClr val="000000"/>
                            </a:solidFill>
                            <a:latin typeface="Cambria Math"/>
                          </a:rPr>
                        </m:ctrlPr>
                      </m:fPr>
                      <m:num>
                        <m:r>
                          <a:rPr lang="en-US" sz="3200" b="0" i="1" smtClean="0">
                            <a:solidFill>
                              <a:srgbClr val="000000"/>
                            </a:solidFill>
                            <a:latin typeface="Cambria Math"/>
                          </a:rPr>
                          <m:t>10</m:t>
                        </m:r>
                        <m:r>
                          <a:rPr lang="en-US" sz="3200" i="1">
                            <a:solidFill>
                              <a:srgbClr val="000000"/>
                            </a:solidFill>
                            <a:latin typeface="Cambria Math"/>
                            <a:ea typeface="Cambria Math"/>
                          </a:rPr>
                          <m:t>!</m:t>
                        </m:r>
                      </m:num>
                      <m:den>
                        <m:r>
                          <a:rPr lang="en-US" sz="3200" b="0" i="1" smtClean="0">
                            <a:solidFill>
                              <a:srgbClr val="000000"/>
                            </a:solidFill>
                            <a:latin typeface="Cambria Math"/>
                            <a:ea typeface="Cambria Math"/>
                          </a:rPr>
                          <m:t>7</m:t>
                        </m:r>
                        <m:r>
                          <a:rPr lang="en-US" sz="3200" i="1">
                            <a:solidFill>
                              <a:srgbClr val="000000"/>
                            </a:solidFill>
                            <a:latin typeface="Cambria Math"/>
                            <a:ea typeface="Cambria Math"/>
                          </a:rPr>
                          <m:t>!</m:t>
                        </m:r>
                        <m:r>
                          <a:rPr lang="en-US" sz="3200" b="0" i="1" smtClean="0">
                            <a:solidFill>
                              <a:srgbClr val="000000"/>
                            </a:solidFill>
                            <a:latin typeface="Cambria Math"/>
                            <a:ea typeface="Cambria Math"/>
                          </a:rPr>
                          <m:t>3</m:t>
                        </m:r>
                        <m:r>
                          <a:rPr lang="en-US" sz="3200" i="1">
                            <a:solidFill>
                              <a:srgbClr val="000000"/>
                            </a:solidFill>
                            <a:latin typeface="Cambria Math"/>
                            <a:ea typeface="Cambria Math"/>
                          </a:rPr>
                          <m:t>!</m:t>
                        </m:r>
                      </m:den>
                    </m:f>
                  </m:oMath>
                </a14:m>
                <a:r>
                  <a:rPr lang="en-US" sz="3200" dirty="0">
                    <a:solidFill>
                      <a:srgbClr val="000000"/>
                    </a:solidFill>
                  </a:rPr>
                  <a:t> = </a:t>
                </a:r>
                <a:r>
                  <a:rPr lang="en-US" sz="3200" dirty="0" smtClean="0">
                    <a:solidFill>
                      <a:srgbClr val="000000"/>
                    </a:solidFill>
                  </a:rPr>
                  <a:t>120</a:t>
                </a:r>
                <a:endParaRPr lang="en-US" sz="3200" dirty="0">
                  <a:solidFill>
                    <a:srgbClr val="000000"/>
                  </a:solidFill>
                </a:endParaRPr>
              </a:p>
              <a:p>
                <a:pPr lvl="1"/>
                <a:endParaRPr lang="en-US" sz="3200" dirty="0" smtClean="0">
                  <a:solidFill>
                    <a:srgbClr val="000000"/>
                  </a:solidFill>
                </a:endParaRPr>
              </a:p>
              <a:p>
                <a:pPr lvl="1"/>
                <a:endParaRPr lang="en-US" sz="3200" dirty="0">
                  <a:solidFill>
                    <a:srgbClr val="000000"/>
                  </a:solidFill>
                </a:endParaRPr>
              </a:p>
              <a:p>
                <a:pPr lvl="1"/>
                <a:r>
                  <a:rPr lang="en-US" sz="3200" dirty="0" smtClean="0">
                    <a:solidFill>
                      <a:srgbClr val="000000"/>
                    </a:solidFill>
                  </a:rPr>
                  <a:t> </a:t>
                </a:r>
                <a:endParaRPr lang="en-US" sz="3200" dirty="0">
                  <a:solidFill>
                    <a:srgbClr val="00000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152400" y="76200"/>
                <a:ext cx="8839200" cy="7907421"/>
              </a:xfrm>
              <a:prstGeom prst="rect">
                <a:avLst/>
              </a:prstGeom>
              <a:blipFill rotWithShape="1">
                <a:blip r:embed="rId2"/>
                <a:stretch>
                  <a:fillRect t="-1002" r="-2621"/>
                </a:stretch>
              </a:blipFill>
            </p:spPr>
            <p:txBody>
              <a:bodyPr/>
              <a:lstStyle/>
              <a:p>
                <a:r>
                  <a:rPr lang="en-US">
                    <a:noFill/>
                  </a:rPr>
                  <a:t> </a:t>
                </a:r>
              </a:p>
            </p:txBody>
          </p:sp>
        </mc:Fallback>
      </mc:AlternateContent>
    </p:spTree>
    <p:extLst>
      <p:ext uri="{BB962C8B-B14F-4D97-AF65-F5344CB8AC3E}">
        <p14:creationId xmlns:p14="http://schemas.microsoft.com/office/powerpoint/2010/main" val="363521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81000"/>
                <a:ext cx="8839200" cy="3261214"/>
              </a:xfrm>
              <a:prstGeom prst="rect">
                <a:avLst/>
              </a:prstGeom>
              <a:noFill/>
            </p:spPr>
            <p:txBody>
              <a:bodyPr wrap="square" rtlCol="0">
                <a:spAutoFit/>
              </a:bodyPr>
              <a:lstStyle/>
              <a:p>
                <a:r>
                  <a:rPr lang="en-US" sz="3200" dirty="0" smtClean="0"/>
                  <a:t>Now, what if you were also concerned about the order you play those 3 movies in.  How many different ways are there to make that selection?</a:t>
                </a:r>
              </a:p>
              <a:p>
                <a:endParaRPr lang="en-US" sz="3200" dirty="0"/>
              </a:p>
              <a:p>
                <a:pPr marL="0" lvl="1"/>
                <a:r>
                  <a:rPr lang="en-US" sz="3200" dirty="0" smtClean="0"/>
                  <a:t>		</a:t>
                </a:r>
                <a:r>
                  <a:rPr lang="en-US" sz="3200" baseline="-25000" dirty="0" smtClean="0">
                    <a:solidFill>
                      <a:srgbClr val="000000"/>
                    </a:solidFill>
                  </a:rPr>
                  <a:t>10</a:t>
                </a:r>
                <a:r>
                  <a:rPr lang="en-US" sz="3200" dirty="0" smtClean="0">
                    <a:solidFill>
                      <a:srgbClr val="000000"/>
                    </a:solidFill>
                  </a:rPr>
                  <a:t>P</a:t>
                </a:r>
                <a:r>
                  <a:rPr lang="en-US" sz="3200" baseline="-25000" dirty="0">
                    <a:solidFill>
                      <a:srgbClr val="000000"/>
                    </a:solidFill>
                  </a:rPr>
                  <a:t>3</a:t>
                </a:r>
                <a:r>
                  <a:rPr lang="en-US" sz="3200" dirty="0" smtClean="0">
                    <a:solidFill>
                      <a:srgbClr val="000000"/>
                    </a:solidFill>
                  </a:rPr>
                  <a:t> </a:t>
                </a:r>
                <a:r>
                  <a:rPr lang="en-US" sz="3200" dirty="0">
                    <a:solidFill>
                      <a:srgbClr val="000000"/>
                    </a:solidFill>
                  </a:rPr>
                  <a:t>= </a:t>
                </a:r>
                <a14:m>
                  <m:oMath xmlns:m="http://schemas.openxmlformats.org/officeDocument/2006/math">
                    <m:f>
                      <m:fPr>
                        <m:ctrlPr>
                          <a:rPr lang="en-US" sz="3200" i="1">
                            <a:solidFill>
                              <a:srgbClr val="000000"/>
                            </a:solidFill>
                            <a:latin typeface="Cambria Math"/>
                          </a:rPr>
                        </m:ctrlPr>
                      </m:fPr>
                      <m:num>
                        <m:r>
                          <a:rPr lang="en-US" sz="3200" b="0" i="1" smtClean="0">
                            <a:solidFill>
                              <a:srgbClr val="000000"/>
                            </a:solidFill>
                            <a:latin typeface="Cambria Math"/>
                          </a:rPr>
                          <m:t>10</m:t>
                        </m:r>
                        <m:r>
                          <a:rPr lang="en-US" sz="3200" i="1">
                            <a:solidFill>
                              <a:srgbClr val="000000"/>
                            </a:solidFill>
                            <a:latin typeface="Cambria Math"/>
                            <a:ea typeface="Cambria Math"/>
                          </a:rPr>
                          <m:t>!</m:t>
                        </m:r>
                      </m:num>
                      <m:den>
                        <m:r>
                          <a:rPr lang="en-US" sz="3200" b="0" i="1" smtClean="0">
                            <a:solidFill>
                              <a:srgbClr val="000000"/>
                            </a:solidFill>
                            <a:latin typeface="Cambria Math"/>
                            <a:ea typeface="Cambria Math"/>
                          </a:rPr>
                          <m:t>7</m:t>
                        </m:r>
                        <m:r>
                          <a:rPr lang="en-US" sz="3200" i="1">
                            <a:solidFill>
                              <a:srgbClr val="000000"/>
                            </a:solidFill>
                            <a:latin typeface="Cambria Math"/>
                            <a:ea typeface="Cambria Math"/>
                          </a:rPr>
                          <m:t>!</m:t>
                        </m:r>
                      </m:den>
                    </m:f>
                  </m:oMath>
                </a14:m>
                <a:r>
                  <a:rPr lang="en-US" sz="3200" dirty="0">
                    <a:solidFill>
                      <a:srgbClr val="000000"/>
                    </a:solidFill>
                  </a:rPr>
                  <a:t> = </a:t>
                </a:r>
                <a:r>
                  <a:rPr lang="en-US" sz="3200" dirty="0" smtClean="0">
                    <a:solidFill>
                      <a:srgbClr val="000000"/>
                    </a:solidFill>
                  </a:rPr>
                  <a:t>720</a:t>
                </a:r>
                <a:endParaRPr lang="en-US" sz="3200" dirty="0">
                  <a:solidFill>
                    <a:srgbClr val="000000"/>
                  </a:solidFill>
                </a:endParaRPr>
              </a:p>
              <a:p>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381000"/>
                <a:ext cx="8839200" cy="3261214"/>
              </a:xfrm>
              <a:prstGeom prst="rect">
                <a:avLst/>
              </a:prstGeom>
              <a:blipFill rotWithShape="1">
                <a:blip r:embed="rId2"/>
                <a:stretch>
                  <a:fillRect l="-1724" t="-24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52400" y="3200401"/>
                <a:ext cx="8763000" cy="4283930"/>
              </a:xfrm>
              <a:prstGeom prst="rect">
                <a:avLst/>
              </a:prstGeom>
              <a:noFill/>
            </p:spPr>
            <p:txBody>
              <a:bodyPr wrap="square" rtlCol="0">
                <a:spAutoFit/>
              </a:bodyPr>
              <a:lstStyle/>
              <a:p>
                <a:r>
                  <a:rPr lang="en-US" sz="3200" u="sng" dirty="0" smtClean="0"/>
                  <a:t>Permutation Rule #2</a:t>
                </a:r>
                <a:r>
                  <a:rPr lang="en-US" sz="3200" dirty="0" smtClean="0"/>
                  <a:t>:  I call it the REPEATER RULE</a:t>
                </a:r>
              </a:p>
              <a:p>
                <a:pPr marL="457200" indent="-457200">
                  <a:buFont typeface="Arial" panose="020B0604020202020204" pitchFamily="34" charset="0"/>
                  <a:buChar char="•"/>
                </a:pPr>
                <a:r>
                  <a:rPr lang="en-US" sz="3200" dirty="0" smtClean="0"/>
                  <a:t>The number of permutations of n objects when r</a:t>
                </a:r>
                <a:r>
                  <a:rPr lang="en-US" sz="3200" baseline="-25000" dirty="0" smtClean="0"/>
                  <a:t>1</a:t>
                </a:r>
                <a:r>
                  <a:rPr lang="en-US" sz="3200" dirty="0" smtClean="0"/>
                  <a:t> objects are identical, r</a:t>
                </a:r>
                <a:r>
                  <a:rPr lang="en-US" sz="3200" baseline="-25000" dirty="0" smtClean="0"/>
                  <a:t>2</a:t>
                </a:r>
                <a:r>
                  <a:rPr lang="en-US" sz="3200" dirty="0" smtClean="0"/>
                  <a:t> are identical…and </a:t>
                </a:r>
                <a:r>
                  <a:rPr lang="en-US" sz="3200" dirty="0" err="1" smtClean="0"/>
                  <a:t>r</a:t>
                </a:r>
                <a:r>
                  <a:rPr lang="en-US" sz="3200" baseline="-25000" dirty="0" err="1" smtClean="0"/>
                  <a:t>p</a:t>
                </a:r>
                <a:r>
                  <a:rPr lang="en-US" sz="3200" dirty="0" smtClean="0"/>
                  <a:t> are identical is:  </a:t>
                </a:r>
              </a:p>
              <a:p>
                <a:pPr marL="0" lvl="1"/>
                <a:r>
                  <a:rPr lang="en-US" sz="3200" dirty="0"/>
                  <a:t>	</a:t>
                </a:r>
                <a:r>
                  <a:rPr lang="en-US" sz="3200" dirty="0" smtClean="0"/>
                  <a:t>			</a:t>
                </a:r>
                <a:r>
                  <a:rPr lang="en-US" sz="3200" dirty="0" smtClean="0">
                    <a:solidFill>
                      <a:srgbClr val="000000"/>
                    </a:solidFill>
                  </a:rPr>
                  <a:t>= </a:t>
                </a:r>
                <a14:m>
                  <m:oMath xmlns:m="http://schemas.openxmlformats.org/officeDocument/2006/math">
                    <m:f>
                      <m:fPr>
                        <m:ctrlPr>
                          <a:rPr lang="en-US" sz="3200" i="1" smtClean="0">
                            <a:solidFill>
                              <a:srgbClr val="000000"/>
                            </a:solidFill>
                            <a:latin typeface="Cambria Math"/>
                          </a:rPr>
                        </m:ctrlPr>
                      </m:fPr>
                      <m:num>
                        <m:r>
                          <a:rPr lang="en-US" sz="3200" b="0" i="1" smtClean="0">
                            <a:solidFill>
                              <a:srgbClr val="000000"/>
                            </a:solidFill>
                            <a:latin typeface="Cambria Math"/>
                          </a:rPr>
                          <m:t>𝑛</m:t>
                        </m:r>
                        <m:r>
                          <a:rPr lang="en-US" sz="3200" i="1">
                            <a:solidFill>
                              <a:srgbClr val="000000"/>
                            </a:solidFill>
                            <a:latin typeface="Cambria Math"/>
                            <a:ea typeface="Cambria Math"/>
                          </a:rPr>
                          <m:t>!</m:t>
                        </m:r>
                      </m:num>
                      <m:den>
                        <m:r>
                          <a:rPr lang="en-US" sz="3200" b="0" i="1" smtClean="0">
                            <a:solidFill>
                              <a:srgbClr val="000000"/>
                            </a:solidFill>
                            <a:latin typeface="Cambria Math"/>
                            <a:ea typeface="Cambria Math"/>
                          </a:rPr>
                          <m:t>𝑟</m:t>
                        </m:r>
                        <m:r>
                          <a:rPr lang="en-US" sz="3200" b="0" i="1" baseline="-25000" smtClean="0">
                            <a:solidFill>
                              <a:srgbClr val="000000"/>
                            </a:solidFill>
                            <a:latin typeface="Cambria Math"/>
                            <a:ea typeface="Cambria Math"/>
                          </a:rPr>
                          <m:t>1</m:t>
                        </m:r>
                        <m:r>
                          <a:rPr lang="en-US" sz="3200" i="1">
                            <a:solidFill>
                              <a:srgbClr val="000000"/>
                            </a:solidFill>
                            <a:latin typeface="Cambria Math"/>
                            <a:ea typeface="Cambria Math"/>
                          </a:rPr>
                          <m:t>!</m:t>
                        </m:r>
                        <m:r>
                          <a:rPr lang="en-US" sz="3200" b="0" i="1" baseline="-25000" smtClean="0">
                            <a:solidFill>
                              <a:srgbClr val="000000"/>
                            </a:solidFill>
                            <a:latin typeface="Cambria Math"/>
                            <a:ea typeface="Cambria Math"/>
                          </a:rPr>
                          <m:t>2</m:t>
                        </m:r>
                        <m:r>
                          <a:rPr lang="en-US" sz="3200" i="1">
                            <a:solidFill>
                              <a:srgbClr val="000000"/>
                            </a:solidFill>
                            <a:latin typeface="Cambria Math"/>
                            <a:ea typeface="Cambria Math"/>
                          </a:rPr>
                          <m:t>!</m:t>
                        </m:r>
                        <m:r>
                          <a:rPr lang="en-US" sz="3200" b="0" i="1" smtClean="0">
                            <a:solidFill>
                              <a:srgbClr val="000000"/>
                            </a:solidFill>
                            <a:latin typeface="Cambria Math"/>
                            <a:ea typeface="Cambria Math"/>
                          </a:rPr>
                          <m:t>…</m:t>
                        </m:r>
                        <m:r>
                          <a:rPr lang="en-US" sz="3200" b="0" i="1" smtClean="0">
                            <a:solidFill>
                              <a:srgbClr val="000000"/>
                            </a:solidFill>
                            <a:latin typeface="Cambria Math"/>
                            <a:ea typeface="Cambria Math"/>
                          </a:rPr>
                          <m:t>𝑟𝑝</m:t>
                        </m:r>
                        <m:r>
                          <a:rPr lang="en-US" sz="3200" b="0" i="1" smtClean="0">
                            <a:solidFill>
                              <a:srgbClr val="000000"/>
                            </a:solidFill>
                            <a:latin typeface="Cambria Math"/>
                            <a:ea typeface="Cambria Math"/>
                          </a:rPr>
                          <m:t>!</m:t>
                        </m:r>
                      </m:den>
                    </m:f>
                  </m:oMath>
                </a14:m>
                <a:r>
                  <a:rPr lang="en-US" sz="3200" dirty="0">
                    <a:solidFill>
                      <a:srgbClr val="000000"/>
                    </a:solidFill>
                  </a:rPr>
                  <a:t> </a:t>
                </a:r>
              </a:p>
              <a:p>
                <a:endParaRPr lang="en-US" sz="3200" dirty="0" smtClean="0"/>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US" sz="3200" dirty="0"/>
              </a:p>
            </p:txBody>
          </p:sp>
        </mc:Choice>
        <mc:Fallback xmlns="">
          <p:sp>
            <p:nvSpPr>
              <p:cNvPr id="3" name="TextBox 2"/>
              <p:cNvSpPr txBox="1">
                <a:spLocks noRot="1" noChangeAspect="1" noMove="1" noResize="1" noEditPoints="1" noAdjustHandles="1" noChangeArrowheads="1" noChangeShapeType="1" noTextEdit="1"/>
              </p:cNvSpPr>
              <p:nvPr/>
            </p:nvSpPr>
            <p:spPr>
              <a:xfrm>
                <a:off x="152400" y="3200401"/>
                <a:ext cx="8763000" cy="4283930"/>
              </a:xfrm>
              <a:prstGeom prst="rect">
                <a:avLst/>
              </a:prstGeom>
              <a:blipFill rotWithShape="1">
                <a:blip r:embed="rId3"/>
                <a:stretch>
                  <a:fillRect l="-1739" t="-1849"/>
                </a:stretch>
              </a:blipFill>
            </p:spPr>
            <p:txBody>
              <a:bodyPr/>
              <a:lstStyle/>
              <a:p>
                <a:r>
                  <a:rPr lang="en-US">
                    <a:noFill/>
                  </a:rPr>
                  <a:t> </a:t>
                </a:r>
              </a:p>
            </p:txBody>
          </p:sp>
        </mc:Fallback>
      </mc:AlternateContent>
    </p:spTree>
    <p:extLst>
      <p:ext uri="{BB962C8B-B14F-4D97-AF65-F5344CB8AC3E}">
        <p14:creationId xmlns:p14="http://schemas.microsoft.com/office/powerpoint/2010/main" val="404771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6001643"/>
          </a:xfrm>
          <a:prstGeom prst="rect">
            <a:avLst/>
          </a:prstGeom>
          <a:noFill/>
        </p:spPr>
        <p:txBody>
          <a:bodyPr wrap="square" rtlCol="0">
            <a:spAutoFit/>
          </a:bodyPr>
          <a:lstStyle/>
          <a:p>
            <a:r>
              <a:rPr lang="en-US" sz="3200" dirty="0" smtClean="0"/>
              <a:t>Ex…using the letters in the word STATISTICS, how many different ‘words’ can you make?</a:t>
            </a:r>
          </a:p>
          <a:p>
            <a:endParaRPr lang="en-US" sz="3200" dirty="0"/>
          </a:p>
          <a:p>
            <a:pPr marL="0" lvl="1"/>
            <a:r>
              <a:rPr lang="en-US" sz="3200" dirty="0" smtClean="0"/>
              <a:t>							= 50,400	</a:t>
            </a:r>
          </a:p>
          <a:p>
            <a:r>
              <a:rPr lang="en-US" sz="3200" dirty="0" smtClean="0"/>
              <a:t>Important ideas…</a:t>
            </a:r>
          </a:p>
          <a:p>
            <a:pPr marL="514350" indent="-514350">
              <a:buAutoNum type="arabicParenR"/>
            </a:pPr>
            <a:r>
              <a:rPr lang="en-US" sz="3200" dirty="0" smtClean="0"/>
              <a:t>There are four different formulas/ways you could solve problems like this</a:t>
            </a:r>
          </a:p>
          <a:p>
            <a:pPr marL="514350" indent="-514350">
              <a:buAutoNum type="arabicParenR"/>
            </a:pPr>
            <a:r>
              <a:rPr lang="en-US" sz="3200" dirty="0" smtClean="0"/>
              <a:t>Trickiest part:  figure out the kind of scenario you are being asked to solve</a:t>
            </a:r>
          </a:p>
          <a:p>
            <a:pPr marL="2743200" lvl="5" indent="-457200">
              <a:buFontTx/>
              <a:buChar char="-"/>
            </a:pPr>
            <a:r>
              <a:rPr lang="en-US" sz="3200" dirty="0" smtClean="0"/>
              <a:t>Look for key words!!</a:t>
            </a:r>
          </a:p>
          <a:p>
            <a:pPr marL="514350" indent="-514350">
              <a:buFont typeface="+mj-lt"/>
              <a:buAutoNum type="arabicParenR"/>
            </a:pPr>
            <a:r>
              <a:rPr lang="en-US" sz="3200" dirty="0" smtClean="0"/>
              <a:t>Combination locks (like on your locker) are NOT combination problems, they are like rule #1</a:t>
            </a:r>
          </a:p>
        </p:txBody>
      </p:sp>
    </p:spTree>
    <p:extLst>
      <p:ext uri="{BB962C8B-B14F-4D97-AF65-F5344CB8AC3E}">
        <p14:creationId xmlns:p14="http://schemas.microsoft.com/office/powerpoint/2010/main" val="291899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dow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down)">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19200"/>
            <a:ext cx="8991600" cy="3046988"/>
          </a:xfrm>
          <a:prstGeom prst="rect">
            <a:avLst/>
          </a:prstGeom>
          <a:noFill/>
        </p:spPr>
        <p:txBody>
          <a:bodyPr wrap="square" rtlCol="0">
            <a:spAutoFit/>
          </a:bodyPr>
          <a:lstStyle/>
          <a:p>
            <a:r>
              <a:rPr lang="en-US" sz="3200" dirty="0" smtClean="0"/>
              <a:t>4-5:  Probability and the Counting Rules</a:t>
            </a:r>
          </a:p>
          <a:p>
            <a:pPr marL="457200" indent="-457200">
              <a:buFont typeface="Arial" panose="020B0604020202020204" pitchFamily="34" charset="0"/>
              <a:buChar char="•"/>
            </a:pPr>
            <a:r>
              <a:rPr lang="en-US" sz="3200" dirty="0" smtClean="0"/>
              <a:t>Uses counting rules and probability TOGETHER</a:t>
            </a:r>
          </a:p>
          <a:p>
            <a:pPr marL="457200" indent="-457200">
              <a:buFont typeface="Arial" panose="020B0604020202020204" pitchFamily="34" charset="0"/>
              <a:buChar char="•"/>
            </a:pPr>
            <a:r>
              <a:rPr lang="en-US" sz="3200" dirty="0" smtClean="0"/>
              <a:t>No new material, just some examples to look at…</a:t>
            </a:r>
          </a:p>
          <a:p>
            <a:endParaRPr lang="en-US" sz="3200" dirty="0" smtClean="0"/>
          </a:p>
          <a:p>
            <a:endParaRPr lang="en-US" sz="3200" dirty="0"/>
          </a:p>
          <a:p>
            <a:endParaRPr lang="en-US" sz="3200" dirty="0" smtClean="0"/>
          </a:p>
        </p:txBody>
      </p:sp>
    </p:spTree>
    <p:extLst>
      <p:ext uri="{BB962C8B-B14F-4D97-AF65-F5344CB8AC3E}">
        <p14:creationId xmlns:p14="http://schemas.microsoft.com/office/powerpoint/2010/main" val="1777571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10600" cy="5509200"/>
          </a:xfrm>
          <a:prstGeom prst="rect">
            <a:avLst/>
          </a:prstGeom>
          <a:noFill/>
        </p:spPr>
        <p:txBody>
          <a:bodyPr wrap="square" rtlCol="0">
            <a:spAutoFit/>
          </a:bodyPr>
          <a:lstStyle/>
          <a:p>
            <a:r>
              <a:rPr lang="en-US" sz="3200" dirty="0"/>
              <a:t>Ex…. A store has 6 </a:t>
            </a:r>
            <a:r>
              <a:rPr lang="en-US" sz="3200" i="1" dirty="0"/>
              <a:t>TV Graphic magazines and 8 </a:t>
            </a:r>
            <a:r>
              <a:rPr lang="en-US" sz="3200" i="1" dirty="0" err="1"/>
              <a:t>Newstime</a:t>
            </a:r>
            <a:r>
              <a:rPr lang="en-US" sz="3200" i="1" dirty="0"/>
              <a:t> </a:t>
            </a:r>
            <a:r>
              <a:rPr lang="en-US" sz="3200" dirty="0"/>
              <a:t>magazines on the counter. If two customers purchased a magazine, find the probability that one of each magazine was purchased.</a:t>
            </a:r>
          </a:p>
          <a:p>
            <a:pPr>
              <a:defRPr/>
            </a:pPr>
            <a:r>
              <a:rPr lang="en-US" sz="3200" i="1" dirty="0" smtClean="0"/>
              <a:t>	TV </a:t>
            </a:r>
            <a:r>
              <a:rPr lang="en-US" sz="3200" i="1" dirty="0"/>
              <a:t>Graphic</a:t>
            </a:r>
            <a:r>
              <a:rPr lang="en-US" sz="3200" dirty="0"/>
              <a:t>:  </a:t>
            </a:r>
            <a:r>
              <a:rPr lang="en-US" sz="2800" dirty="0"/>
              <a:t>One magazine of the </a:t>
            </a:r>
            <a:r>
              <a:rPr lang="en-US" sz="2800" dirty="0" smtClean="0"/>
              <a:t>6 magazines</a:t>
            </a:r>
            <a:endParaRPr lang="en-US" sz="2800" dirty="0"/>
          </a:p>
          <a:p>
            <a:pPr>
              <a:defRPr/>
            </a:pPr>
            <a:r>
              <a:rPr lang="en-US" sz="3200" i="1" dirty="0"/>
              <a:t>	</a:t>
            </a:r>
            <a:r>
              <a:rPr lang="en-US" sz="3200" i="1" dirty="0" err="1"/>
              <a:t>Newstime</a:t>
            </a:r>
            <a:r>
              <a:rPr lang="en-US" sz="3200" dirty="0"/>
              <a:t>:  </a:t>
            </a:r>
            <a:r>
              <a:rPr lang="en-US" sz="2800" dirty="0"/>
              <a:t>One magazine of the 8 magazines</a:t>
            </a:r>
          </a:p>
          <a:p>
            <a:pPr>
              <a:defRPr/>
            </a:pPr>
            <a:r>
              <a:rPr lang="en-US" sz="3200" dirty="0"/>
              <a:t>	Total:  Two magazines of the 14 </a:t>
            </a:r>
            <a:r>
              <a:rPr lang="en-US" sz="3200" dirty="0" smtClean="0"/>
              <a:t>magazines</a:t>
            </a:r>
          </a:p>
          <a:p>
            <a:pPr>
              <a:defRPr/>
            </a:pPr>
            <a:endParaRPr lang="en-US" sz="3200" dirty="0"/>
          </a:p>
          <a:p>
            <a:pPr>
              <a:defRPr/>
            </a:pPr>
            <a:r>
              <a:rPr lang="en-US" sz="3200" dirty="0" smtClean="0"/>
              <a:t>	</a:t>
            </a:r>
            <a:endParaRPr lang="en-US" sz="3200" dirty="0"/>
          </a:p>
          <a:p>
            <a:endParaRPr lang="en-US" sz="3200" dirty="0"/>
          </a:p>
        </p:txBody>
      </p:sp>
      <p:graphicFrame>
        <p:nvGraphicFramePr>
          <p:cNvPr id="3" name="Object 2"/>
          <p:cNvGraphicFramePr>
            <a:graphicFrameLocks noChangeAspect="1"/>
          </p:cNvGraphicFramePr>
          <p:nvPr/>
        </p:nvGraphicFramePr>
        <p:xfrm>
          <a:off x="3048000" y="4584700"/>
          <a:ext cx="1270000" cy="987425"/>
        </p:xfrm>
        <a:graphic>
          <a:graphicData uri="http://schemas.openxmlformats.org/presentationml/2006/ole">
            <mc:AlternateContent xmlns:mc="http://schemas.openxmlformats.org/markup-compatibility/2006">
              <mc:Choice xmlns:v="urn:schemas-microsoft-com:vml" Requires="v">
                <p:oleObj spid="_x0000_s7188" name="Equation" r:id="rId3" imgW="558720" imgH="431640" progId="Equation.DSMT4">
                  <p:embed/>
                </p:oleObj>
              </mc:Choice>
              <mc:Fallback>
                <p:oleObj name="Equation" r:id="rId3" imgW="558720" imgH="4316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584700"/>
                        <a:ext cx="1270000"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682072412"/>
              </p:ext>
            </p:extLst>
          </p:nvPr>
        </p:nvGraphicFramePr>
        <p:xfrm>
          <a:off x="4446814" y="5486400"/>
          <a:ext cx="1819275" cy="1074738"/>
        </p:xfrm>
        <a:graphic>
          <a:graphicData uri="http://schemas.openxmlformats.org/presentationml/2006/ole">
            <mc:AlternateContent xmlns:mc="http://schemas.openxmlformats.org/markup-compatibility/2006">
              <mc:Choice xmlns:v="urn:schemas-microsoft-com:vml" Requires="v">
                <p:oleObj spid="_x0000_s7189" name="Equation" r:id="rId5" imgW="799920" imgH="469800" progId="Equation.DSMT4">
                  <p:embed/>
                </p:oleObj>
              </mc:Choice>
              <mc:Fallback>
                <p:oleObj name="Equation" r:id="rId5" imgW="799920" imgH="4698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6814" y="5486400"/>
                        <a:ext cx="1819275" cy="1074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1486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1771" y="32657"/>
                <a:ext cx="8686800" cy="6185861"/>
              </a:xfrm>
              <a:prstGeom prst="rect">
                <a:avLst/>
              </a:prstGeom>
              <a:noFill/>
            </p:spPr>
            <p:txBody>
              <a:bodyPr wrap="square" lIns="91440" rtlCol="0">
                <a:spAutoFit/>
              </a:bodyPr>
              <a:lstStyle/>
              <a:p>
                <a:r>
                  <a:rPr lang="en-US" sz="3200" dirty="0" smtClean="0"/>
                  <a:t>Ex…A box contains 24 transistors, 4 of which are defective.  If 4 are sold at random, find the probability that.. </a:t>
                </a:r>
              </a:p>
              <a:p>
                <a:pPr marL="514350" indent="-514350">
                  <a:buAutoNum type="alphaLcParenR"/>
                </a:pPr>
                <a:r>
                  <a:rPr lang="en-US" sz="3200" dirty="0" smtClean="0"/>
                  <a:t>None are defective</a:t>
                </a:r>
              </a:p>
              <a:p>
                <a:pPr lvl="3"/>
                <a14:m>
                  <m:oMath xmlns:m="http://schemas.openxmlformats.org/officeDocument/2006/math">
                    <m:f>
                      <m:fPr>
                        <m:ctrlPr>
                          <a:rPr lang="en-US" sz="3200" i="1" smtClean="0">
                            <a:latin typeface="Cambria Math"/>
                          </a:rPr>
                        </m:ctrlPr>
                      </m:fPr>
                      <m:num>
                        <m:r>
                          <m:rPr>
                            <m:nor/>
                          </m:rPr>
                          <a:rPr lang="en-US" sz="3200" b="0" i="0" baseline="-25000" smtClean="0">
                            <a:latin typeface="Cambria Math"/>
                          </a:rPr>
                          <m:t>20</m:t>
                        </m:r>
                        <m:r>
                          <m:rPr>
                            <m:nor/>
                          </m:rPr>
                          <a:rPr lang="en-US" sz="3200" dirty="0">
                            <a:solidFill>
                              <a:srgbClr val="000000"/>
                            </a:solidFill>
                          </a:rPr>
                          <m:t>C</m:t>
                        </m:r>
                        <m:r>
                          <m:rPr>
                            <m:nor/>
                          </m:rPr>
                          <a:rPr lang="en-US" sz="3200" baseline="-25000" dirty="0">
                            <a:solidFill>
                              <a:srgbClr val="000000"/>
                            </a:solidFill>
                          </a:rPr>
                          <m:t>4</m:t>
                        </m:r>
                      </m:num>
                      <m:den>
                        <m:r>
                          <m:rPr>
                            <m:nor/>
                          </m:rPr>
                          <a:rPr lang="en-US" sz="3200" b="0" i="0" baseline="-25000" smtClean="0">
                            <a:latin typeface="Cambria Math"/>
                          </a:rPr>
                          <m:t>24</m:t>
                        </m:r>
                        <m:r>
                          <m:rPr>
                            <m:nor/>
                          </m:rPr>
                          <a:rPr lang="en-US" sz="3200" dirty="0">
                            <a:solidFill>
                              <a:srgbClr val="000000"/>
                            </a:solidFill>
                          </a:rPr>
                          <m:t>C</m:t>
                        </m:r>
                        <m:r>
                          <m:rPr>
                            <m:nor/>
                          </m:rPr>
                          <a:rPr lang="en-US" sz="3200" baseline="-25000" dirty="0">
                            <a:solidFill>
                              <a:srgbClr val="000000"/>
                            </a:solidFill>
                          </a:rPr>
                          <m:t>4</m:t>
                        </m:r>
                      </m:den>
                    </m:f>
                  </m:oMath>
                </a14:m>
                <a:r>
                  <a:rPr lang="en-US" sz="3200" dirty="0" smtClean="0"/>
                  <a:t> = </a:t>
                </a:r>
                <a14:m>
                  <m:oMath xmlns:m="http://schemas.openxmlformats.org/officeDocument/2006/math">
                    <m:f>
                      <m:fPr>
                        <m:ctrlPr>
                          <a:rPr lang="en-US" sz="3200" i="1" smtClean="0">
                            <a:latin typeface="Cambria Math"/>
                          </a:rPr>
                        </m:ctrlPr>
                      </m:fPr>
                      <m:num>
                        <m:r>
                          <a:rPr lang="en-US" sz="3200" b="0" i="1" smtClean="0">
                            <a:latin typeface="Cambria Math"/>
                          </a:rPr>
                          <m:t>4845</m:t>
                        </m:r>
                      </m:num>
                      <m:den>
                        <m:r>
                          <a:rPr lang="en-US" sz="3200" b="0" i="1" smtClean="0">
                            <a:latin typeface="Cambria Math"/>
                          </a:rPr>
                          <m:t>10,626</m:t>
                        </m:r>
                      </m:den>
                    </m:f>
                  </m:oMath>
                </a14:m>
                <a:r>
                  <a:rPr lang="en-US" sz="3200" dirty="0" smtClean="0"/>
                  <a:t> = </a:t>
                </a:r>
                <a14:m>
                  <m:oMath xmlns:m="http://schemas.openxmlformats.org/officeDocument/2006/math">
                    <m:f>
                      <m:fPr>
                        <m:ctrlPr>
                          <a:rPr lang="en-US" sz="3200" i="1">
                            <a:latin typeface="Cambria Math"/>
                          </a:rPr>
                        </m:ctrlPr>
                      </m:fPr>
                      <m:num>
                        <m:r>
                          <a:rPr lang="en-US" sz="3200" b="0" i="1" smtClean="0">
                            <a:latin typeface="Cambria Math"/>
                          </a:rPr>
                          <m:t>1615</m:t>
                        </m:r>
                      </m:num>
                      <m:den>
                        <m:r>
                          <a:rPr lang="en-US" sz="3200" b="0" i="1" smtClean="0">
                            <a:latin typeface="Cambria Math"/>
                          </a:rPr>
                          <m:t>3542</m:t>
                        </m:r>
                      </m:den>
                    </m:f>
                  </m:oMath>
                </a14:m>
                <a:endParaRPr lang="en-US" sz="3200" dirty="0" smtClean="0"/>
              </a:p>
              <a:p>
                <a:pPr marL="514350" indent="-514350">
                  <a:buAutoNum type="alphaLcParenR"/>
                </a:pPr>
                <a:endParaRPr lang="en-US" sz="3200" dirty="0"/>
              </a:p>
              <a:p>
                <a:pPr marL="514350" indent="-514350">
                  <a:buAutoNum type="alphaLcParenR"/>
                </a:pPr>
                <a:r>
                  <a:rPr lang="en-US" sz="3200" dirty="0" smtClean="0"/>
                  <a:t>Exactly 2 are defective</a:t>
                </a:r>
              </a:p>
              <a:p>
                <a:pPr lvl="1"/>
                <a:r>
                  <a:rPr lang="en-US" sz="3200" dirty="0" smtClean="0"/>
                  <a:t>	</a:t>
                </a:r>
                <a:r>
                  <a:rPr lang="en-US" sz="3200" dirty="0"/>
                  <a:t> </a:t>
                </a:r>
                <a14:m>
                  <m:oMath xmlns:m="http://schemas.openxmlformats.org/officeDocument/2006/math">
                    <m:f>
                      <m:fPr>
                        <m:ctrlPr>
                          <a:rPr lang="en-US" sz="3200" i="1">
                            <a:latin typeface="Cambria Math"/>
                          </a:rPr>
                        </m:ctrlPr>
                      </m:fPr>
                      <m:num>
                        <m:r>
                          <m:rPr>
                            <m:nor/>
                          </m:rPr>
                          <a:rPr lang="en-US" sz="3200" b="0" i="0" baseline="-25000" smtClean="0">
                            <a:latin typeface="Cambria Math"/>
                          </a:rPr>
                          <m:t>4</m:t>
                        </m:r>
                        <m:r>
                          <m:rPr>
                            <m:nor/>
                          </m:rPr>
                          <a:rPr lang="en-US" sz="3200" dirty="0">
                            <a:solidFill>
                              <a:srgbClr val="000000"/>
                            </a:solidFill>
                          </a:rPr>
                          <m:t>C</m:t>
                        </m:r>
                        <m:r>
                          <a:rPr lang="en-US" sz="3200" b="0" i="1" baseline="-25000" dirty="0" smtClean="0">
                            <a:solidFill>
                              <a:srgbClr val="000000"/>
                            </a:solidFill>
                            <a:latin typeface="Cambria Math"/>
                          </a:rPr>
                          <m:t>2</m:t>
                        </m:r>
                        <m:r>
                          <m:rPr>
                            <m:nor/>
                          </m:rPr>
                          <a:rPr lang="en-US" sz="3200" dirty="0">
                            <a:solidFill>
                              <a:srgbClr val="000000"/>
                            </a:solidFill>
                          </a:rPr>
                          <m:t>·</m:t>
                        </m:r>
                        <m:r>
                          <m:rPr>
                            <m:nor/>
                          </m:rPr>
                          <a:rPr lang="en-US" sz="3200" b="0" i="0" dirty="0" smtClean="0">
                            <a:solidFill>
                              <a:srgbClr val="000000"/>
                            </a:solidFill>
                          </a:rPr>
                          <m:t> </m:t>
                        </m:r>
                        <m:r>
                          <m:rPr>
                            <m:nor/>
                          </m:rPr>
                          <a:rPr lang="en-US" sz="3200" baseline="-25000">
                            <a:latin typeface="Cambria Math"/>
                          </a:rPr>
                          <m:t>2</m:t>
                        </m:r>
                        <m:r>
                          <m:rPr>
                            <m:nor/>
                          </m:rPr>
                          <a:rPr lang="en-US" sz="3200" b="0" i="0" baseline="-25000" smtClean="0">
                            <a:latin typeface="Cambria Math"/>
                          </a:rPr>
                          <m:t>0</m:t>
                        </m:r>
                        <m:r>
                          <m:rPr>
                            <m:nor/>
                          </m:rPr>
                          <a:rPr lang="en-US" sz="3200" dirty="0">
                            <a:solidFill>
                              <a:srgbClr val="000000"/>
                            </a:solidFill>
                          </a:rPr>
                          <m:t>C</m:t>
                        </m:r>
                        <m:r>
                          <m:rPr>
                            <m:nor/>
                          </m:rPr>
                          <a:rPr lang="en-US" sz="3200" b="0" i="1" baseline="-25000" dirty="0" smtClean="0">
                            <a:solidFill>
                              <a:srgbClr val="000000"/>
                            </a:solidFill>
                          </a:rPr>
                          <m:t>2</m:t>
                        </m:r>
                        <m:r>
                          <a:rPr lang="en-US" sz="3200" b="0" i="1" baseline="-25000" dirty="0" smtClean="0">
                            <a:solidFill>
                              <a:srgbClr val="000000"/>
                            </a:solidFill>
                            <a:latin typeface="Cambria Math"/>
                          </a:rPr>
                          <m:t> </m:t>
                        </m:r>
                      </m:num>
                      <m:den>
                        <m:r>
                          <m:rPr>
                            <m:nor/>
                          </m:rPr>
                          <a:rPr lang="en-US" sz="3200" baseline="-25000">
                            <a:latin typeface="Cambria Math"/>
                          </a:rPr>
                          <m:t>24</m:t>
                        </m:r>
                        <m:r>
                          <m:rPr>
                            <m:nor/>
                          </m:rPr>
                          <a:rPr lang="en-US" sz="3200" dirty="0">
                            <a:solidFill>
                              <a:srgbClr val="000000"/>
                            </a:solidFill>
                          </a:rPr>
                          <m:t>C</m:t>
                        </m:r>
                        <m:r>
                          <m:rPr>
                            <m:nor/>
                          </m:rPr>
                          <a:rPr lang="en-US" sz="3200" baseline="-25000" dirty="0">
                            <a:solidFill>
                              <a:srgbClr val="000000"/>
                            </a:solidFill>
                          </a:rPr>
                          <m:t>4</m:t>
                        </m:r>
                      </m:den>
                    </m:f>
                  </m:oMath>
                </a14:m>
                <a:r>
                  <a:rPr lang="en-US" sz="3200" baseline="-25000" dirty="0" smtClean="0">
                    <a:solidFill>
                      <a:srgbClr val="000000"/>
                    </a:solidFill>
                  </a:rPr>
                  <a:t> </a:t>
                </a:r>
                <a:r>
                  <a:rPr lang="en-US" sz="3200" dirty="0" smtClean="0">
                    <a:solidFill>
                      <a:srgbClr val="000000"/>
                    </a:solidFill>
                  </a:rPr>
                  <a:t>= </a:t>
                </a:r>
                <a14:m>
                  <m:oMath xmlns:m="http://schemas.openxmlformats.org/officeDocument/2006/math">
                    <m:f>
                      <m:fPr>
                        <m:ctrlPr>
                          <a:rPr lang="en-US" sz="3200" i="1" smtClean="0">
                            <a:solidFill>
                              <a:srgbClr val="000000"/>
                            </a:solidFill>
                            <a:latin typeface="Cambria Math"/>
                          </a:rPr>
                        </m:ctrlPr>
                      </m:fPr>
                      <m:num>
                        <m:r>
                          <a:rPr lang="en-US" sz="3200" b="0" i="1" smtClean="0">
                            <a:solidFill>
                              <a:srgbClr val="000000"/>
                            </a:solidFill>
                            <a:latin typeface="Cambria Math"/>
                          </a:rPr>
                          <m:t>1140</m:t>
                        </m:r>
                      </m:num>
                      <m:den>
                        <m:r>
                          <a:rPr lang="en-US" sz="3200" b="0" i="1" smtClean="0">
                            <a:solidFill>
                              <a:srgbClr val="000000"/>
                            </a:solidFill>
                            <a:latin typeface="Cambria Math"/>
                          </a:rPr>
                          <m:t>10626</m:t>
                        </m:r>
                      </m:den>
                    </m:f>
                  </m:oMath>
                </a14:m>
                <a:r>
                  <a:rPr lang="en-US" sz="3200" dirty="0" smtClean="0">
                    <a:solidFill>
                      <a:srgbClr val="000000"/>
                    </a:solidFill>
                  </a:rPr>
                  <a:t> = </a:t>
                </a:r>
                <a14:m>
                  <m:oMath xmlns:m="http://schemas.openxmlformats.org/officeDocument/2006/math">
                    <m:f>
                      <m:fPr>
                        <m:ctrlPr>
                          <a:rPr lang="en-US" sz="3200" i="1" smtClean="0">
                            <a:solidFill>
                              <a:srgbClr val="000000"/>
                            </a:solidFill>
                            <a:latin typeface="Cambria Math"/>
                          </a:rPr>
                        </m:ctrlPr>
                      </m:fPr>
                      <m:num>
                        <m:r>
                          <a:rPr lang="en-US" sz="3200" b="0" i="1" smtClean="0">
                            <a:solidFill>
                              <a:srgbClr val="000000"/>
                            </a:solidFill>
                            <a:latin typeface="Cambria Math"/>
                          </a:rPr>
                          <m:t>190</m:t>
                        </m:r>
                      </m:num>
                      <m:den>
                        <m:r>
                          <a:rPr lang="en-US" sz="3200" b="0" i="1" smtClean="0">
                            <a:solidFill>
                              <a:srgbClr val="000000"/>
                            </a:solidFill>
                            <a:latin typeface="Cambria Math"/>
                          </a:rPr>
                          <m:t>1771</m:t>
                        </m:r>
                      </m:den>
                    </m:f>
                  </m:oMath>
                </a14:m>
                <a:endParaRPr lang="en-US" sz="3200" dirty="0" smtClean="0">
                  <a:solidFill>
                    <a:srgbClr val="000000"/>
                  </a:solidFill>
                </a:endParaRPr>
              </a:p>
              <a:p>
                <a:pPr lvl="1"/>
                <a:endParaRPr lang="en-US" sz="3200" baseline="-25000" dirty="0" smtClean="0">
                  <a:solidFill>
                    <a:srgbClr val="000000"/>
                  </a:solidFill>
                </a:endParaRPr>
              </a:p>
              <a:p>
                <a:pPr marL="514350" indent="-514350">
                  <a:buAutoNum type="alphaLcParenR"/>
                </a:pPr>
                <a:r>
                  <a:rPr lang="en-US" sz="3200" dirty="0" smtClean="0">
                    <a:solidFill>
                      <a:srgbClr val="000000"/>
                    </a:solidFill>
                  </a:rPr>
                  <a:t>At least 1 defective = 1 – P(no defects)</a:t>
                </a:r>
              </a:p>
              <a:p>
                <a:pPr lvl="2"/>
                <a:r>
                  <a:rPr lang="en-US" sz="3200" dirty="0">
                    <a:solidFill>
                      <a:srgbClr val="000000"/>
                    </a:solidFill>
                  </a:rPr>
                  <a:t>	</a:t>
                </a:r>
                <a:r>
                  <a:rPr lang="en-US" sz="3200" dirty="0" smtClean="0">
                    <a:solidFill>
                      <a:srgbClr val="000000"/>
                    </a:solidFill>
                  </a:rPr>
                  <a:t>		 = 1 - </a:t>
                </a:r>
                <a14:m>
                  <m:oMath xmlns:m="http://schemas.openxmlformats.org/officeDocument/2006/math">
                    <m:f>
                      <m:fPr>
                        <m:ctrlPr>
                          <a:rPr lang="en-US" sz="3200" i="1">
                            <a:latin typeface="Cambria Math"/>
                          </a:rPr>
                        </m:ctrlPr>
                      </m:fPr>
                      <m:num>
                        <m:r>
                          <m:rPr>
                            <m:nor/>
                          </m:rPr>
                          <a:rPr lang="en-US" sz="3200" baseline="-25000">
                            <a:latin typeface="Cambria Math"/>
                          </a:rPr>
                          <m:t>20</m:t>
                        </m:r>
                        <m:r>
                          <m:rPr>
                            <m:nor/>
                          </m:rPr>
                          <a:rPr lang="en-US" sz="3200" dirty="0">
                            <a:solidFill>
                              <a:srgbClr val="000000"/>
                            </a:solidFill>
                          </a:rPr>
                          <m:t>C</m:t>
                        </m:r>
                        <m:r>
                          <m:rPr>
                            <m:nor/>
                          </m:rPr>
                          <a:rPr lang="en-US" sz="3200" baseline="-25000" dirty="0">
                            <a:solidFill>
                              <a:srgbClr val="000000"/>
                            </a:solidFill>
                          </a:rPr>
                          <m:t>4</m:t>
                        </m:r>
                      </m:num>
                      <m:den>
                        <m:r>
                          <m:rPr>
                            <m:nor/>
                          </m:rPr>
                          <a:rPr lang="en-US" sz="3200" baseline="-25000">
                            <a:latin typeface="Cambria Math"/>
                          </a:rPr>
                          <m:t>24</m:t>
                        </m:r>
                        <m:r>
                          <m:rPr>
                            <m:nor/>
                          </m:rPr>
                          <a:rPr lang="en-US" sz="3200" dirty="0">
                            <a:solidFill>
                              <a:srgbClr val="000000"/>
                            </a:solidFill>
                          </a:rPr>
                          <m:t>C</m:t>
                        </m:r>
                        <m:r>
                          <m:rPr>
                            <m:nor/>
                          </m:rPr>
                          <a:rPr lang="en-US" sz="3200" baseline="-25000" dirty="0">
                            <a:solidFill>
                              <a:srgbClr val="000000"/>
                            </a:solidFill>
                          </a:rPr>
                          <m:t>4</m:t>
                        </m:r>
                      </m:den>
                    </m:f>
                  </m:oMath>
                </a14:m>
                <a:r>
                  <a:rPr lang="en-US" sz="3200" dirty="0"/>
                  <a:t> </a:t>
                </a:r>
                <a:r>
                  <a:rPr lang="en-US" sz="3200" dirty="0" smtClean="0"/>
                  <a:t> = 1 - </a:t>
                </a:r>
                <a14:m>
                  <m:oMath xmlns:m="http://schemas.openxmlformats.org/officeDocument/2006/math">
                    <m:f>
                      <m:fPr>
                        <m:ctrlPr>
                          <a:rPr lang="en-US" sz="3200" i="1" smtClean="0">
                            <a:latin typeface="Cambria Math"/>
                          </a:rPr>
                        </m:ctrlPr>
                      </m:fPr>
                      <m:num>
                        <m:r>
                          <a:rPr lang="en-US" sz="3200" b="0" i="1" smtClean="0">
                            <a:latin typeface="Cambria Math"/>
                          </a:rPr>
                          <m:t>1615</m:t>
                        </m:r>
                      </m:num>
                      <m:den>
                        <m:r>
                          <a:rPr lang="en-US" sz="3200" b="0" i="1" smtClean="0">
                            <a:latin typeface="Cambria Math"/>
                          </a:rPr>
                          <m:t>3542</m:t>
                        </m:r>
                      </m:den>
                    </m:f>
                  </m:oMath>
                </a14:m>
                <a:r>
                  <a:rPr lang="en-US" sz="3200" dirty="0" smtClean="0"/>
                  <a:t> = </a:t>
                </a:r>
                <a14:m>
                  <m:oMath xmlns:m="http://schemas.openxmlformats.org/officeDocument/2006/math">
                    <m:f>
                      <m:fPr>
                        <m:ctrlPr>
                          <a:rPr lang="en-US" sz="3200" i="1" smtClean="0">
                            <a:latin typeface="Cambria Math"/>
                          </a:rPr>
                        </m:ctrlPr>
                      </m:fPr>
                      <m:num>
                        <m:r>
                          <a:rPr lang="en-US" sz="3200" b="0" i="1" smtClean="0">
                            <a:latin typeface="Cambria Math"/>
                          </a:rPr>
                          <m:t>1927</m:t>
                        </m:r>
                      </m:num>
                      <m:den>
                        <m:r>
                          <a:rPr lang="en-US" sz="3200" b="0" i="1" smtClean="0">
                            <a:latin typeface="Cambria Math"/>
                          </a:rPr>
                          <m:t>3542</m:t>
                        </m:r>
                      </m:den>
                    </m:f>
                  </m:oMath>
                </a14:m>
                <a:endParaRPr lang="en-US" sz="3200"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21771" y="32657"/>
                <a:ext cx="8686800" cy="6185861"/>
              </a:xfrm>
              <a:prstGeom prst="rect">
                <a:avLst/>
              </a:prstGeom>
              <a:blipFill rotWithShape="1">
                <a:blip r:embed="rId2"/>
                <a:stretch>
                  <a:fillRect l="-1895" t="-1281" b="-690"/>
                </a:stretch>
              </a:blipFill>
            </p:spPr>
            <p:txBody>
              <a:bodyPr/>
              <a:lstStyle/>
              <a:p>
                <a:r>
                  <a:rPr lang="en-US">
                    <a:noFill/>
                  </a:rPr>
                  <a:t> </a:t>
                </a:r>
              </a:p>
            </p:txBody>
          </p:sp>
        </mc:Fallback>
      </mc:AlternateContent>
    </p:spTree>
    <p:extLst>
      <p:ext uri="{BB962C8B-B14F-4D97-AF65-F5344CB8AC3E}">
        <p14:creationId xmlns:p14="http://schemas.microsoft.com/office/powerpoint/2010/main" val="301863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arn(inVertic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barn(inVertical)">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0886" y="65315"/>
                <a:ext cx="8610600" cy="5740867"/>
              </a:xfrm>
              <a:prstGeom prst="rect">
                <a:avLst/>
              </a:prstGeom>
              <a:noFill/>
            </p:spPr>
            <p:txBody>
              <a:bodyPr wrap="square" rtlCol="0">
                <a:spAutoFit/>
              </a:bodyPr>
              <a:lstStyle/>
              <a:p>
                <a:r>
                  <a:rPr lang="en-US" sz="3200" dirty="0" smtClean="0"/>
                  <a:t>One more example….</a:t>
                </a:r>
              </a:p>
              <a:p>
                <a:r>
                  <a:rPr lang="en-US" sz="3200" dirty="0" smtClean="0"/>
                  <a:t>A football team consists of 20 freshmen, 20 sophomores, 15 juniors, and 10 seniors.  Four players are selected at random to serve as team captains.  Find the probability that…</a:t>
                </a:r>
              </a:p>
              <a:p>
                <a:pPr marL="514350" indent="-514350">
                  <a:buAutoNum type="alphaLcParenR"/>
                </a:pPr>
                <a:r>
                  <a:rPr lang="en-US" sz="3200" dirty="0" smtClean="0"/>
                  <a:t>All 4 are seniors</a:t>
                </a:r>
              </a:p>
              <a:p>
                <a:r>
                  <a:rPr lang="en-US" sz="3200" dirty="0" smtClean="0"/>
                  <a:t>			</a:t>
                </a:r>
                <a14:m>
                  <m:oMath xmlns:m="http://schemas.openxmlformats.org/officeDocument/2006/math">
                    <m:f>
                      <m:fPr>
                        <m:ctrlPr>
                          <a:rPr lang="en-US" sz="3200" i="1" smtClean="0">
                            <a:latin typeface="Cambria Math"/>
                          </a:rPr>
                        </m:ctrlPr>
                      </m:fPr>
                      <m:num>
                        <m:r>
                          <a:rPr lang="en-US" sz="3200" b="0" i="1" baseline="-25000" smtClean="0">
                            <a:latin typeface="Cambria Math"/>
                          </a:rPr>
                          <m:t>10</m:t>
                        </m:r>
                        <m:r>
                          <a:rPr lang="en-US" sz="3200" b="0" i="1" smtClean="0">
                            <a:latin typeface="Cambria Math"/>
                          </a:rPr>
                          <m:t>𝐶</m:t>
                        </m:r>
                        <m:r>
                          <a:rPr lang="en-US" sz="3200" b="0" i="1" baseline="-25000" smtClean="0">
                            <a:latin typeface="Cambria Math"/>
                          </a:rPr>
                          <m:t>4</m:t>
                        </m:r>
                      </m:num>
                      <m:den>
                        <m:r>
                          <a:rPr lang="en-US" sz="3200" b="0" i="1" baseline="-25000" smtClean="0">
                            <a:latin typeface="Cambria Math"/>
                          </a:rPr>
                          <m:t>65</m:t>
                        </m:r>
                        <m:r>
                          <a:rPr lang="en-US" sz="3200" b="0" i="1" smtClean="0">
                            <a:latin typeface="Cambria Math"/>
                          </a:rPr>
                          <m:t>𝐶</m:t>
                        </m:r>
                        <m:r>
                          <a:rPr lang="en-US" sz="3200" b="0" i="1" baseline="-25000" smtClean="0">
                            <a:latin typeface="Cambria Math"/>
                          </a:rPr>
                          <m:t>4</m:t>
                        </m:r>
                      </m:den>
                    </m:f>
                  </m:oMath>
                </a14:m>
                <a:r>
                  <a:rPr lang="en-US" sz="3200" dirty="0" smtClean="0"/>
                  <a:t> = 0.000310</a:t>
                </a:r>
                <a:endParaRPr lang="en-US" sz="3200" dirty="0"/>
              </a:p>
              <a:p>
                <a:r>
                  <a:rPr lang="en-US" sz="3200" dirty="0" smtClean="0"/>
                  <a:t>b)  There is one of each</a:t>
                </a:r>
                <a:endParaRPr lang="en-US" sz="3200" dirty="0"/>
              </a:p>
              <a:p>
                <a:pPr lvl="3"/>
                <a:r>
                  <a:rPr lang="en-US" sz="3200" dirty="0" smtClean="0"/>
                  <a:t>		</a:t>
                </a:r>
                <a14:m>
                  <m:oMath xmlns:m="http://schemas.openxmlformats.org/officeDocument/2006/math">
                    <m:f>
                      <m:fPr>
                        <m:ctrlPr>
                          <a:rPr lang="en-US" sz="3200" i="1">
                            <a:latin typeface="Cambria Math"/>
                          </a:rPr>
                        </m:ctrlPr>
                      </m:fPr>
                      <m:num>
                        <m:r>
                          <a:rPr lang="en-US" sz="3200" b="0" i="1" baseline="-25000" smtClean="0">
                            <a:latin typeface="Cambria Math"/>
                          </a:rPr>
                          <m:t>20</m:t>
                        </m:r>
                        <m:r>
                          <a:rPr lang="en-US" sz="3200" i="1">
                            <a:latin typeface="Cambria Math"/>
                          </a:rPr>
                          <m:t>𝐶</m:t>
                        </m:r>
                        <m:r>
                          <a:rPr lang="en-US" sz="3200" b="0" i="1" baseline="-25000" smtClean="0">
                            <a:latin typeface="Cambria Math"/>
                          </a:rPr>
                          <m:t>1</m:t>
                        </m:r>
                        <m:r>
                          <a:rPr lang="en-US" sz="3200" i="1">
                            <a:latin typeface="Cambria Math"/>
                            <a:ea typeface="Cambria Math"/>
                          </a:rPr>
                          <m:t>∙</m:t>
                        </m:r>
                        <m:r>
                          <a:rPr lang="en-US" sz="3200" b="0" i="1" smtClean="0">
                            <a:latin typeface="Cambria Math"/>
                            <a:ea typeface="Cambria Math"/>
                          </a:rPr>
                          <m:t> </m:t>
                        </m:r>
                        <m:r>
                          <a:rPr lang="en-US" sz="3200" i="1" baseline="-25000">
                            <a:latin typeface="Cambria Math"/>
                          </a:rPr>
                          <m:t>20</m:t>
                        </m:r>
                        <m:r>
                          <a:rPr lang="en-US" sz="3200" i="1">
                            <a:latin typeface="Cambria Math"/>
                          </a:rPr>
                          <m:t>𝐶</m:t>
                        </m:r>
                        <m:r>
                          <a:rPr lang="en-US" sz="3200" i="1" baseline="-25000">
                            <a:latin typeface="Cambria Math"/>
                          </a:rPr>
                          <m:t>1</m:t>
                        </m:r>
                        <m:r>
                          <a:rPr lang="en-US" sz="3200" i="1">
                            <a:latin typeface="Cambria Math"/>
                            <a:ea typeface="Cambria Math"/>
                          </a:rPr>
                          <m:t>∙</m:t>
                        </m:r>
                        <m:r>
                          <a:rPr lang="en-US" sz="3200" b="0" i="1" smtClean="0">
                            <a:latin typeface="Cambria Math"/>
                            <a:ea typeface="Cambria Math"/>
                          </a:rPr>
                          <m:t> </m:t>
                        </m:r>
                        <m:r>
                          <a:rPr lang="en-US" sz="3200" b="0" i="1" baseline="-25000" smtClean="0">
                            <a:latin typeface="Cambria Math"/>
                          </a:rPr>
                          <m:t>15</m:t>
                        </m:r>
                        <m:r>
                          <a:rPr lang="en-US" sz="3200" i="1">
                            <a:latin typeface="Cambria Math"/>
                          </a:rPr>
                          <m:t>𝐶</m:t>
                        </m:r>
                        <m:r>
                          <a:rPr lang="en-US" sz="3200" i="1" baseline="-25000">
                            <a:latin typeface="Cambria Math"/>
                          </a:rPr>
                          <m:t>1</m:t>
                        </m:r>
                        <m:r>
                          <a:rPr lang="en-US" sz="3200" i="1">
                            <a:latin typeface="Cambria Math"/>
                            <a:ea typeface="Cambria Math"/>
                          </a:rPr>
                          <m:t>∙</m:t>
                        </m:r>
                        <m:r>
                          <a:rPr lang="en-US" sz="3200" b="0" i="1" smtClean="0">
                            <a:latin typeface="Cambria Math"/>
                            <a:ea typeface="Cambria Math"/>
                          </a:rPr>
                          <m:t> </m:t>
                        </m:r>
                        <m:r>
                          <a:rPr lang="en-US" sz="3200" b="0" i="1" baseline="-25000" smtClean="0">
                            <a:latin typeface="Cambria Math"/>
                          </a:rPr>
                          <m:t>10</m:t>
                        </m:r>
                        <m:r>
                          <a:rPr lang="en-US" sz="3200" i="1">
                            <a:latin typeface="Cambria Math"/>
                          </a:rPr>
                          <m:t>𝐶</m:t>
                        </m:r>
                        <m:r>
                          <a:rPr lang="en-US" sz="3200" i="1" baseline="-25000">
                            <a:latin typeface="Cambria Math"/>
                          </a:rPr>
                          <m:t>1</m:t>
                        </m:r>
                      </m:num>
                      <m:den>
                        <m:r>
                          <a:rPr lang="en-US" sz="3200" i="1" baseline="-25000">
                            <a:latin typeface="Cambria Math"/>
                          </a:rPr>
                          <m:t>65</m:t>
                        </m:r>
                        <m:r>
                          <a:rPr lang="en-US" sz="3200" i="1">
                            <a:latin typeface="Cambria Math"/>
                          </a:rPr>
                          <m:t>𝐶</m:t>
                        </m:r>
                        <m:r>
                          <a:rPr lang="en-US" sz="3200" i="1" baseline="-25000">
                            <a:latin typeface="Cambria Math"/>
                          </a:rPr>
                          <m:t>4</m:t>
                        </m:r>
                      </m:den>
                    </m:f>
                  </m:oMath>
                </a14:m>
                <a:r>
                  <a:rPr lang="en-US" sz="3200" baseline="-25000" dirty="0"/>
                  <a:t> </a:t>
                </a:r>
                <a:r>
                  <a:rPr lang="en-US" sz="3200" dirty="0" smtClean="0"/>
                  <a:t>= </a:t>
                </a:r>
                <a14:m>
                  <m:oMath xmlns:m="http://schemas.openxmlformats.org/officeDocument/2006/math">
                    <m:f>
                      <m:fPr>
                        <m:ctrlPr>
                          <a:rPr lang="en-US" sz="3200" i="1" smtClean="0">
                            <a:latin typeface="Cambria Math"/>
                          </a:rPr>
                        </m:ctrlPr>
                      </m:fPr>
                      <m:num>
                        <m:r>
                          <a:rPr lang="en-US" sz="3200" i="1">
                            <a:latin typeface="Cambria Math"/>
                          </a:rPr>
                          <m:t>(20)(20)(15)(10)</m:t>
                        </m:r>
                      </m:num>
                      <m:den>
                        <m:r>
                          <a:rPr lang="en-US" sz="3200" b="0" i="1" smtClean="0">
                            <a:latin typeface="Cambria Math"/>
                          </a:rPr>
                          <m:t>677,040</m:t>
                        </m:r>
                      </m:den>
                    </m:f>
                  </m:oMath>
                </a14:m>
                <a:endParaRPr lang="en-US" sz="3200" dirty="0" smtClean="0"/>
              </a:p>
              <a:p>
                <a:pPr lvl="3"/>
                <a:r>
                  <a:rPr lang="en-US" sz="3200" dirty="0"/>
                  <a:t>	</a:t>
                </a:r>
                <a:r>
                  <a:rPr lang="en-US" sz="3200" dirty="0" smtClean="0"/>
                  <a:t>			        = </a:t>
                </a:r>
                <a14:m>
                  <m:oMath xmlns:m="http://schemas.openxmlformats.org/officeDocument/2006/math">
                    <m:f>
                      <m:fPr>
                        <m:ctrlPr>
                          <a:rPr lang="en-US" sz="3200" i="1" smtClean="0">
                            <a:latin typeface="Cambria Math"/>
                          </a:rPr>
                        </m:ctrlPr>
                      </m:fPr>
                      <m:num>
                        <m:r>
                          <a:rPr lang="en-US" sz="3200" b="0" i="1" smtClean="0">
                            <a:latin typeface="Cambria Math"/>
                          </a:rPr>
                          <m:t>60,000</m:t>
                        </m:r>
                      </m:num>
                      <m:den>
                        <m:r>
                          <a:rPr lang="en-US" sz="3200" b="0" i="1" smtClean="0">
                            <a:latin typeface="Cambria Math"/>
                          </a:rPr>
                          <m:t>677,040</m:t>
                        </m:r>
                      </m:den>
                    </m:f>
                  </m:oMath>
                </a14:m>
                <a:r>
                  <a:rPr lang="en-US" sz="3200" dirty="0" smtClean="0"/>
                  <a:t> = 0.0886</a:t>
                </a:r>
                <a:endParaRPr lang="en-US" sz="3200" dirty="0"/>
              </a:p>
            </p:txBody>
          </p:sp>
        </mc:Choice>
        <mc:Fallback>
          <p:sp>
            <p:nvSpPr>
              <p:cNvPr id="2" name="TextBox 1"/>
              <p:cNvSpPr txBox="1">
                <a:spLocks noRot="1" noChangeAspect="1" noMove="1" noResize="1" noEditPoints="1" noAdjustHandles="1" noChangeArrowheads="1" noChangeShapeType="1" noTextEdit="1"/>
              </p:cNvSpPr>
              <p:nvPr/>
            </p:nvSpPr>
            <p:spPr>
              <a:xfrm>
                <a:off x="10886" y="65315"/>
                <a:ext cx="8610600" cy="5740867"/>
              </a:xfrm>
              <a:prstGeom prst="rect">
                <a:avLst/>
              </a:prstGeom>
              <a:blipFill rotWithShape="1">
                <a:blip r:embed="rId2"/>
                <a:stretch>
                  <a:fillRect l="-1912" t="-1382" b="-213"/>
                </a:stretch>
              </a:blipFill>
            </p:spPr>
            <p:txBody>
              <a:bodyPr/>
              <a:lstStyle/>
              <a:p>
                <a:r>
                  <a:rPr lang="en-US">
                    <a:noFill/>
                  </a:rPr>
                  <a:t> </a:t>
                </a:r>
              </a:p>
            </p:txBody>
          </p:sp>
        </mc:Fallback>
      </mc:AlternateContent>
    </p:spTree>
    <p:extLst>
      <p:ext uri="{BB962C8B-B14F-4D97-AF65-F5344CB8AC3E}">
        <p14:creationId xmlns:p14="http://schemas.microsoft.com/office/powerpoint/2010/main" val="86866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arn(inVertic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arn(inVertic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barn(inVertical)">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067800" cy="7294305"/>
          </a:xfrm>
          <a:prstGeom prst="rect">
            <a:avLst/>
          </a:prstGeom>
          <a:noFill/>
        </p:spPr>
        <p:txBody>
          <a:bodyPr wrap="square" rtlCol="0">
            <a:spAutoFit/>
          </a:bodyPr>
          <a:lstStyle/>
          <a:p>
            <a:r>
              <a:rPr lang="en-US" sz="3600" dirty="0" smtClean="0"/>
              <a:t>Tree diagrams - refresher</a:t>
            </a:r>
          </a:p>
          <a:p>
            <a:pPr marL="571500" indent="-571500">
              <a:buFont typeface="Arial" panose="020B0604020202020204" pitchFamily="34" charset="0"/>
              <a:buChar char="•"/>
            </a:pPr>
            <a:r>
              <a:rPr lang="en-US" sz="3600" dirty="0" smtClean="0"/>
              <a:t>It’s a method that allows you to organize your options</a:t>
            </a:r>
          </a:p>
          <a:p>
            <a:pPr marL="571500" indent="-571500">
              <a:buFont typeface="Arial" panose="020B0604020202020204" pitchFamily="34" charset="0"/>
              <a:buChar char="•"/>
            </a:pPr>
            <a:r>
              <a:rPr lang="en-US" sz="3600" dirty="0" smtClean="0"/>
              <a:t>OR…you can just use a chart</a:t>
            </a:r>
          </a:p>
          <a:p>
            <a:pPr marL="571500" indent="-571500">
              <a:buFont typeface="Arial" panose="020B0604020202020204" pitchFamily="34" charset="0"/>
              <a:buChar char="•"/>
            </a:pPr>
            <a:endParaRPr lang="en-US" sz="3600" dirty="0"/>
          </a:p>
          <a:p>
            <a:r>
              <a:rPr lang="en-US" sz="3600" u="sng" dirty="0" smtClean="0"/>
              <a:t>Event</a:t>
            </a:r>
            <a:r>
              <a:rPr lang="en-US" sz="3600" dirty="0" smtClean="0"/>
              <a:t>:  a set of outcomes for a probability </a:t>
            </a:r>
            <a:r>
              <a:rPr lang="en-US" sz="3600" dirty="0" err="1" smtClean="0"/>
              <a:t>expt</a:t>
            </a:r>
            <a:endParaRPr lang="en-US" sz="3600" dirty="0" smtClean="0"/>
          </a:p>
          <a:p>
            <a:pPr marL="571500" indent="-571500">
              <a:buFont typeface="Arial" panose="020B0604020202020204" pitchFamily="34" charset="0"/>
              <a:buChar char="•"/>
            </a:pPr>
            <a:r>
              <a:rPr lang="en-US" sz="3600" dirty="0" smtClean="0"/>
              <a:t>Simple event:  an event with one outcome</a:t>
            </a:r>
          </a:p>
          <a:p>
            <a:pPr marL="1028700" lvl="1" indent="-571500">
              <a:buFont typeface="Arial" panose="020B0604020202020204" pitchFamily="34" charset="0"/>
              <a:buChar char="•"/>
            </a:pPr>
            <a:r>
              <a:rPr lang="en-US" sz="3600" dirty="0" smtClean="0"/>
              <a:t>Rolling a die once</a:t>
            </a:r>
          </a:p>
          <a:p>
            <a:pPr marL="571500" indent="-571500">
              <a:buFont typeface="Arial" panose="020B0604020202020204" pitchFamily="34" charset="0"/>
              <a:buChar char="•"/>
            </a:pPr>
            <a:r>
              <a:rPr lang="en-US" sz="3600" dirty="0" smtClean="0"/>
              <a:t>Compound event:  an event with more than one outcome</a:t>
            </a:r>
          </a:p>
          <a:p>
            <a:pPr marL="1028700" lvl="1" indent="-571500">
              <a:buFont typeface="Arial" panose="020B0604020202020204" pitchFamily="34" charset="0"/>
              <a:buChar char="•"/>
            </a:pPr>
            <a:r>
              <a:rPr lang="en-US" sz="3600" dirty="0" smtClean="0"/>
              <a:t>Rolling a die and trying to get an even # (</a:t>
            </a:r>
            <a:r>
              <a:rPr lang="en-US" sz="3600" dirty="0" err="1" smtClean="0"/>
              <a:t>bc</a:t>
            </a:r>
            <a:r>
              <a:rPr lang="en-US" sz="3600" dirty="0" smtClean="0"/>
              <a:t> it has more than one possible result)  </a:t>
            </a:r>
            <a:endParaRPr lang="en-US" sz="3600" dirty="0"/>
          </a:p>
          <a:p>
            <a:pPr marL="571500" indent="-571500">
              <a:buFont typeface="Arial" panose="020B0604020202020204" pitchFamily="34" charset="0"/>
              <a:buChar char="•"/>
            </a:pPr>
            <a:endParaRPr lang="en-US" sz="3600" dirty="0" smtClean="0"/>
          </a:p>
        </p:txBody>
      </p:sp>
    </p:spTree>
    <p:extLst>
      <p:ext uri="{BB962C8B-B14F-4D97-AF65-F5344CB8AC3E}">
        <p14:creationId xmlns:p14="http://schemas.microsoft.com/office/powerpoint/2010/main" val="52041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50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15400" cy="6186309"/>
          </a:xfrm>
          <a:prstGeom prst="rect">
            <a:avLst/>
          </a:prstGeom>
          <a:noFill/>
        </p:spPr>
        <p:txBody>
          <a:bodyPr wrap="square" rtlCol="0">
            <a:spAutoFit/>
          </a:bodyPr>
          <a:lstStyle/>
          <a:p>
            <a:r>
              <a:rPr lang="en-US" sz="3600" u="sng" dirty="0" smtClean="0"/>
              <a:t>3 types of probability</a:t>
            </a:r>
          </a:p>
          <a:p>
            <a:pPr marL="742950" indent="-742950">
              <a:buFont typeface="+mj-lt"/>
              <a:buAutoNum type="arabicPeriod"/>
            </a:pPr>
            <a:r>
              <a:rPr lang="en-US" sz="3600" dirty="0" smtClean="0"/>
              <a:t>Classical</a:t>
            </a:r>
          </a:p>
          <a:p>
            <a:pPr marL="742950" indent="-742950">
              <a:buFont typeface="+mj-lt"/>
              <a:buAutoNum type="arabicPeriod"/>
            </a:pPr>
            <a:r>
              <a:rPr lang="en-US" sz="3600" dirty="0" smtClean="0"/>
              <a:t>Empirical (relative frequency)</a:t>
            </a:r>
          </a:p>
          <a:p>
            <a:pPr marL="742950" indent="-742950">
              <a:buFont typeface="+mj-lt"/>
              <a:buAutoNum type="arabicPeriod"/>
            </a:pPr>
            <a:r>
              <a:rPr lang="en-US" sz="3600" dirty="0" smtClean="0"/>
              <a:t>Subjective</a:t>
            </a:r>
          </a:p>
          <a:p>
            <a:r>
              <a:rPr lang="en-US" sz="3600" dirty="0"/>
              <a:t>	</a:t>
            </a:r>
            <a:r>
              <a:rPr lang="en-US" sz="3600" dirty="0" smtClean="0"/>
              <a:t>(we will look at/use the top two the most)</a:t>
            </a:r>
          </a:p>
          <a:p>
            <a:endParaRPr lang="en-US" sz="3600" dirty="0"/>
          </a:p>
          <a:p>
            <a:r>
              <a:rPr lang="en-US" sz="3600" u="sng" dirty="0" smtClean="0"/>
              <a:t>Classical</a:t>
            </a:r>
            <a:r>
              <a:rPr lang="en-US" sz="3600" dirty="0" smtClean="0"/>
              <a:t>:  assumes all outcomes are equally likely…like drawing cards or tossing coins or rolling dice</a:t>
            </a:r>
          </a:p>
          <a:p>
            <a:r>
              <a:rPr lang="en-US" sz="3600" dirty="0"/>
              <a:t>	</a:t>
            </a:r>
            <a:r>
              <a:rPr lang="en-US" sz="3600" dirty="0" smtClean="0"/>
              <a:t>- </a:t>
            </a:r>
            <a:r>
              <a:rPr lang="en-US" sz="3600" u="sng" dirty="0" smtClean="0"/>
              <a:t>equally likely</a:t>
            </a:r>
            <a:r>
              <a:rPr lang="en-US" sz="3600" dirty="0" smtClean="0"/>
              <a:t>:  all events in the trial have 	the same probability of occurring</a:t>
            </a:r>
            <a:endParaRPr lang="en-US" sz="3600" dirty="0"/>
          </a:p>
        </p:txBody>
      </p:sp>
    </p:spTree>
    <p:extLst>
      <p:ext uri="{BB962C8B-B14F-4D97-AF65-F5344CB8AC3E}">
        <p14:creationId xmlns:p14="http://schemas.microsoft.com/office/powerpoint/2010/main" val="25306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arn(inVertical)">
                                      <p:cBhvr>
                                        <p:cTn id="1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91600" cy="6740307"/>
          </a:xfrm>
          <a:prstGeom prst="rect">
            <a:avLst/>
          </a:prstGeom>
          <a:noFill/>
        </p:spPr>
        <p:txBody>
          <a:bodyPr wrap="square" rtlCol="0">
            <a:spAutoFit/>
          </a:bodyPr>
          <a:lstStyle/>
          <a:p>
            <a:r>
              <a:rPr lang="en-US" sz="3600" dirty="0" smtClean="0"/>
              <a:t>Classical probability formula:</a:t>
            </a:r>
          </a:p>
          <a:p>
            <a:endParaRPr lang="en-US" sz="3600" dirty="0"/>
          </a:p>
          <a:p>
            <a:endParaRPr lang="en-US" sz="3600" dirty="0" smtClean="0"/>
          </a:p>
          <a:p>
            <a:endParaRPr lang="en-US" sz="3600" dirty="0"/>
          </a:p>
          <a:p>
            <a:pPr marL="571500" indent="-571500">
              <a:buFont typeface="Arial" panose="020B0604020202020204" pitchFamily="34" charset="0"/>
              <a:buChar char="•"/>
            </a:pPr>
            <a:r>
              <a:rPr lang="en-US" sz="3600" dirty="0" smtClean="0"/>
              <a:t>**Answers can be FRACTION or DECIMAL**</a:t>
            </a:r>
          </a:p>
          <a:p>
            <a:pPr marL="571500" indent="-571500">
              <a:buFont typeface="Arial" panose="020B0604020202020204" pitchFamily="34" charset="0"/>
              <a:buChar char="•"/>
            </a:pPr>
            <a:r>
              <a:rPr lang="en-US" sz="3600" dirty="0" smtClean="0"/>
              <a:t>Or…percentages when appropriate  </a:t>
            </a:r>
          </a:p>
          <a:p>
            <a:pPr marL="571500" indent="-571500">
              <a:buFont typeface="Arial" panose="020B0604020202020204" pitchFamily="34" charset="0"/>
              <a:buChar char="•"/>
            </a:pPr>
            <a:r>
              <a:rPr lang="en-US" sz="3600" dirty="0" smtClean="0"/>
              <a:t>Round to 3 places behind decimal</a:t>
            </a:r>
          </a:p>
          <a:p>
            <a:pPr marL="571500" indent="-571500">
              <a:buFont typeface="Arial" panose="020B0604020202020204" pitchFamily="34" charset="0"/>
              <a:buChar char="•"/>
            </a:pPr>
            <a:r>
              <a:rPr lang="en-US" sz="3600" dirty="0" smtClean="0"/>
              <a:t>Unless it is a REALLY small decimal – then round to first non-zero digit</a:t>
            </a:r>
          </a:p>
          <a:p>
            <a:pPr marL="1028700" lvl="1" indent="-571500">
              <a:buFont typeface="Arial" panose="020B0604020202020204" pitchFamily="34" charset="0"/>
              <a:buChar char="•"/>
            </a:pPr>
            <a:r>
              <a:rPr lang="en-US" sz="3600" dirty="0" smtClean="0"/>
              <a:t>Ex…0.00000767 = 0.000008</a:t>
            </a:r>
          </a:p>
          <a:p>
            <a:endParaRPr lang="en-US" sz="3600" dirty="0" smtClean="0"/>
          </a:p>
          <a:p>
            <a:endParaRPr lang="en-US" sz="3600" dirty="0"/>
          </a:p>
        </p:txBody>
      </p:sp>
      <p:graphicFrame>
        <p:nvGraphicFramePr>
          <p:cNvPr id="3" name="Object 2"/>
          <p:cNvGraphicFramePr>
            <a:graphicFrameLocks noChangeAspect="1"/>
          </p:cNvGraphicFramePr>
          <p:nvPr>
            <p:extLst>
              <p:ext uri="{D42A27DB-BD31-4B8C-83A1-F6EECF244321}">
                <p14:modId xmlns:p14="http://schemas.microsoft.com/office/powerpoint/2010/main" val="1528815462"/>
              </p:ext>
            </p:extLst>
          </p:nvPr>
        </p:nvGraphicFramePr>
        <p:xfrm>
          <a:off x="1295400" y="838200"/>
          <a:ext cx="7661275" cy="1452563"/>
        </p:xfrm>
        <a:graphic>
          <a:graphicData uri="http://schemas.openxmlformats.org/presentationml/2006/ole">
            <mc:AlternateContent xmlns:mc="http://schemas.openxmlformats.org/markup-compatibility/2006">
              <mc:Choice xmlns:v="urn:schemas-microsoft-com:vml" Requires="v">
                <p:oleObj spid="_x0000_s1066" name="Equation" r:id="rId3" imgW="2882880" imgH="545760" progId="Equation.DSMT4">
                  <p:embed/>
                </p:oleObj>
              </mc:Choice>
              <mc:Fallback>
                <p:oleObj name="Equation" r:id="rId3" imgW="2882880" imgH="54576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838200"/>
                        <a:ext cx="7661275" cy="145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8176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1000"/>
                                        <p:tgtEl>
                                          <p:spTgt spid="2">
                                            <p:txEl>
                                              <p:pRg st="7" end="7"/>
                                            </p:txEl>
                                          </p:spTgt>
                                        </p:tgtEl>
                                      </p:cBhvr>
                                    </p:animEffect>
                                    <p:anim calcmode="lin" valueType="num">
                                      <p:cBhvr>
                                        <p:cTn id="2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1000"/>
                                        <p:tgtEl>
                                          <p:spTgt spid="2">
                                            <p:txEl>
                                              <p:pRg st="8" end="8"/>
                                            </p:txEl>
                                          </p:spTgt>
                                        </p:tgtEl>
                                      </p:cBhvr>
                                    </p:animEffect>
                                    <p:anim calcmode="lin" valueType="num">
                                      <p:cBhvr>
                                        <p:cTn id="3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nvSpPr>
        <p:spPr bwMode="auto">
          <a:xfrm>
            <a:off x="152400" y="152400"/>
            <a:ext cx="8077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buFont typeface="Wingdings" pitchFamily="2" charset="2"/>
              <a:buNone/>
            </a:pPr>
            <a:r>
              <a:rPr lang="en-US" sz="2800" dirty="0" smtClean="0"/>
              <a:t>Ex.  If a family has three children, find the probability that exactly two of the three children are girls.</a:t>
            </a:r>
          </a:p>
          <a:p>
            <a:pPr marL="0" indent="0" eaLnBrk="1" hangingPunct="1">
              <a:buFont typeface="Wingdings" pitchFamily="2" charset="2"/>
              <a:buNone/>
            </a:pPr>
            <a:endParaRPr lang="en-US" sz="1600" dirty="0" smtClean="0"/>
          </a:p>
          <a:p>
            <a:pPr marL="0" indent="0" eaLnBrk="1" hangingPunct="1">
              <a:buFont typeface="Wingdings" pitchFamily="2" charset="2"/>
              <a:buNone/>
            </a:pPr>
            <a:r>
              <a:rPr lang="en-US" sz="2800" dirty="0" smtClean="0"/>
              <a:t>Sample Space:</a:t>
            </a:r>
          </a:p>
          <a:p>
            <a:pPr marL="0" indent="0" eaLnBrk="1" hangingPunct="1">
              <a:buNone/>
            </a:pPr>
            <a:r>
              <a:rPr lang="en-US" sz="2800" dirty="0" smtClean="0"/>
              <a:t>BBB BBG BGB GBB GGG GGB GBG BGG</a:t>
            </a:r>
            <a:endParaRPr lang="en-US" sz="1600" dirty="0" smtClean="0"/>
          </a:p>
          <a:p>
            <a:pPr marL="0" indent="0" eaLnBrk="1" hangingPunct="1">
              <a:buFont typeface="Wingdings" pitchFamily="2" charset="2"/>
              <a:buNone/>
            </a:pPr>
            <a:r>
              <a:rPr lang="en-US" sz="2800" dirty="0" smtClean="0"/>
              <a:t>Three outcomes (BGG, GBG, GGB) have two girls. </a:t>
            </a:r>
          </a:p>
          <a:p>
            <a:pPr marL="0" indent="0" eaLnBrk="1" hangingPunct="1">
              <a:buFont typeface="Wingdings" pitchFamily="2" charset="2"/>
              <a:buNone/>
            </a:pPr>
            <a:r>
              <a:rPr lang="en-US" sz="2000" dirty="0" smtClean="0"/>
              <a:t> </a:t>
            </a:r>
            <a:endParaRPr lang="en-US" sz="800" dirty="0" smtClean="0"/>
          </a:p>
          <a:p>
            <a:pPr marL="0" indent="0" eaLnBrk="1" hangingPunct="1">
              <a:buFont typeface="Wingdings" pitchFamily="2" charset="2"/>
              <a:buNone/>
            </a:pPr>
            <a:r>
              <a:rPr lang="en-US" sz="2800" dirty="0" smtClean="0"/>
              <a:t>The probability of having two of three children being girls is 3/8.</a:t>
            </a:r>
          </a:p>
          <a:p>
            <a:pPr marL="0" indent="0" eaLnBrk="1" hangingPunct="1">
              <a:buFont typeface="Wingdings" pitchFamily="2" charset="2"/>
              <a:buNone/>
            </a:pPr>
            <a:endParaRPr lang="en-US" sz="2800" dirty="0" smtClean="0"/>
          </a:p>
          <a:p>
            <a:pPr marL="0" indent="0" eaLnBrk="1" hangingPunct="1">
              <a:buFont typeface="Wingdings" pitchFamily="2" charset="2"/>
              <a:buNone/>
            </a:pPr>
            <a:endParaRPr lang="en-US" sz="2800" dirty="0" smtClean="0"/>
          </a:p>
        </p:txBody>
      </p:sp>
    </p:spTree>
    <p:extLst>
      <p:ext uri="{BB962C8B-B14F-4D97-AF65-F5344CB8AC3E}">
        <p14:creationId xmlns:p14="http://schemas.microsoft.com/office/powerpoint/2010/main" val="229159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991600" cy="6001643"/>
          </a:xfrm>
          <a:prstGeom prst="rect">
            <a:avLst/>
          </a:prstGeom>
          <a:noFill/>
        </p:spPr>
        <p:txBody>
          <a:bodyPr wrap="square" rtlCol="0">
            <a:spAutoFit/>
          </a:bodyPr>
          <a:lstStyle/>
          <a:p>
            <a:r>
              <a:rPr lang="en-US" sz="3200" dirty="0" smtClean="0"/>
              <a:t>Ex…Drawing a card from an ordinary deck</a:t>
            </a:r>
          </a:p>
          <a:p>
            <a:r>
              <a:rPr lang="en-US" sz="3200" dirty="0"/>
              <a:t>	</a:t>
            </a:r>
            <a:r>
              <a:rPr lang="en-US" sz="3200" dirty="0" smtClean="0"/>
              <a:t>a)  find the probability of getting a black card</a:t>
            </a:r>
          </a:p>
          <a:p>
            <a:r>
              <a:rPr lang="en-US" sz="3200" dirty="0"/>
              <a:t>	</a:t>
            </a:r>
            <a:r>
              <a:rPr lang="en-US" sz="3200" dirty="0" smtClean="0"/>
              <a:t>	26/52 = ½</a:t>
            </a:r>
          </a:p>
          <a:p>
            <a:r>
              <a:rPr lang="en-US" sz="3200" dirty="0"/>
              <a:t>	</a:t>
            </a:r>
            <a:r>
              <a:rPr lang="en-US" sz="3200" dirty="0" smtClean="0"/>
              <a:t>b)  find the probability of drawing a face card</a:t>
            </a:r>
          </a:p>
          <a:p>
            <a:r>
              <a:rPr lang="en-US" sz="3200" dirty="0"/>
              <a:t>	</a:t>
            </a:r>
            <a:r>
              <a:rPr lang="en-US" sz="3200" dirty="0" smtClean="0"/>
              <a:t>	12/52 = 3/13</a:t>
            </a:r>
          </a:p>
          <a:p>
            <a:endParaRPr lang="en-US" sz="3200" dirty="0"/>
          </a:p>
          <a:p>
            <a:r>
              <a:rPr lang="en-US" sz="3200" u="sng" dirty="0" smtClean="0"/>
              <a:t>Probability Rules</a:t>
            </a:r>
          </a:p>
          <a:p>
            <a:pPr marL="514350" indent="-514350">
              <a:buAutoNum type="arabicPeriod"/>
            </a:pPr>
            <a:r>
              <a:rPr lang="en-US" sz="3200" dirty="0" smtClean="0"/>
              <a:t>All probabilities are between 0 and 1</a:t>
            </a:r>
          </a:p>
          <a:p>
            <a:pPr marL="514350" indent="-514350">
              <a:buAutoNum type="arabicPeriod"/>
            </a:pPr>
            <a:r>
              <a:rPr lang="en-US" sz="3200" smtClean="0"/>
              <a:t>When </a:t>
            </a:r>
            <a:r>
              <a:rPr lang="en-US" sz="3200" dirty="0" smtClean="0"/>
              <a:t>the event can’t occur, the probability = 0.</a:t>
            </a:r>
          </a:p>
          <a:p>
            <a:pPr marL="514350" indent="-514350">
              <a:buAutoNum type="arabicPeriod"/>
            </a:pPr>
            <a:r>
              <a:rPr lang="en-US" sz="3200" dirty="0" smtClean="0"/>
              <a:t>If the event is certain to occur, the </a:t>
            </a:r>
            <a:r>
              <a:rPr lang="en-US" sz="3200" dirty="0" err="1" smtClean="0"/>
              <a:t>prob</a:t>
            </a:r>
            <a:r>
              <a:rPr lang="en-US" sz="3200" dirty="0" smtClean="0"/>
              <a:t> = 1.  </a:t>
            </a:r>
          </a:p>
          <a:p>
            <a:pPr marL="514350" indent="-514350">
              <a:buAutoNum type="arabicPeriod"/>
            </a:pPr>
            <a:r>
              <a:rPr lang="en-US" sz="3200" dirty="0"/>
              <a:t>The sum of all probabilities in a sample space = 1</a:t>
            </a:r>
            <a:endParaRPr lang="en-US" sz="3200" dirty="0" smtClean="0"/>
          </a:p>
          <a:p>
            <a:endParaRPr lang="en-US" sz="3200" dirty="0"/>
          </a:p>
        </p:txBody>
      </p:sp>
    </p:spTree>
    <p:extLst>
      <p:ext uri="{BB962C8B-B14F-4D97-AF65-F5344CB8AC3E}">
        <p14:creationId xmlns:p14="http://schemas.microsoft.com/office/powerpoint/2010/main" val="298634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fade">
                                      <p:cBhvr>
                                        <p:cTn id="40" dur="500"/>
                                        <p:tgtEl>
                                          <p:spTgt spid="2">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Effect transition="in" filter="fade">
                                      <p:cBhvr>
                                        <p:cTn id="45" dur="500"/>
                                        <p:tgtEl>
                                          <p:spTgt spid="2">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
                                            <p:txEl>
                                              <p:pRg st="10" end="10"/>
                                            </p:txEl>
                                          </p:spTgt>
                                        </p:tgtEl>
                                        <p:attrNameLst>
                                          <p:attrName>style.visibility</p:attrName>
                                        </p:attrNameLst>
                                      </p:cBhvr>
                                      <p:to>
                                        <p:strVal val="visible"/>
                                      </p:to>
                                    </p:set>
                                    <p:animEffect transition="in" filter="fade">
                                      <p:cBhvr>
                                        <p:cTn id="50"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5179"/>
                <a:ext cx="8991600" cy="6986528"/>
              </a:xfrm>
              <a:prstGeom prst="rect">
                <a:avLst/>
              </a:prstGeom>
              <a:noFill/>
            </p:spPr>
            <p:txBody>
              <a:bodyPr wrap="square" rtlCol="0">
                <a:spAutoFit/>
              </a:bodyPr>
              <a:lstStyle/>
              <a:p>
                <a:r>
                  <a:rPr lang="en-US" sz="3200" u="sng" dirty="0" smtClean="0"/>
                  <a:t>Complementary Events</a:t>
                </a:r>
                <a:r>
                  <a:rPr lang="en-US" sz="3200" dirty="0" smtClean="0"/>
                  <a:t>:  the set of outcomes in the sample space that are NOT included  in the event, E.  </a:t>
                </a:r>
              </a:p>
              <a:p>
                <a:pPr marL="457200" indent="-457200">
                  <a:buFont typeface="Arial" panose="020B0604020202020204" pitchFamily="34" charset="0"/>
                  <a:buChar char="•"/>
                </a:pPr>
                <a:r>
                  <a:rPr lang="en-US" sz="3200" dirty="0" smtClean="0"/>
                  <a:t>Examples:  event = rain today</a:t>
                </a:r>
              </a:p>
              <a:p>
                <a:pPr marL="3657600" lvl="7" indent="-457200">
                  <a:buFont typeface="Arial" panose="020B0604020202020204" pitchFamily="34" charset="0"/>
                  <a:buChar char="•"/>
                </a:pPr>
                <a:r>
                  <a:rPr lang="en-US" sz="3200" dirty="0" smtClean="0"/>
                  <a:t>Complement = no rain today</a:t>
                </a:r>
              </a:p>
              <a:p>
                <a:pPr marL="2286000" lvl="4" indent="-457200">
                  <a:buFont typeface="Arial" panose="020B0604020202020204" pitchFamily="34" charset="0"/>
                  <a:buChar char="•"/>
                </a:pPr>
                <a:r>
                  <a:rPr lang="en-US" sz="3200" dirty="0" smtClean="0"/>
                  <a:t>Event = grades were above 90%</a:t>
                </a:r>
              </a:p>
              <a:p>
                <a:pPr marL="3657600" lvl="7" indent="-457200">
                  <a:buFont typeface="Arial" panose="020B0604020202020204" pitchFamily="34" charset="0"/>
                  <a:buChar char="•"/>
                </a:pPr>
                <a:r>
                  <a:rPr lang="en-US" sz="3200" dirty="0" smtClean="0"/>
                  <a:t>Complement = grades were NOT above 90% (89.9% and lower)</a:t>
                </a:r>
              </a:p>
              <a:p>
                <a:pPr marL="914400" lvl="1" indent="-457200">
                  <a:buFont typeface="Arial" panose="020B0604020202020204" pitchFamily="34" charset="0"/>
                  <a:buChar char="•"/>
                </a:pPr>
                <a:r>
                  <a:rPr lang="en-US" sz="3200" dirty="0" smtClean="0"/>
                  <a:t>Notation:  </a:t>
                </a:r>
                <a14:m>
                  <m:oMath xmlns:m="http://schemas.openxmlformats.org/officeDocument/2006/math">
                    <m:acc>
                      <m:accPr>
                        <m:chr m:val="̅"/>
                        <m:ctrlPr>
                          <a:rPr lang="en-US" sz="3200" i="1" smtClean="0">
                            <a:latin typeface="Cambria Math"/>
                          </a:rPr>
                        </m:ctrlPr>
                      </m:accPr>
                      <m:e>
                        <m:r>
                          <a:rPr lang="en-US" sz="3200" b="0" i="1" smtClean="0">
                            <a:latin typeface="Cambria Math"/>
                          </a:rPr>
                          <m:t>𝐸</m:t>
                        </m:r>
                      </m:e>
                    </m:acc>
                  </m:oMath>
                </a14:m>
                <a:r>
                  <a:rPr lang="en-US" sz="3200" dirty="0" smtClean="0"/>
                  <a:t> (read as E bar)</a:t>
                </a:r>
              </a:p>
              <a:p>
                <a:pPr marL="914400" lvl="1" indent="-457200">
                  <a:buFont typeface="Arial" panose="020B0604020202020204" pitchFamily="34" charset="0"/>
                  <a:buChar char="•"/>
                </a:pPr>
                <a:r>
                  <a:rPr lang="en-US" sz="3200" dirty="0" smtClean="0"/>
                  <a:t>Helpful when trying to find something that is not true OR when there are lots of options and it might be easier to simplify the problem</a:t>
                </a:r>
              </a:p>
              <a:p>
                <a:pPr marL="914400" lvl="1" indent="-457200">
                  <a:buFont typeface="Arial" panose="020B0604020202020204" pitchFamily="34" charset="0"/>
                  <a:buChar char="•"/>
                </a:pPr>
                <a14:m>
                  <m:oMath xmlns:m="http://schemas.openxmlformats.org/officeDocument/2006/math">
                    <m:acc>
                      <m:accPr>
                        <m:chr m:val="̅"/>
                        <m:ctrlPr>
                          <a:rPr lang="en-US" sz="3200" i="1">
                            <a:latin typeface="Cambria Math"/>
                          </a:rPr>
                        </m:ctrlPr>
                      </m:accPr>
                      <m:e>
                        <m:r>
                          <a:rPr lang="en-US" sz="3200" i="1">
                            <a:latin typeface="Cambria Math"/>
                          </a:rPr>
                          <m:t>𝐸</m:t>
                        </m:r>
                      </m:e>
                    </m:acc>
                  </m:oMath>
                </a14:m>
                <a:r>
                  <a:rPr lang="en-US" sz="3200" dirty="0" smtClean="0"/>
                  <a:t> = 1 – P(E) or </a:t>
                </a:r>
                <a:r>
                  <a:rPr lang="en-US" sz="3200" dirty="0"/>
                  <a:t>An event + complement = 1</a:t>
                </a:r>
              </a:p>
              <a:p>
                <a:pPr marL="914400" lvl="1" indent="-457200">
                  <a:buFont typeface="Arial" panose="020B0604020202020204" pitchFamily="34" charset="0"/>
                  <a:buChar char="•"/>
                </a:pPr>
                <a:endParaRPr lang="en-US" sz="3200"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0" y="5179"/>
                <a:ext cx="8991600" cy="6986528"/>
              </a:xfrm>
              <a:prstGeom prst="rect">
                <a:avLst/>
              </a:prstGeom>
              <a:blipFill rotWithShape="1">
                <a:blip r:embed="rId2"/>
                <a:stretch>
                  <a:fillRect l="-1695" t="-1134" r="-1356"/>
                </a:stretch>
              </a:blipFill>
            </p:spPr>
            <p:txBody>
              <a:bodyPr/>
              <a:lstStyle/>
              <a:p>
                <a:r>
                  <a:rPr lang="en-US">
                    <a:noFill/>
                  </a:rPr>
                  <a:t> </a:t>
                </a:r>
              </a:p>
            </p:txBody>
          </p:sp>
        </mc:Fallback>
      </mc:AlternateContent>
    </p:spTree>
    <p:extLst>
      <p:ext uri="{BB962C8B-B14F-4D97-AF65-F5344CB8AC3E}">
        <p14:creationId xmlns:p14="http://schemas.microsoft.com/office/powerpoint/2010/main" val="30510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000"/>
                                        <p:tgtEl>
                                          <p:spTgt spid="2">
                                            <p:txEl>
                                              <p:pRg st="3" end="3"/>
                                            </p:txEl>
                                          </p:spTgt>
                                        </p:tgtEl>
                                      </p:cBhvr>
                                    </p:animEffect>
                                    <p:anim calcmode="lin" valueType="num">
                                      <p:cBhvr>
                                        <p:cTn id="1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1000"/>
                                        <p:tgtEl>
                                          <p:spTgt spid="2">
                                            <p:txEl>
                                              <p:pRg st="4" end="4"/>
                                            </p:txEl>
                                          </p:spTgt>
                                        </p:tgtEl>
                                      </p:cBhvr>
                                    </p:animEffect>
                                    <p:anim calcmode="lin" valueType="num">
                                      <p:cBhvr>
                                        <p:cTn id="2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3403</TotalTime>
  <Words>1894</Words>
  <Application>Microsoft Office PowerPoint</Application>
  <PresentationFormat>On-screen Show (4:3)</PresentationFormat>
  <Paragraphs>279</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Executive</vt:lpstr>
      <vt:lpstr>Equation</vt:lpstr>
      <vt:lpstr>Chapter 4:  Probability and Counting Rules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65</cp:revision>
  <dcterms:created xsi:type="dcterms:W3CDTF">2018-10-23T17:18:27Z</dcterms:created>
  <dcterms:modified xsi:type="dcterms:W3CDTF">2018-12-03T15:08:35Z</dcterms:modified>
</cp:coreProperties>
</file>