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docProps/core.xml" ContentType="application/vnd.openxmlformats-package.core-properties+xml"/>
  <Override PartName="/docProps/app.xml" ContentType="application/vnd.openxmlformats-officedocument.extended-properties+xml"/>
  <Override PartName="/ppt/ink/ink21.xml" ContentType="application/inkml+xml"/>
  <Override PartName="/ppt/ink/ink40.xml" ContentType="application/inkml+xml"/>
  <Override PartName="/ppt/ink/ink46.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6"/>
  </p:notesMasterIdLst>
  <p:sldIdLst>
    <p:sldId id="256" r:id="rId2"/>
    <p:sldId id="258" r:id="rId3"/>
    <p:sldId id="257" r:id="rId4"/>
    <p:sldId id="259" r:id="rId5"/>
    <p:sldId id="260" r:id="rId6"/>
    <p:sldId id="271" r:id="rId7"/>
    <p:sldId id="272" r:id="rId8"/>
    <p:sldId id="261" r:id="rId9"/>
    <p:sldId id="273" r:id="rId10"/>
    <p:sldId id="274" r:id="rId11"/>
    <p:sldId id="275" r:id="rId12"/>
    <p:sldId id="276" r:id="rId13"/>
    <p:sldId id="277" r:id="rId14"/>
    <p:sldId id="278" r:id="rId15"/>
    <p:sldId id="262" r:id="rId16"/>
    <p:sldId id="263" r:id="rId17"/>
    <p:sldId id="264" r:id="rId18"/>
    <p:sldId id="265" r:id="rId19"/>
    <p:sldId id="279" r:id="rId20"/>
    <p:sldId id="268" r:id="rId21"/>
    <p:sldId id="266" r:id="rId22"/>
    <p:sldId id="280" r:id="rId23"/>
    <p:sldId id="267" r:id="rId24"/>
    <p:sldId id="281" r:id="rId25"/>
    <p:sldId id="282" r:id="rId26"/>
    <p:sldId id="283" r:id="rId27"/>
    <p:sldId id="284" r:id="rId28"/>
    <p:sldId id="285" r:id="rId29"/>
    <p:sldId id="286" r:id="rId30"/>
    <p:sldId id="270" r:id="rId31"/>
    <p:sldId id="287" r:id="rId32"/>
    <p:sldId id="269" r:id="rId33"/>
    <p:sldId id="288" r:id="rId34"/>
    <p:sldId id="289" r:id="rId35"/>
    <p:sldId id="304" r:id="rId36"/>
    <p:sldId id="305" r:id="rId37"/>
    <p:sldId id="306" r:id="rId38"/>
    <p:sldId id="290" r:id="rId39"/>
    <p:sldId id="291" r:id="rId40"/>
    <p:sldId id="292" r:id="rId41"/>
    <p:sldId id="293" r:id="rId42"/>
    <p:sldId id="294" r:id="rId43"/>
    <p:sldId id="295" r:id="rId44"/>
    <p:sldId id="296" r:id="rId45"/>
    <p:sldId id="297" r:id="rId46"/>
    <p:sldId id="298" r:id="rId47"/>
    <p:sldId id="299" r:id="rId48"/>
    <p:sldId id="307" r:id="rId49"/>
    <p:sldId id="301" r:id="rId50"/>
    <p:sldId id="302" r:id="rId51"/>
    <p:sldId id="303" r:id="rId52"/>
    <p:sldId id="308" r:id="rId53"/>
    <p:sldId id="309" r:id="rId54"/>
    <p:sldId id="310" r:id="rId55"/>
    <p:sldId id="311" r:id="rId56"/>
    <p:sldId id="313" r:id="rId57"/>
    <p:sldId id="312"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5:06:09.086"/>
    </inkml:context>
    <inkml:brush xml:id="br0">
      <inkml:brushProperty name="width" value="0.05" units="cm"/>
      <inkml:brushProperty name="height" value="0.05" units="cm"/>
      <inkml:brushProperty name="ignorePressure" value="1"/>
    </inkml:brush>
  </inkml:definitions>
  <inkml:trace contextRef="#ctx0" brushRef="#br0">0 1691,'0'5,"0"5,0 7,0 5,0 2,0 3,0 1,0 1,0 9,0 7,0 6,0 3,0 6,0 3,0-1,0-1,0-6,0-4,0-1,0 1,0-5,0-4,0-6,0 1,0 4,0 3,0 9,0 4,0 2,0 1,0-7,0-6,0-7,0-1,0-3,0-2,0-3,0-2,0-1,0 0,0-1,0-1,0 1,0 0,0 5,0 20,0 19,0 22,0 27,0 16,0 14,0 3,0 5,0 2,0 26,0 27,0 10,0-4,0 1,0 1,0-5,0 8,0-2,0 3,0 0,0-14,0-2,0-13,0-17,0-19,0-20,0-14,0-10,0-16,0-10,0-3,0-6,0-4,0 10,0 7,0 11,0 7,0-2,0-6,0-6,0-7,0-8,0-11,0-11,0-12,0-10,0-7,0-4,0-2,0 8,0 13,0 2,0 8,0 2,0 2,0-2,0 0,0-2,0-1,0 4,0-3,0-3,0-5,0-7,0-6,0-13,0-39,0-49,0-60,0-78,0-172,0-236,0-162,0-48,0 37,0 83,0 94,0 101,0 88,0 94,0 77,0 40,0 18,0 12,0 23,0 20,0 17,0 11,0 19,0 5,0 3,0 6,0-4,0-2,0 7,0-3,0-6,0-4,0 3,0-3,0-10,0-3,0-8,0-9,0-4,0 4,0 9,0 12,0 8,0 10,0-1,0 4,0 4,0 5,0 0,0 0,0 8,0 3,0 2,0 5,0 5,0 6,0 3,0 3,0 2,0 0,0 1,0 4,0 2,0-1,0 4,0-1,0-6,0-8,0-4,0-4,0-1,0 7,0 19,0 16,0 26,0 24,0 11,0 14,0 13,0 24,0 34,0 15,0 13,0 0,0-7,0-3,0-8,0-11,0-17,0-11,0-13,0-4,0 2,0 4,0 1,0-3,0-2,0-3,0-6,0 1,0 2,0-2,0-2,0 1,0-2,0 17,0 3,0 6,0 2,0-2,0-6,0-9,0-7,0-11,0-11,0-9,0-6,0-3,0-3,0 5,0 0,0 10,0 3,0 2,0 4,0 6,0 9,0 2,0 8,0 10,0 19,0 10,0 0,0-2,0 5,0-9,0-14,0-8,0-10,0-8,0-7,0-13,0-10,0-12,0-10,0-8,0-5,0 11,0 8,0 18,0 31,0 17,0 8,0 1,0-11,0-6,0-3,0 0,0-9,0-2,0 2,0 8,0 5,0 3,0 6,0-8,0-9,0-12,0-11,0-14,0-9,0-5,0-5,0-5,0-6,0-3,0-2,0-1,0-1,0 0,0 0,0 1,0 0,0 0,0 0,0 0,0 5,0 6,0 2,0 2,0 0,0 1,0 8,0 0,0 0,0-4,0-5,0-5,0-4,0-4,0-1,0-1,0-1,0 0,0 1,0-1,0 1,0 0,0 1,0-1,0-4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2:27:54.676"/>
    </inkml:context>
    <inkml:brush xml:id="br0">
      <inkml:brushProperty name="width" value="0.05" units="cm"/>
      <inkml:brushProperty name="height" value="0.05" units="cm"/>
      <inkml:brushProperty name="ignorePressure" value="1"/>
    </inkml:brush>
  </inkml:definitions>
  <inkml:trace contextRef="#ctx0" brushRef="#br0">0 0,'0'5,"0"6,0 10,0 16,0 6,0 10,0 10,0 3,0 4,0 0,0-2,0-14,0-6,0-2,0-5,0-3,0-5,0-3,0-2,0-1,0 0,0-5,0-2,0 6,0 16,0 34,0 41,0 24,0 15,0 10,0-5,0-7,0-15,0-9,0-2,0 4,0 12,0 33,0 19,0 9,0 6,0-5,0-13,0-13,0-13,0-8,0 12,0 23,0 20,0 1,0-12,0-27,0-24,0-34,0-28,0-24,0-19,0-13,0-7,0-4,0-1,0 0,0 2,0 0,0-3,0-1,0 6,0 3,0 10,0 8,0 10,0 5,0 0,0 14,0 3,0 2,0 14,0 11,0 10,0 4,0-5,0-7,0-9,0-16,0-4,0 8,0-6,0 6,0 21,0 15,0 20,0 13,0 3,0-16,0-14,0-24,0-25,0-18,0-13,0-12,0-11,0-6,0-2,0-3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2:28:05.402"/>
    </inkml:context>
    <inkml:brush xml:id="br0">
      <inkml:brushProperty name="width" value="0.05" units="cm"/>
      <inkml:brushProperty name="height" value="0.05" units="cm"/>
      <inkml:brushProperty name="ignorePressure" value="1"/>
    </inkml:brush>
  </inkml:definitions>
  <inkml:trace contextRef="#ctx0" brushRef="#br0">0 1,'0'4,"0"2</inkml:trace>
  <inkml:trace contextRef="#ctx0" brushRef="#br0" timeOffset="3670.8866">0 1,'0'4,"0"6,0 6,0 4,0 4,0 1,0 1,0 1,0 0,0-1,0 5,0 1,0-1,0 0,0 2,0 5,0 0,0-2,0-3,0-3,0-6,0-3,0 0,0 0,0 1,0 1,0 1,0 1,0 0,0 5,0 11,0 11,0 9,0 13,0 15,0 5,0 1,0 0,0-2,0-8,0-1,0-2,0-11,0-4,0 5,0 2,0 10,0 14,0 15,0-2,0-7,0-17,0-19,0-16,0-9,0 10,0 27,0 61,0 85,0 56,0 20,0 1,0-19,0-37,0-33,0-33,0-20,0-15,0 2,0 6,0-1,0-5,0-10,0 2,0 0,0 1,0-6,0-8,0-12,0-9,0-9,0-8,0-10,0-2,0-4,0-7,0-5,0-9,0-5,0-5,0-6,0-5,0-3,0-2,0-1,0-1,0 5,0 2,0 4,0 9,0 6,0 3,0 10,0 12,0 19,0 25,0 21,0 10,0-3,0-14,0-12,0-14,0-7,0-3,0-1,0 5,0 7,0-1,0-6,0-12,0-7,0-14,0-14,0-12,0-8,0-6,0-3,0-6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2:35:20.482"/>
    </inkml:context>
    <inkml:brush xml:id="br0">
      <inkml:brushProperty name="width" value="0.05" units="cm"/>
      <inkml:brushProperty name="height" value="0.05" units="cm"/>
      <inkml:brushProperty name="ignorePressure" value="1"/>
    </inkml:brush>
  </inkml:definitions>
  <inkml:trace contextRef="#ctx0" brushRef="#br0">0 0,'0'5,"0"5,0 6,0 4,0 3,0 11,0 13,0 7,0 11,0 18,0 11,0 29,0 15,0 46,0 26,0 21,0-24,0-4,0 7,0 16,0-8,0-12,0-27,0-30,0-29,0-25,0-20,0-15,0-12,0-6,0-2,0 6,0 17,0 37,0 36,0 4,0-14,0-5,0 19,0 48,0 35,0 23,0 23,0 30,0 17,0-14,0-7,0-14,0-24,0-26,0-43,0-36,0-26,0-22,0-24,0-13,0-4,0-9,0-4,0-7,0-7,0-4,0-4,0-6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2:35:27.967"/>
    </inkml:context>
    <inkml:brush xml:id="br0">
      <inkml:brushProperty name="width" value="0.05" units="cm"/>
      <inkml:brushProperty name="height" value="0.05" units="cm"/>
      <inkml:brushProperty name="ignorePressure" value="1"/>
    </inkml:brush>
  </inkml:definitions>
  <inkml:trace contextRef="#ctx0" brushRef="#br0">1 0,'0'5,"0"5,0 5,0 1,0 2,0 2,0 1,0 7,0 7,0 2,0 4,0 2,0 13,0 9,0 20,0 13,0-1,0-1,0 2,0-3,0-4,0-5,0-4,0-3,0-2,0 0,0-1,0 4,0 2,0-4,0-3,0 0,0-5,0-1,0 1,0 1,0-2,0 4,0 16,0 20,0 21,0 10,0 17,0-6,0-2,0-5,0-4,0 3,0 18,0 2,0 14,0 2,0-7,0-16,0-20,0-22,0-11,0 6,0-2,0-14,0-15,0-8,0 7,0 7,0 12,0 10,0 10,0 11,0 2,0-9,0-2,0-13,0-16,0-5,0 5,0 1,0 6,0-5,0-3,0-10,0-8,0-3,0-9,0-10,0-8,0-3,0-3,0-3,0-7,0-3,0-5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7:04:44.025"/>
    </inkml:context>
    <inkml:brush xml:id="br0">
      <inkml:brushProperty name="width" value="0.05" units="cm"/>
      <inkml:brushProperty name="height" value="0.05" units="cm"/>
      <inkml:brushProperty name="ignorePressure" value="1"/>
    </inkml:brush>
  </inkml:definitions>
  <inkml:trace contextRef="#ctx0" brushRef="#br0">0 5440,'0'5,"0"6,0 5,0 10,0 10,0 8,0 5,0 5,0 6,0 2,0 5,0 5,0-5,0-5,0-4,0-2,0-1,0-6,0-6,0-6,0 0,0-2,0-1,0-3,0-7,0-1,0-2,0 1,0 7,0 2,0 0,0 5,0 6,0 4,0 9,0 4,0 1,0 0,0 4,0-5,0-3,0-1,0 3,0 2,0 4,0 5,0 14,0 21,0 16,0 6,0 5,0-10,0-8,0 0,0 0,0 4,0 10,0 6,0 4,0-7,0-8,0-5,0-18,0-13,0-11,0-13,0-9,0-8,0-7,0-6,0-3,0-2,0-2,0 1,0 0,0-5,0 4,0 7,0 12,0 3,0 7,0 0,0-1,0 5,0-3,0 4,0 0,0 0,0 8,0 7,0 5,0 2,0 7,0 25,0 3,0 0,0-1,0-6,0-17,0-10,0-6,0-10,0-3,0-3,0-2,0-1,0-7,0-6,0 2,0 18,0 11,0 30,0 30,0 6,0-8,0-2,0-6,0 0,0-3,0-4,0-3,0-12,0-5,0-5,0 0,0 3,0-6,0-4,0 2,0-5,0-11,0-5,0-9,0-4,0 1,0-3,0-6,0-11,0-16,0-15,0-14,0-10,0-15,0-20,0-15,0 0,0 7,0 10,0 9,0-2,0-6,0-10,0-12,0-21,0-27,0-26,0-28,0-23,0-9,0 11,0 27,0 31,0 36,0 30,0 5,0 9,0-32,0-52,0-42,0-33,0-2,0 13,0 38,0 19,0-26,0-126,0-179,0-12,0-95,0-471,0-196,0-315,0 15,0 217,0 322,0 329,0 277,0 198,0 136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7:05:00.937"/>
    </inkml:context>
    <inkml:brush xml:id="br0">
      <inkml:brushProperty name="width" value="0.05" units="cm"/>
      <inkml:brushProperty name="height" value="0.05" units="cm"/>
      <inkml:brushProperty name="ignorePressure" value="1"/>
    </inkml:brush>
  </inkml:definitions>
  <inkml:trace contextRef="#ctx0" brushRef="#br0">1 0,'0'4,"0"7,0 4,0 5,0 4,0 5,0 4,0-1,0-1,0 3,0 5,0 4,0 7,0 5,0 2,0-6,0 3,0 5,0 1,0-1,0 3,0-1,0-2,0 3,0-2,0-1,0 2,0 4,0 21,0 48,0 37,0 63,0 9,0-14,0-30,0-21,0-20,0-15,0-14,0-12,0 14,0 6,0-3,0-2,0-10,0-13,0-21,0-21,0-17,0-9,0 6,0 31,0 23,0 16,0 15,0 11,0 7,0 0,0 5,0 3,0-5,0 8,0 19,0 1,0-17,0-14,0-16,0-13,0-18,0-5,0 7,0 16,0 18,0 8,0 8,0 10,0-7,0-26,0-26,0-22,0-22,0-17,0-11,0-7,0-5,0 13,0 21,0 32,0 32,0 8,0 0,0-9,0-11,0-16,0-14,0-4,0-4,0-3,0-3,0-8,0-5,0-2,0-1,0 0,0 1,0-4,0-5,0-1,0 7,0 3,0-2,0 1,0-5,0-5,0-4,0-4,0-3,0-1,0 4,0 0,0 9,0 15,0 20,0 20,0 6,0 4,0-11,0-9,0-14,0-14,0-13,0-9,0-6,0-4,0-1,0 0,0 0,0-8,0-19,0-23,0-11,0-12,0-6,0-24,0-25,0-16,0-14,0-19,0-5,0 3,0 11,0 16,0 17,0 20,0 11,0 3,0 1,0 5,0 2,0-1,0 4,0-1,0 8,0 9,0-4,0-10,0-8,0 1,0-1,0-1,0 3,0 6,0 4,0 8,0 10,0 7,0 14,0 19,0 16,0 4,0 4,0-10,0-15,0-21,0-37,0-46,0-40,0-26,0-9,0 14,0 30,0 36,0 29,0 25,0 15,0 14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7:10:28.9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9:55:03.994"/>
    </inkml:context>
    <inkml:brush xml:id="br0">
      <inkml:brushProperty name="width" value="0.05" units="cm"/>
      <inkml:brushProperty name="height" value="0.05" units="cm"/>
      <inkml:brushProperty name="ignorePressure" value="1"/>
    </inkml:brush>
  </inkml:definitions>
  <inkml:trace contextRef="#ctx0" brushRef="#br0">0 2652,'0'10,"0"11,0 13,0 4,0 1,0 3,0 3,0-1,0 6,0 13,0 10,0 15,0 7,0 11,0 5,0 3,0-9,0-8,0-7,0-4,0-13,0-5,0-4,0-4,0 2,0 8,0 8,0-2,0-4,0 1,0-5,0-3,0-4,0-2,0-8,0-7,0 7,0 74,0 63,0 40,0 24,0 10,0 17,0 40,0 7,0-24,0-30,0-25,0-31,0-24,0-36,0-26,0-11,0-12,0-16,0-18,0-2,0 4,0-1,0 1,0-3,0 5,0 22,0 8,0 4,0-7,0-8,0-10,0-11,0-5,0-8,0-7,0 2,0-4,0-2,0-1,0 11,0 8,0-3,0 2,0 2,0-5,0-5,0-3,0 3,0 0,0 4,0 5,0 4,0 9,0 5,0-4,0 12,0 8,0 11,0 13,0 3,0-6,0-10,0-15,0-16,0-12,0-9,0-10,0-10,0-2,0-8,0-5,0 2,0-4,0-1,0 0,0 0,0 1,0-4,0-1,0-8,0-16,0-21,0-24,0-28,0-19,0-12,0-2,0 0,0 5,0 1,0 4,0 1,0-6,0-17,0-21,0-24,0-15,0-9,0-5,0 7,0 0,0-6,0-7,0-15,0-13,0 0,0 2,0 13,0-5,0 3,0 21,0 0,0 2,0-3,0-1,0 1,0-4,0 1,0 1,0 7,0 22,0 17,0 1,0-5,0 0,0 5,0 8,0 11,0 9,0 3,0-2,0-3,0 2,0 7,0-3,0-6,0-13,0-2,0 14,0-3,0 5,0-3,0 6,0 0,0 3,0-2,0-17,0-4,0-11,0-2,0 3,0 7,0 6,0 8,0-2,0 8,0 2,0 3,0-1,0 2,0 6,0 5,0-3,0 3,0 7,0 1,0 0,0 11,0 4,0 5,0 13,0 13,0 6,0 2,0 4,0 5,0 4,0 12,0 14,0 13,0 11,0 6,0 4,0 3,0 0,0 0,0-5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3T19:41:52.529"/>
    </inkml:context>
    <inkml:brush xml:id="br0">
      <inkml:brushProperty name="width" value="0.05" units="cm"/>
      <inkml:brushProperty name="height" value="0.05" units="cm"/>
      <inkml:brushProperty name="ignorePressure" value="1"/>
    </inkml:brush>
  </inkml:definitions>
  <inkml:trace contextRef="#ctx0" brushRef="#br0">1 54,'0'0,"0"0,0-5,0-1,0 0,0 1,0 2,0-4,0 0,0 1,0 1,0 2,0 5,0 13,0 8,0 9,0 8,0 12,0 39,0 45,0 61,0 42,0 14,0-4,0-17,0-5,0 4,0 24,0 25,0 5,0-8,0-18,0-35,0-37,0-37,0-29,0-17,0-12,0-8,0 14,0 24,0 22,0 11,0 2,0-2,0-5,0-9,0-14,0-25,0-20,0-14,0-15,0-12,0 16,0 44,0 61,0 58,0 29,0 24,0 25,0-1,0 24,0-6,0-15,0-20,0-36,0-31,0-42,0-32,0-12,0-8,0-2,0 12,0 30,0 21,0-1,0 0,0-10,0-17,0-23,0-17,0-12,0-5,0-5,0 1,0-1,0 3,0-1,0 17,0 22,0 8,0-2,0-10,0-8,0-10,0-10,0-12,0-8,0-11,0-9,0-1,0-5,0-2,0-1,0-4,0-5,0-5,0-4,0-3,0-11,0-13,0-12,0-10,0-6,0-4,0-2,0-15,0-37,0-42,0-55,0-40,0-10,0-37,0-28,0 3,0 27,0 36,0 23,0 24,0-5,0-12,0-33,0-19,0 0,0 14,0 20,0 0,0 13,0 27,0 20,0-15,0-34,0-14,0-4,0 18,0 21,0 26,0 18,0 9,0-6,0 2,0-5,0 3,0-3,0-24,0-18,0-24,0 5,0 8,0 8,0 23,0-4,0-2,0-4,0-11,0-7,0-8,0 1,0 25,0 23,0 31,0 32,0 26,0 17,0 12,0 6,0 8,0 10,0 12,0 18,0 19,0 12,0 14,0 24,0 24,0 30,0 35,0 34,0 26,0 14,0 29,0 63,0 46,0 18,0 7,0-25,0-29,0-34,0-23,0-8,0-8,0-22,0-14,0-24,0-32,0-31,0-36,0-31,0-23,0-12,0-12,0-11,0-8,0-10,0-19,0-25,0-37,0-41,0-24,0-9,0 3,0 9,0 1,0 6,0 4,0 1,0 4,0-3,0-8,0-3,0 4,0 16,0 15,0 12,0 13,0 6,0 7,0 6,0 5,0 2,0 7,0 7,0 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3T19:42:06.871"/>
    </inkml:context>
    <inkml:brush xml:id="br0">
      <inkml:brushProperty name="width" value="0.05" units="cm"/>
      <inkml:brushProperty name="height" value="0.05" units="cm"/>
      <inkml:brushProperty name="ignorePressure" value="1"/>
    </inkml:brush>
  </inkml:definitions>
  <inkml:trace contextRef="#ctx0" brushRef="#br0">33 0,'0'9,"0"11,0 12,0 8,0 7,0-1,0 5,0 3,0-4,0-1,0-5,0-1,0 1,0 14,0 7,0 9,0 6,0-3,0-1,0 4,0-3,0 3,0 10,0 20,0 35,0 49,0 44,0 26,0 11,0 11,0 14,0 69,0 64,0 41,0 9,0-24,0-26,0-16,0 13,0-2,0-8,0-18,0-18,0-16,0-27,0-7,0-16,0-23,0-18,0-34,0-37,0-40,0-36,0-34,0-26,0-21,0-13,0-9,0-9,0-8,0-9,0-10,0-8,0-4,0 0,0 0,0-1,0-1,0-6,0-6,0-1,0-9,0-22,0-60,0-67,0-60,0-44,0-24,0 0,0 1,0 0,0-47,0-43,0-74,0-69,0-65,0-51,0 37,0 96,0 125,0 116,0 95,0 72,0 46,0 24,0 13,0 1,0 0,0 3,0 4,0 4,0 4,0 3,0 1,0 1,0 0,0 0,0-13,0-18,0-20,0-16,0 4,0 8,0 13,0 14,0 12,0 8,0 9</inkml:trace>
  <inkml:trace contextRef="#ctx0" brushRef="#br0" timeOffset="92190.4552">186 7877,'0'4,"0"6,4 2,2 2,-1 4,4-2,4-3,5-4,-1 1,-3 3,-5 4,-7-1,-5 1,-1 2,-1 2,-3-2,-5-5,-4-5,-4-3,-3-3,-1-2,-2-2,1 1,-1-1,5-5,6-4,6-7,4-3,4-3,6 2,7 0,5 4,1 1,2 2,1 5,3 2,1 4,0 2,2 1,0 0,0 1,0 0,0-1,0 1,-5 3,-5 6,-2 2,-2 2,-5 4,-2 3,-2 2,-3 2,-4-4,-7-1,-5-3,-5-1,-3-3,-1-4,-2-3,0 2,0-1,5 3,2 0,-1-2,0-2,3-7,4-7,5-7,4-5,3-4,1-2,2 0,4 3,6 6,6 6,3 5,4 3,2 2,0 2,1 0,0 0,-1 0,-4 4,-6 6,-6 5,0 0,-2 1,-2 3,2-3,0 1,-2 1,-1 3,-2 0,-2 2,-4-3,-7-6,-6-4,-5-5,-3-4,-1-1,-2-2,0 0,1 0,-1 0,1 1,0-1,0 1,0 0,0 0,1 0,3 4,7 6,5 6,5 4,2 4,3 1,1 1,0 1,0 0,0 0,4-5,5-7,6-4,5-6,2-2,2-3,1-1,1 0,0 0,-1 0,1 0,-1 1,0 0,0-1,-5-3,-6-6,-5-6,-4-4,-4-3,-6 2,-7 5,-6 5,-4 4,-3 4,-2 2,-1 1,0 1,0 0,0 0,1 0,4 3,7 7,5 5,9 4,4 3,7-2,5-5,1 0,1-4,3 1,2-2,2-2,0-3,2-3,0-2,0 0,0-2,0 1,0-1,-4-4,-2-1,0 0,-3-3,-5-4,-4-5,1 1,-2 0,-1-3,-2-2,-2-1,-5 3,-7 0,-6 4,-4 5,-4 4,-1 3,-2 2,0 2,0 1,5 4,6 6,5 5,10 5,9-2,7-3,2-1,-3 1,1-1,2-4,3-3,2-3,2-3,1-2,1 0,0-1,0 1,0-1,-4-4,-2-1,0 0,-3-3,-5-4,-4-5,-3-3,-3-3,-2-1,0-1,-1 0,0-1,-4 5,-6 6,-5 6,-4 4,-4 3,-1 3,3 5,5 6,6 6,5 4,3 3,2 2,2 1,0 0,4-5,2-1,3-5,1 0,3-3,2-4,4-3,3-3,-3 2,-1 1,2-1,1-1,1-1,1-2,1 0,1-1,-1 0,1-1,0 1,0 0,-4-5,-7-5,-5-6,-4-4,-4-3,-2-2,-5 3,-6 5,-1 2,-4 2,-2 5,-3-2,-3-3,-1 1,0 2,-2-1,1 0,4-1,2 1,-1 2,4-1,1 0,2-1,-1 0,-1 2,1-1,-1 0,-2 3,2-3,0-3,-3 0,-1 3,1-2,1 1,3-1,-5 0,1-1,0 1,-2 3,-1 3,3-2,0 0,3-2,1-1,7 3,8 2,10 3,7 1,5 1,-2 5,1 2,1 0,1-1,1-1,-3 2,-2 1,1-1,-3 3,0 0,2-2,1 3,2-1,2-2,1-1,-4 1,-1 1,0-2,-2 3,-1 0,1 2,2 0,-2 2,0 3,1 0,2-4,2-4,1-3,-3 2,-2 0,-3 3,0 0,1-2,3-3,-3 3,1 0,-3 3,0-1,2-1,-2 1,1 0,2-3,3-1,1-3,-2 3,-1 0,1 4,2 0,1-2,1-2,1-2,0-2,1-1,-4 4,-2 0,0 0,2-1,0 4,2-1,1-1,0-1,0-2,-3 4,-2-1,0 0,2-2,-4 3,0 5,1 0,2-2,-3 2,0-1,-3 2,0-2,2-2,3-3,-3 2,1 0,1-2,2-2,2-1,1-1,1-2,1 0,0 4,0 2,-4 3,-2 1,0-1,1-3,-2 3,-6 3,0 1,-6-3,-9-3,-9-2,-6-3,-6 0,-2-2,-2-1,0 1,0-1,0 1,0 0,1-1,0 1,0 0,0 0,0 0,5 5,1 0,0 1,-1-2,-1 0,2 2,2 1,-2-1,-1-2,-2-1,-1-1,-1-1,0-1,-1 0,0-1,0 1,0 0,0 0,1 0,-1 0,0-1,1 1,-1 0,0 1,1-1,-1 0,0 0,1 0,-1 0,0 0,1 0,-1 0,0 0,1 0,-1 0,0 0,1 0,-1 0,5-5,1-1,0 1,-1 0,-2 2,-1-3,0-1,-1-3,-1-1,0 3,0 2,0 2,0 2,1 1,-1 1,5-5,1 0,0 0,-2 1,0 1,3-3,0-1,-1 1,-1 2,-2 1,-1 1,-1 1,4-3,6-6,5-6,4-4,3-3,3-2,0-1,1-1,0 0,0 1,4 4,6 6,5 6,4 4,3 4,3 1,0 2,1 0,-1 0,1 0,-1 0,0 0,-4 3,-2 2,-4 4,-1 5,2-1,2-2,-2 1,1-2,1-2,-3 1,1-1,2-2,1 2,3 0,1-2,-4 2,0 0,1 3,0-1,2-3,1-1,1-4,0-1,1-1,-4-5,-7-7,-5-5,-4-5,-3-2,-3-3,-5 4,-6 1,-6 4,-4 5,-3 5,-2 3,-1 2,1 2,-1 1,5 4,5 6,7 6,4 3,4 4,6-3,3 0,-1 0,4-3,0-1,3-2,-1 0,1 1,4-1,3-3,2-4,2-4,1-1,1-3,1 0,-6-5,0-2,-5-3,0-1,-4-2,2-4,2 1,-2 0,-3-3,-3-2,-3-2,-7 3,-8 5,-5 5,-2 8,3 9,4 8,3 6,4 3,1 2,2 2,0-1,1 0,-1 0,5-5,6-6,5-6,4-8,4-6,-3-5,-1-2,-3-4,0 2,-4-2,1 1,2 4,-1-1,-4-3,-3-4,-3-3,-3-2,-5 3,-8 4,-5 6,-1 8,4 9,3 8,3 6,3 3,3 2,1 1,0 1,1-1,4-5,5-5,7-7,3-4,-1-8,1-3,-4-6,-4-5,1 0,1 3,-1 0,2 1,-2-1,-3-3,-8 1,-8 3,-8 4,-5 4,-1 5,5 9,3 6,5 4,3 4,7-2,7-5,6-6,5-4,-1-8,-4-8,0-3,-4-3,2 0,-3-1,2-2,-1-3,-3-2,-3-1,-7 3,-7 5,-8 6,-4 4,1 8,3 7,5 7,4 5,3 4,3 1,5 1,2 0,1 0,2-4,1-3,2-4,4-4,4-6,2-2,-2-7,-1-7,-2-7,-6-4,-3-3,-4-2,-2-1,-6 4,-7 6,-6 6,1 10,2 8,4 8,3 6,4 3,5-1,8-6,2-10,-1-10,-3-9,-2-7,2-5,-5 3,-7 3,-8 6,-5 5,-5 3,-3 3,-1-4,-1 0,0 1,0 0,1 2,-1 1,1 0,5-4,1 0,0-1,-1 2,-2 1,0 1,-2 1,0 1,-1 0,0 0,0 0,1 1,-1-1,0 0,0 0,0 0,1 0,-1 0,0 0,1 0,-1 0,0 0,1 0,-1 0,1 0,-1 0,0 0,1 0,-1 0,0 0,1 0,-1 0,0 0,1 0,-1 0,0 0,1 0,-1 0,0 0,1 0,-1 0,0 0,1 0,-1 0,0 0,1 0,-1 0,5 4,5 7,6 4,5 5,2 4,3 1,5-3,6-5,6-6,4-5,3-3,2-2,1-2,0 0,-1 0,1 0,-1 1,0-1,0 1,0-5,0 0,-1-1,1-3,-1 0,1 2,0 1,-1 3,-3-4,-7-4,-5-4,-5-5,-2-3,-3-2,-1-1,0-1,0 1,0-1,1 1,-5 4,-6 6,0 11,-3 9,-4 10,-3 5,-2 1,3 1,0-4,3 1,1-4,3 1,-1-2,2 0,-1-1,-3-3,-3-3,-3-3,-1-1,2-6,5-6,2-7,2-3,-1-4,2-2,3-1,2 1,3-1,1 0,2 1,0-5,1 0,-1-1,1 2,-1 1,0 2,1 0,-1 1,-5 5,-1 1,1 0,-4 4,0-1,2-1,-3 3,0-2,3-1,1-2,3-2,1-2,-3-1,0-1,-5 0,0 0,2 0,2 0,2 0,1 0,-2 5,-1 1,1 0,-4 3,1 0,1-1,-3 2,1 0,2-2,1-2,-1 2,-5 4,0 9,2 10,2 8,4 6,1 5,2 2,1 1,0 1,0-1,1 0,-1 0,1-1,3 0,2 0,0-1,-2 1,-1-1,-1 1,-1-1,0 1,3-5,6-5,6-6,3-9,0-9,1-3,-4-4,-4-4,-4-3,-4-2,-2-1,3-2,0 1,0 0,-1-1,-2 1,0 0,-2 0,1 9,-1 12,-1 11,1 9,0 6,4 4,6 2,1 0,4-3,3-7,-2-1,1-4,-2 1,1-2,1 1,3-1,2 2,-2 3,-1-1,1-3,1-4,-2-3</inkml:trace>
  <inkml:trace contextRef="#ctx0" brushRef="#br0" timeOffset="113651.2257">1494 4259,'0'5,"0"9,0 16,0 8,0 5,0 4,0-1,4-4,2-5,0-4,3-4,0-2,-2-2,-1 0,-3 0,-1 0,-1 0,-1 0,0 0,0 1,-1-1,1 1,4 0,2-1,-1 1,4 0,0 0,-2-1,3 1,0 4,-3 1,-2 1,-1-2,2 3,0 0,4 4,0-1,3-1,-1-4,-3-1,-2-2,-3-2,-2 0,-1-1,-1 1,-1 3,1 2,4 0,1 4,5 3,0 1,-2 2,-1-1,-3 1,-2-3,-1-2,0 1,3 2,1 0,0-3,-1-3,-1 2,-1-1,-1-2,-1-2,0-2,0-1,0-1,0 0,0-1,-1 1,1-1,0 5,-4 5,-6 2,-2 3,-2 4,-4-2,2 1,3-3,-1-3,-1-4,0 1,0 0,2-3,3-1,3-2,3-1,2-1,-3-5,0-1,-5 0,-3 0,-1 3,2 0,-1 2,-2-5,1 0,-2 1,2 0,4 2,3 1,-1-4,0 0,-2 0,0 1,2 2,2 1,-2-4,-4-4,0-2,2 2,-2-2,1 1,-1-2,1 1,-3 2,-2 4,-3 2,1 1,0-2,3-1,3 1,1-4,1 0,-2-3,1 1,-1-3,-4-3,-3-3,1-7,4-7,5-8,-1 0,1-2,3-2,-3 2,1-1,1 0,2-2,2-2,2-1,0-1,1-1,0 0,1 0,-1 0,0 0,0 0,1 1,-1-1,0 0,0 1,0-1,0 0,-5 1,-1-1,1 0,0 9,2 12,1 11,1 8,1 7,0 4,0 2,0 1,0 0,1 0,-1-1,0-1,0 0,0 0,0 0,0 4,4-3,2-2,0 0,2-1,1 1,-1-1,-3 1,-1 0,-2 1,-1 0,3-5,2-1,3-4,6-5,3-5,4-2,2-3,2-1,0 0,1-1,-1 0,1 0,-1 1,0-1,0 1,-1 0,1 0,0 0,-1 0,1 0,0 0,-1 0,1 0,0 0,-1 0,1 0,0 0,4 0,1 5,0 0,-1 1,-1-2,-1 0,-10-2,-13-1,-10-1,-10 0,-6 0,-5 0,-1-1,-1 1,0 0,1 0,0 0,0 0,1 0,0 0,0 0,1 0,-1 0,1 0,-1 0,1 0,-1 0,0 0,1 0,-1 0,0 0,1 0,-1 0,0 0,1 0,-1 0,0 0,1 0,-1 0,5 0</inkml:trace>
  <inkml:trace contextRef="#ctx0" brushRef="#br0" timeOffset="115886.9419">1751 3515,'0'9,"0"7,0 5,0 8,0 3,0 6,0 4,0 4,0-2,0-3,0-5,0 0,0-1,0-2,0-3,0-2,0-1,0-2,0 1,0-1,0 0,0 0,0 1,0-1,0 1,0-1,0 1,0 0,0-1,0 1,0 0,0-1,0 1,0 0,0-1,0-3</inkml:trace>
  <inkml:trace contextRef="#ctx0" brushRef="#br0" timeOffset="120388.1429">2289 3490,'-4'0,"-6"0,-6 0,-4 4,-3 6,2 6,0 0,4 1,1-1,2 0,5 2,-2-2,2 0,2 3,-2-3,1 1,1 1,2 3,2 1,1 2,-3-3,0-1,-1 0,2 2,-3-4,0 0,0 2,3 1,0 1,3 2,0 1,1 0,0 1,0 0,-4 0,-1 0,-1 0,2 0,1 0,1-1,1 1,0 0,1-1,1 1,-1-1,0 1,0 0,0-1,1 1,-1 0,4-1,6-3,6-7,4-5,3-4,3-4,0-2,1 0,-1-1,1-1,-1 1,0 1,0-1,0 1,-5-4,-5-7,-6-4,0-1,-2-1,-2-3,2 2,0 1,-2-3,-1-1,-3-2,4-1,5 4,0 0,-1 0,-2-2,-4-1,-1-1,-2-1,0 0,-2-1,1 0,-1 1,1-1,0 0,-1 0,1 0,0 1,0-1,0 0,0 1,0-1,0 0,-4 5,-2 1,1 0,0-1,2-2,1 0,1-2,-4 4,-1 1,1 0,-4 3,1 0,0-1,-1 2,-5 4,-4 4,2-1,2 1</inkml:trace>
  <inkml:trace contextRef="#ctx0" brushRef="#br0" timeOffset="122765.5516">3162 3618,'0'4,"0"6,0 6,0 4,0 4,0 1,0 1,-5-3,-5-2,-1 0,-3 1,0 1,-1-4,2 0,3 1,-2-3,3-1,-3-2,-4-3,2-1,-2 0,3 1,-2 0,2 1,-1 0,-3-3,2 2,-1-2,2 3,-1-1,3 2,2 3,0-1,0 1,3 3,-2 1,0 8,-2 2,-4-4,0-1,4 3,3 1,-2 1,2-2,1 0,-2 0,1-2,1 0,-2 0,0-1,-3 1,-3-5,0-1,4-5</inkml:trace>
  <inkml:trace contextRef="#ctx0" brushRef="#br0" timeOffset="125201.9604">2803 3849,'-5'0,"-5"0,-6 0,-4 0,-3 0,-2 0,-2 4,0 2,5 4,6 5,5 3,5 5,8-3,3-1,6-2,4-5,5-4,4-4,1-2,1-2,1-1,-1 0,1 0,-5-4,-6-5,-6-6,-5-5,-7 2,-7 4,-8 4,-4 5,-4 3,-1 1,3 2</inkml:trace>
  <inkml:trace contextRef="#ctx0" brushRef="#br0" timeOffset="131119.2363">3008 4208,'0'4,"0"7,0 4,0 5,0 4,-5 1,0 1,-1 1,2 0,5-5,7-6,7-5,4-6,5-2,1-3,2 0,0-2,0 1,0 0,-1 1,-4-5,-7-6,-4-5,-6-4,-3-3,-1-2,-2-2,-5 5,-5 6,-1 0,-3 4,-3 4,-4 3,-1 2,-2 2,0 2,-2-1,1 1,4 4,2 1,0 0,3 3,4 5,1-1,1 2,4 4,2-3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5:08:01.5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101 0,'-5'0,"-6"0,-5 5,-6 5,-3 3,3-3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03:06.9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7:10:16.58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1642,'0'52,"26"-27,0 27,-1-1,27 0,-52-25,25 25,27 26,-27-51,-25 0,52 25,-27-25,1-26,-26 25,26 1,-1-26,1 26,-26-1,26-25,-1 0,1 0,-1 0,1-25,0-78,-26-25,0 51,0 0,0-26,0 77,0-51,0 0,0 52,0-52,0 0,-26 0,26 26,-26-26,26 0,-25 25,25-25,-26 0,26 26,0 0,0-1,0 27,0 50,0 27,0-1,0 0,0 1,0 25,0-52,26 27,25-1,-51-25,51 51,1-26,-27 0,27 1,25 76,-26-77,0 0,1 52,-27-52,27 1,-27-27,1 27,25-1,-25-51,0 26,-26-1,0 1,25-26,1 26,0-26,-1 0,-25-26,0-51,0 0,0 0,0 26,0-1,0-25,0 52,-25-78,-1-51,0-51,-51-26,52-77,-1 180,0-26,1 77,25-26,-26 26,26 26,0 25,0 52,0 51,0 26,0-26,0 0,0 0,0 0,0-26,0 26,51 25,1-25,-1 26,0 51,1-51,50 76,-25-76,-26 51,1 0,-1-77,-25-26,25 0,-51 26,26-77,-26 26,25-26,1-26,-26-51,0-77,0 52,0 25,0 25,26 1,-26 0,0 25,25-25,-25 0,0 25,0-25,0 25,0 0,0-25,0 0,0-1,0 1,0 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00:55.64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1678 1,'0'35,"0"20,0 9,0-1,0-12,0-6,0-5,0-7,0 1,0 3,0 0,0 11,0 14,0 6,0 22,0 4,0 4,0-2,0-9,0-5,0-9,0-11,0-9,0-8,0-8,0-5,0-5,0 7,0 46,0 65,0 74,0 113,0 114,0 54,0-22,0-75,0-89,0-93,0-80,0-59,0-40,0-18,0-9,0 2,0 3,0 6,0 3,0 1,0 5,0 0,0-2,0 7,0 2,0-3,0-4,0-2,0-4,0-2,0-1,0 0,0-1,0 0,0 0,0 0,0 0,0 1,0 0,0 3,0 3,0-1,0-1,0-1,0-1,0-1,0-1,0-1,0 1,0-1,0 1,0-1,0 1,0-1,0 1,0-1,0 1,0 0,0-1,0 1,0 0,0-1,0 1,0 0,0-1,0-3,0-7</inkml:trace>
  <inkml:trace contextRef="#ctx0" brushRef="#br0" timeOffset="13558.3393">849 5863,'4'0,"6"0,6 0,4 0,4 0,1 0,6 0,6 0,-4 0,-2 0,-2 0,-3 0,0 0,-5 0,-2 0,1 0,0 0,3 0,0 0,1 0,2 0,4 0,1 0,1 0,-6 0,1 0,1 0,0 0,8 0,7 0,5 0,7 0,7 0,3 0,2 0,-1 0,-3 0,-3 0,0 0,-4 0,-4 0,-7 0,-5 0,-11 0,-5 0,-3 0,4 0,7 0,2 0,8 0,6 0,3 0,2 0,-3 0,-7 0,-1 0,-4 0,1 0,6 0,5 0,-2 0,-1 0,1 0,-3 0,-2 0,2 0,6 0,16 0,18 0,30 0,48 0,39 0,25 0,9 0,-18 0,-25 0,-32 0,-30 0,-24 0,-14 0,1 0,9 0,18 0,11 0,12 0,1 0,-13 0,-23 0,-18 0,-2 0,14 0,11 0,-9 0,-18 0,-11 0,-9 0,-8 0,-1 0,-5 0,0 0,6 0,5 0,4 0,5 0,2 0,-7 0,-6 0,-9 0,-10 0,-3 0,4 0,4 0,12 0,7 0,11 0,1 0,3 0,-2 0,-11 0,-4 0,-4 0,9 0,5 0,4 0,1 0,-8 0,-8 0,-7 0,-7 0,-5 0,-5 0,4 0,-2 0,6 0,3 0,-3 0,-5 0,-5 0,-5 0,-4 0,-2 0,7 0,6 0,10 0,10 0,7 0,1 0,2 0,3 0,-3 0,4 0,3 0,10 0,7 0,11 0,8 0,7 0,-4 0,-17 0,-17 0,-18 0,-15 0,-12 0,-8 0,0 0,4 0,5 0,0 0,3 0,-2 0,-2 0,-4 0,-3 0,-7 0,-2 0,-1 0,-4 0,5 0,2 0,2 0,6 0,1 0,0 0,-1 0,-1 0,-7 0</inkml:trace>
  <inkml:trace contextRef="#ctx0" brushRef="#br0" timeOffset="35346.7845">3286 5389,'0'4,"0"6,0 10,0 6,0 7,0 7,0 1,0-2,0-4,0-3,0-2,0-3,0-1,0 0,0-1,0 0,0 0,0 0,0 0,0 1,0-1,0 1,0 0,0-1,0 1,0 0,0-1,0 1,0 0,0-1,0 1,0 0,0-1,0 1,0 0,0-1,0 1,0 0,0-1,0 1,0 0,0-1,0-3</inkml:trace>
  <inkml:trace contextRef="#ctx0" brushRef="#br0" timeOffset="43380.2345">2978 6954,'0'-5,"0"-5,0-6,0-4,0-3,0-2,0-2,0 1,0-1,5 4,1 3,3 4,2 0,2-1,3-2,4-3,3 4,1 3,2 5,0 5,0 2,1 2,-1 2,0-1,0 1,0 0,-5 4,-6 6,0 0,-4 4,1-2,-1 2,-3 3,1-2,5 1,-2 1,3-1,-2 0,-2 1,-4 3,1-3,0 0,-2 2,3-3,-1 0,-1 1,-2 3,-2 1,-1 2,-2 1,1 0,-2 1,1 0,0 0,-1 0,1 0,0 0,0 0,-5-1,0 1,-5 0,-5-5,-4-6,2 0,2 0,1-1,-2-4,-3-3,-3-3,-1-2,-2-1,4 3,1 1,-1 0,0-1,-2-1,-1-2,-1 0,0-1,-1 0,4-4,2-7,4-4,5-6,4-2,4-3,1 0,2-1,1 1,0-1,0 1,0-1,-1 2,0-1,5 5,5 5,6 6,4 5,3 2,2 3,-3 5,-1 2,-4 4,-5 5,0-1,-2 2,1-3,0 2,-3 2,1-3,5-3,-1 1,2-2,-2 1,2-1,-3 2,3-2,-3 3,-3 2,2-1,3-3,3-4,4-3,2-2,2-2,0-1,2-1,-1 0,0 1,0-1,0 1,0-1,0 1,0 0,-1 0,1 0,0 0,-1 0,1 0,-5 5,-5 1</inkml:trace>
  <inkml:trace contextRef="#ctx0" brushRef="#br0" timeOffset="50890.8709">2619 5799</inkml:trace>
  <inkml:trace contextRef="#ctx0" brushRef="#br0" timeOffset="63813.4583">5185 5414,'0'5,"0"5,0 5,0 6,0 2,0 2,0 2,0-1,0 1,0 0,0-1,0 0,0 0,0 0,0 4,0 1,0 0,0-1,0-1,0-1,0-1,0-1,0-1,0 1,0-1,0 1,0-1,0 1,0-1,0 1,0-1,0 1,0 0,0-1,0 1,0 0,0-1,0 1,0 0,0-1,0 1,0-5</inkml:trace>
  <inkml:trace contextRef="#ctx0" brushRef="#br0" timeOffset="94177.1488">5595 7646,'0'-4,"0"-6,0-6,0-4,0-3,0-3,0-4,0-3,0-4,0 1,0 1,0 2,0 3,0 2,0 1,0 1,0 1,0 0,0-1,0 1,0 0,0-1,0 1,0-1,0 9,0 34,0 9,0-4,0-10,0-12,0-10,-4-12,-2-6,1-4,0 1,2-1,1 3,1 0,1 2,0 1,0 0,0 0,0 1,0 0,1-1,-1 1,0-1,0 1,0 8,0 11,0 12,0 9,0 6,0 4,0 2,0 1,0-1,0 1,0-1,0 0,0-1,0 0,0-1,0 1,0-1,0 1,0 0,0-1,0 1,0-1,0 1,0 0,0-1,0-3,0-11,0-11,0-11,-5-2,-5 0,-6 3,-4 3,-3 2,-2 3,-2 1,1 1,-1 0,0 1,1-1,0 1,0-1,0 0,0 0,5-4,1-2,0 1,-1 0,-1 2,2-3,6-6,4-4,5-4,2-3,3-2,5-1,6 4,5 5,1 2,1 3,2 4,2 3,-2-2,-6-4,1-1,1 3,-2-2,-4-4,2 1,2 3,0-1,1 1,-2-1,-3-4,1 2,3 2,0 0,1 1,2 3,-1-2,1 1,-3-2,-3-4,0 1,-1 7,2 4,-2 8,-1 7,-4 6,-1 4,-2 3,-2 1,0 1,0 0,-1 0,1 0,-1-1,1 0,0 0,0-1,0 1,4-5,2-1,0 0,3-3,4-5,5-4,3-3,3-3,1-2,-3-1</inkml:trace>
  <inkml:trace contextRef="#ctx0" brushRef="#br0" timeOffset="99276.2263">7366 5440,'0'4,"0"6,0 6,0 4,0 4,0 1,0 1,0 1,0 0,0-1,0 1,0-1,0 0,0-1,0 1,0 0,0-1,0 1,0 0,0-1,0 1,0 0,0-1,0 1,0-1,0 1,0 0,0-1,0 1,0 0,0-1,0 1,0 0,0-1,0 1,0 0,0-1,0 1,0 0,0-1,0-3</inkml:trace>
  <inkml:trace contextRef="#ctx0" brushRef="#br0" timeOffset="105293.7747">7545 6620,'-4'0,"-6"0,-6 0,-4 0,-3 0,-3 0,0 0,-1 0,0 0,1 0,-1 0,6 4,1 2,4 4,0 0,4 3,-2 0,3 1,-2-2,1 3,4 1,2 4,-2-2,0 0,2 2,2 1,-3-2,0-1,1 2,1 1,2 2,2 1,0 0,1 2,0 0,0 0,0 0,1 0,-1 0,0-1,0 1,0 0,0-1,0 1,0 0,0-1,0 1,4-5,2-1,0 0,3-3,4-5,0 1,-2 1,2 0,-2 0,1-1,0 1,1-1,-1 1,2-2,2-3,3-3,3-2,2-2,-3 2,-1 2,1-1,1-1,1-1,1-2,1 0,0-1,1 0,0 0,0 0,-5-5,-5-5,-2-6,2 0,-2-2,-4-1,-3-3,-3-2,-2-1,-2 0,0-1,-1 0,1 0,-5 4,-1 2,0 0,-3 3,0 0,-3 3,-4 0,-3 2,-3-2,-2 3,-2 2,0 3,4-2,1 1,1 1,-2 1,-1 3,-1 0,0 2,-2 0,1 0,-1 0,5 5,0 1,6 4,-1 1,3 2,4 3,-1 0,1 1,2 1,3 3,-3-2,0 0,1-4</inkml:trace>
  <inkml:trace contextRef="#ctx0" brushRef="#br0" timeOffset="111229.3666">9495 5414,'0'5,"0"5,0 5,0 6,0 2,0 2,0 2,0-1,0 1,0 0,0-1,0 0,-4-4,-2-2,0 0,2 1,1 1,1 2,1 1,0 0,-3 0,-2 1,1 0,1 0,1 0,1 0,1-1,1 1,0 0,0 0,0-1,0 1,1-1,-1 1,0 0,0-1,0 1,0 0,0-1,0 1,0 0,0-1,0 1,0-5</inkml:trace>
  <inkml:trace contextRef="#ctx0" brushRef="#br0" timeOffset="117897.5445">9803 6748,'-4'0,"-6"0,-6 0,-4 0,1 5,-1 1,-1-1,3 4,1 0,2 3,0-1,2 3,4 2,-1-1,0 2,-1-3,0 1,-1 3,0 1,3 3,3 2,-2 1,-4 5,-5 2,1 0,4-2,3 0,-1-7,1-2,2 0,-2-4,1-1,1 2,2 2,2 2,1 1,-3-2,0-2,-5-3,0 0,2 1,2 3,2 2,1 1,2 2,6-4,5-5,6-6,0 0,-2 3,-4 3,0 0,4 0,3-1,-1 0,2 2,1 3,-3 2,2-2,0-6,3-4,2-4,1-3,1-2,1-1,0-1,0 0,0 0,0 0,-1 1,1-5,-4-5,-7-6,-1-4,-2-3,-4-2,-4-2,-1 0,-2 1,-1-1,-1 1,0 0,-4 4,-5 7,-2 0,-3 4,2-1,-2 1,-3 3,2-1,0 0,-3 2,-2-2,-2 0,-1 2,-1 2,-1 2,0 1,0 1,0 1,0 1,0-1,1-4,-1-1,0-1,5-2,1-1,0 1,-1 3,-2 1,0 2,-2 1,0 1,-1-4,0-2,5-3,1-1,4-3,5-3,4-4,3-3,-2 3,1 1,0-2,1-1,2-1,1-1,0-1,1-1,0 0,1 1,3 3,7 2,4 0,6 3,2 0,2-1,2 2,-5 0,-1-2,0 2,1 3,1 1,1 1,-4-1,0 1,0 3,1 2,2 3,1 1,0 1,2 1,0 1,-1-1,1 1,0-1,0 1,-5-1</inkml:trace>
  <inkml:trace contextRef="#ctx0" brushRef="#br0" timeOffset="146650.4961">1234 4311</inkml:trace>
  <inkml:trace contextRef="#ctx0" brushRef="#br0" timeOffset="153729.4551">1234 3772,'4'0,"6"0,6 0,4 0,3 0,3 0,4 0,3 0,-1 0,-1 0,-1 0,-2 0,-1 0,-1 0,0 0,-1 0,1 0,-1 0,0 0,1 0,-1 0,1 0,0 0,-1 0,1 0,0 0,-1 0,1 0,0 0,-1 0,1 0,0 0,-1 0,1 0,0 0,-1 0,1 0,0 0,-1 0,1 0,-9 0,-12 0,-11 0,-8 0,-12 0,-9 0,-3 0,0 0,3 0,2 0,3 0,2 0,1 0,2 0,-1 0,1 0,0 0,0 0,-1 0,1 0,-1 0,1 0,-1 0,1 0,-1 0,0 0,0 0,1 0,-1 0,0 0,1 0,-1 0,0 0,1 5,-1 0,1 1,-1-2,0 0,1-2,-1-1,0-1,1 0,-1 0,0 0,1-1,-1 1,0 0,1 0,3 0</inkml:trace>
  <inkml:trace contextRef="#ctx0" brushRef="#br0" timeOffset="171835.0997">310 3413,'0'4,"0"7,0 4,0 5,0 4,0 1,0 1,0 1,0 0,0-1,0 1,0-1,0 0,0 0,0-1,0 1,0 0,0-1,0 1,0-1,0 1,0 0,0-1,0 1,0 0,0-1,0 1,0 0,0-1,0 1,0 0,0-1,0 1,0 0,0-1,0 1,0 0,-4-5,-6-6,-6-5,-4-4,-4-4,-1-2,-1 0,-1-1,0 0,1 0,-1 0,1 0,5 6,9 0,13 1,9-2,8-1,5 0,3-2,1-1,1 0,0 0,-1 0,0-1,-1 1,0 0,0 0,0 0,-1 0,1 0,-1 0,1 0,0 0,-1 0,1 0,-5-4,-10-7,-11 0,-10 1,-8 2,-5 3,-3 2,-1 2,-1 0,0 2,1-1,0 1,1-1,4-4,6-6,6-6,5-4,3-3,2-2,0-2,1 1,1-1,-1 0,-1 1,1 0,-1 0,0 0,0 0,0 1,0-1,0 1,0-1,0 0,0 1,0-1,0 0,0 1,0-1,0 0,0 1,0-1,0 0,0 1,0-1,0 0,0 1,0-1,0 0,0 1,0-1,-5 5,-5 10,-1 11,-3 6,0 6,-1 1,-3 3,3 2,2 4,5 1,-2 2,2 1,-3-4,1-2,2 1,-2-4,1 0,-3-3,1 0,2 3,-1-2,0-8,3-9,1-9,3-7,2-5,5 2,6 0,2-1,-2-1,2 3,4 6,-1 0,1 3,2 3,3 3,-3-2,-8 0,-11 1,-5 6,-1 8,-4 2,0 4,1 4,4 3,-3-2,1 0,1 1,2 2,-2-3,-4-4,-6-6,2-8,2-9,3-7,5-5,1-4,8 2,6 5,6 5,5 5,3 3,-3-1,0-1,-4-3,0 0,-4-3,2 0,1 3,-1-2,0 1,3 3,-2 2</inkml:trace>
  <inkml:trace contextRef="#ctx0" brushRef="#br0" timeOffset="220354.2351">4287 3670,'0'4,"0"6,0 6,0 4,0 3,0 3,0 0,0 1,0-1,0 1,0-1,0 1,0-2,0 1,0 0,0-1,0 1,0 0,0-1,0 1,0 0,0-1,0 1,0 0,0-1,0 1,0-1,0 1,0 0,0-1,0 1,0 0,0-1,0 1,0 0,0-1,0 1,0 0,0-1,0 1,0 0,0-1,0 1,0 0,0-1,0 1,0 0,0-1,0 1,0 0,0-1,0 1,0 0,0-1,-4-3,-2-3,0 1,2 2,1 0,1 2,1 0,0 2,1-1,0 1,1 0,-1 0,0 0,0 0,-4-5,-2-1,1 0,0 1,2 2,1 0,1 2,0 0,1 1,1 0,-1 0,0 0,0-1,0 1,1 0,-1 0,0-1,0 1,0 0,0-1,0 1,0 0,0-1,0 1,0 0,0-1,0-4</inkml:trace>
  <inkml:trace contextRef="#ctx0" brushRef="#br0" timeOffset="225417.3701">6339 3670,'0'4,"0"6,0 6,0 4,0 3,0 7,0 2,0 0,0 0,0-3,0 0,0-2,0-1,0 0,0-1,0 1,0-1,0 1,0-1,0 1,0-1,0 1,0-1,0 1,0 0,-4-1,-2 1,1 0,0-1,2 1,1 0,1-1,1 1,0 0,0-1,0 1,0 0,-4-5,-2-1,1 0,1 1,0 2,3 0,-1 2,2 0,0 1,0 0,0 0,1 0,-1-1,0 1,0 0,0 0,0-1,0 1,0 0,0-1,0 1,0 0,0-1,0 1,0-1,0 1,0 0,0-1,0 1,0 0,0-1,0 1,0 0,0-1,0 1,0 0,0-1,0 1,0 0,0-1,0 1,0 0,0-1,0 1,0 0,0-1,0 1,0 0,0-1,0 1,0-5</inkml:trace>
  <inkml:trace contextRef="#ctx0" brushRef="#br0" timeOffset="229935.7746">8520 3593,'0'4,"0"6,0 6,0 4,0 3,0 3,0 0,0 1,0-1,0 1,0-1,0 1,0-2,0 1,0 0,0 0,0-1,0 1,0-1,0 1,0 0,0-1,0 1,0 0,0-1,0 1,0 0,0-1,0 1,0 0,0-1,0 1,0-1,0 1,0 0,0-1,0 1,0 0,0-1,0 1,0 0,0-1,0 1,0 0,0-1,0 1,0 0,0-1,0 1,0 0,0-1,0 1,0 0,0-1,0 1,0 0,0-1,0 1,0 0,0-1,0 1,0 0,0-1,0 1,0-1,0 1,0 0,0-1,0 1,-4-5,-2-1,1 0,0 2,2 0,1 2,1 0,0 2,1-1,1 1,-1 0,0 0,0 0,0 0,1-1,-1 1,0 0,0-1,0 1,0 0,0-1,0 1,0 0,0-1,0 1,0-5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7:01.147"/>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7:06.391"/>
    </inkml:context>
    <inkml:brush xml:id="br0">
      <inkml:brushProperty name="width" value="0.05" units="cm"/>
      <inkml:brushProperty name="height" value="0.05" units="cm"/>
      <inkml:brushProperty name="ignorePressure" value="1"/>
    </inkml:brush>
  </inkml:definitions>
  <inkml:trace contextRef="#ctx0" brushRef="#br0">1 0,'0'5,"0"5,0 10,0 15,0 18,0 23,0 24,0 26,0 39,0 57,0 30,0 34,0 7,0-16,0-33,0-32,0-47,0-40,0-13,0-10,0 1,0-5,0 3,0 2,0 1,0-1,0-7,0-13,0-16,0-14,0 0,0 36,0 111,0 79,0 61,0 34,0 10,0 6,0-12,0-22,0-28,0-38,0-44,0-54,0-42,0-34,0-24,0-22,0-15,0-8,0 1,0 1,0 1,0 9,0 13,0-7,0-5,0-8,0-10,0-6,0-6,0-3,0-2,0-1,0 4,0 2,0 9,0 6,0 5,0 2,0 1,0-4,0-2,0 5,0-3,0 0,0-5,0-5,0-5,0-4,0-3,0-1,0-1,0 0,0 4,0-3,0 3,0 1,0 4,0 1,0-2,0 3,0-1,0 3,0 3,0 0,0 1,0-3,0-2,0-4,0-12,0-14,0-12,0-10,0-7,0-3,0-3,0 0,0-5,0 0,0-13,0-20,0-16,0-16,0-1,0 5,0 8,0 7,0 7,0-1,0-41,0-35,0-54,0-14,0 12,0 33,0 36,0 33,0 25,0-5,0-22,0-51,0-52,0-19,0-3,0 24,0 22,0 34,0 28,0 18,0 13,0 10,0 1,0 0,0 10,0 13,0 7,0 7,0 8,0 0,0-7,0-5,0-12,0-9,0-6,0 6,0 0,0 4,0 3,0-4,0-14,0-41,0-44,0-33,0-5,0 18,0 37,0 35,0 26,0 25,0 14,0 5,0-2,0-16,0-24,0-19,0-19,0-1,0 7,0 14,0 21,0 14,0 16,0 6,0-1,0-11,0-13,0-16,0-16,0-7,0-8,0 4,0 7,0 18,0 19,0 13,0 12,0 8,0 6,0 5,0 1,0 1,0-5,0-2,0-4,0-5,0-1,0-2,0 2,0 3,0 4,0 3,0 2,0 6,0 2,0 1,0-2,0-1,0-1,0 3,0 1,0 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7:13.712"/>
    </inkml:context>
    <inkml:brush xml:id="br0">
      <inkml:brushProperty name="width" value="0.05" units="cm"/>
      <inkml:brushProperty name="height" value="0.05" units="cm"/>
      <inkml:brushProperty name="ignorePressure" value="1"/>
    </inkml:brush>
  </inkml:definitions>
  <inkml:trace contextRef="#ctx0" brushRef="#br0">0 1,'0'4,"0"6,0 6,0 4,0 4,0 1,0 1,0 5,0 2,0-1,0-1,0 3,0-1,0 4,0 4,0 3,0 8,0 8,0 2,0 13,0 7,0 6,0-7,0-4,0-2,0 3,0-2,0-2,0 1,0 4,0 10,0 9,0 8,0 4,0-3,0 6,0 5,0 9,0 5,0 6,0 15,0 7,0 7,0-3,0 1,0-10,0-5,0-7,0-9,0-11,0-4,0-1,0 2,0 6,0 4,0-7,0-12,0-11,0-14,0-18,0-11,0-6,0-9,0-6,0 0,0 14,0 40,0 33,0 28,0 17,0 21,0 8,0-3,0-13,0 24,0 20,0 4,0-21,0-28,0-27,0-18,0-23,0-17,0-13,0-6,0-7,0-12,0-11,0-4,0-5,0-5,0-3,0-2,0-2,0-4,0 2,0 2,0 5,0 7,0 5,0 5,0 2,0-2,0 0,0-5,0-4,0-4,0-5,0-1,0 2,0 1,0-1,0 4,0-5,0 2,0 0,0-5,0-3,0-1,0 1,0 4,0-2,0-1,0 0,0 0,0 5,0-2,0-3,0 1,0-1,0 1,0-5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7:34.538"/>
    </inkml:context>
    <inkml:brush xml:id="br0">
      <inkml:brushProperty name="width" value="0.05" units="cm"/>
      <inkml:brushProperty name="height" value="0.05" units="cm"/>
      <inkml:brushProperty name="color" value="#FFFFFF"/>
      <inkml:brushProperty name="ignorePressure" value="1"/>
    </inkml:brush>
  </inkml:definitions>
  <inkml:trace contextRef="#ctx0" brushRef="#br0">79 310</inkml:trace>
  <inkml:trace contextRef="#ctx0" brushRef="#br0" timeOffset="7695.8839">695 438,'0'-8,"0"-8,0-6,0-2,0-3,0 0,0 0,0-1,0 2,0-1,0 1,0 0,-5 5,0 1,-5 4,0 1,-4 3,-2-2,-4 3,-3 2,-1 3,3-1,1-1,-1 3,-1 0,-1 3,-1 0,-1 2,0 0,-1 0,0 0,0 1,0-1,0 0,1 0,-1 0,0 0,1 0,3 5,2 0,5 5,4 5,-1-1,3 3,2 2,3 2,-3-2,0-1,2 2,-4 2,0 1,2 1,2 1,2 1,1-1,2 1,-1 0,2 0,-1 0,0 0,1 0,-1-1,0 1,5 0,5-5,1-1,8-5,4 1,-1 1,0-2,5 5,-2 3,3 3,1-4,-4-1,-2 1,0-4,-5-1,0 2,0 1,2-2,2-4,2-5,1-4,0-3,1-5,-5-8,-1-1,1-3,-4-4,0-2,1-3,-2-1,-4-1,0 5,-1 0,1 5,-2 0,-1-1,1 2,-1-1,-2-2,-2-2,-2-2,-1-2,-2-1,0-1,0 13,0 13,-5 7,-1 6,0 5,1 4,2 3,1 1,1 1,1 0,0 0,0 0,0-1,-4-5,-2-1,1 1,1 0,1 1,1 2,1 0,0 2,1-1,0 1,1 0,-1 0,0 0,0-1,0 1,-4 0,-2 0,1-1,0 1,-2 0,-1-1,1 1,2 0,2-1,1 1,2-1,-1 1,2 0,-1-1,0 1,0 0,1-1,-1 1,0-5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7:52.935"/>
    </inkml:context>
    <inkml:brush xml:id="br0">
      <inkml:brushProperty name="width" value="0.05" units="cm"/>
      <inkml:brushProperty name="height" value="0.05" units="cm"/>
      <inkml:brushProperty name="color" value="#FFFFFF"/>
      <inkml:brushProperty name="ignorePressure" value="1"/>
    </inkml:brush>
  </inkml:definitions>
  <inkml:trace contextRef="#ctx0" brushRef="#br0">29 1155,'0'4,"0"6,0 6,0 4,0 3,0 3,0 0,0 1,5-5,5-5,6-7,4-4,3-3,2-3,-3-5,-1-2,1-4,-5-4,1-1,-4 0,-4-4,1-1,-2-2,3-2,-2 0,-6 3,-9 6,-7 6,-6 4,-5 3,-2 3,-2 1,0 0,0 0,0 0,0-1,5 5,6 6,6 4,5 6,2 2,3 2,1 1,4-3,7-7,4-5,5-5,3-3,2-2,0-2,1 0,-1 0,1 0,-1 0,0 1,0 0,-4-5,-7-5,-5-6,-9 0,-9 3,-7 4,-6 3,-3 2,-3 3,0 0,-1 2,1 0,0-1,1 1,4 4,6 5,6 6,5 4,3 3,6-2,7-4,6-6,4-5,3-3,2-6,1-3,-4-5,-7-4,-5-5,-5-3,-7-2,-9 3,-6 6,-5 5,-4 5,-1 3,-1 2,-1 1,1 1,1 1,4 3,6 6,6 5,4 4,8-1,8-3,6-6,6-3,2 1,2-1,2-2,-1-1,0-2,-1-1,-4-5,-6-6,-6-6,-8 0,-10 3,-3-2,-4 3,-4 3,-3 3,-2 3,-2 1,0 2,4 4,6 7,9 1,12-1,8-3,6-3,5-2,-2-6,-4-6,-6-3</inkml:trace>
  <inkml:trace contextRef="#ctx0" brushRef="#br0" timeOffset="4918.6944">619 0,'-4'0,"-6"0,-1 4,-4 2,2 4,2 5,-1 4,-2 3,0 2,3 2,-1-4,1-1,4 0,1 1,-1-4,-1 0,3 2,0 0,3 3,0 1,-3-4,-1 0,1 0,1 2,1 0,1 2,1 1,1 1,0-1,0 1,1 0,-1 0,0 0,0 0,0-1,0 5,0 2,0-1,0-1,0-1,0-1,0-2,0 0,0 0,0-1,5-3,0-3,5 1,1 1,2-3,3 0,4 1,3-3,1-3,2-5,0-3,0-3,0-2,1 0,-1-1,0 0,-1 1,1-1,0 1,-1 0,1 0,0-1,-1 1,1 1,0-1,-1 0,-4-5,-1-1,-4-3,0-6,-4-4,-3-3,-3-2,-3-2,-2 0,-1-1,0 0,-1 1,1 0,-1 0,1 0,-1 0,1 1,0-1,0 1,-4 3,-2 2,1 0,-4 4,-5-1,-3 3,-4 4,-3 4,-1 2,-2 3,1 1,-1 0,1 1,0-1,0 1,0-1,0 1,0-1,1 0,-1 0,5 4,1 2,0 0,-1-2,3 4,0-1,3 4,4 4,0 0,2 1,2 3,-2-3,0 1,3 2,1 2,2-2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8:06.585"/>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8:13.936"/>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FFFFFF"/>
      <inkml:brushProperty name="ignorePressure" value="1"/>
    </inkml:brush>
  </inkml:definitions>
  <inkml:trace contextRef="#ctx0" brushRef="#br0">696 1,'0'4,"0"6,0 10,0 6,0 8,0 5,0 7,0 3,0 2,4 1,2 5,-1-3,4 3,0 4,-1 5,1 5,1 7,-3 8,3 3,-1 7,-2 14,-1 11,-3 9,-2 6,0 1,-1 8,0 10,-1 0,1 0,0 26,-1 22,1 10,0 5,-4 4,-6-5,-2 5,2 20,3 35,2 23,2 17,1-24,2-30,0-40,0-38,1-35,-1-33,0-33,1-26,-1-18,0-12,0-7,0-1,0-1,0 1,0 2,0 1,0 1,0 1,0 0,0 1,0 0,0 0,0 0,0 0,0 0,0-1,0 5,0 2,0 3,0 1,0 3,0-1,0-3,0 6,0 5,0 3,0 3,0 0,0-4,0-6,0-1,0 1,0 2,0-2,0-4,0-3,0-5,0-2,-5-1,0 3,-1 0,2 1,-4 3,0 0,2 7,1 10,-3 6,1-4,0-1,3-6,1-1,1-1,1-2,1-4,-4-1,-1-1,0 1,-4-5,0-4,2 2,-3 1,1-2,1 4,3 5,-3 5,1 3,0-1,3 0,1-3,1-5,2-3,0-4,0 2,0-1,1 4,-1 1,0-3,0-2,0-1,0 2,0 0,0 4,0 0,0 2,0-1,0-2,0 2,0-1,0-3,0-2,0-2,0-2,0-1,0-1,0 1,0-1,0 0,0 0,0 1,0-1,0 1,0 0,0-1,0 1,0 0,0-1,0 1,0 0,0-1,0 1,0 0,0-1,0 1,0 0,0-1,0 1,0 0,0-1,0 1,0 0,0-1,0 1,0 0,0-1,0-4</inkml:trace>
  <inkml:trace contextRef="#ctx0" brushRef="#br0" timeOffset="9419.3748">670 10828</inkml:trace>
  <inkml:trace contextRef="#ctx0" brushRef="#br1" timeOffset="16250.7998">336 10802</inkml:trace>
  <inkml:trace contextRef="#ctx0" brushRef="#br1" timeOffset="21282.8652">773 10700,'0'-5,"-5"-1,-1-4,-4 0,-4-3,-1-3,-1-4,-3-3,-2-1,-2 3,-2 0,0 0,-1 4,0 0,-1 2,1 5,5-1,1 2,-1 2,0 2,-1 3,-2 0,-1 2,0 0,0 1,-1-1,0 1,0 3,5 7,1 0,4 4,0 2,-1 4,2 2,4 2,-1-3,2-2,2 1,-1-4,0 0,-2 2,0 1,3 2,2 2,2 1,2 0,2 1,0 0,0 0,1 0,-1 0,0 0,1 0,3-5,2-1,4-4,5-5,3-5,5-2,1-3,2-1,0-1,1 0,-1 1,0-1,1 0,-2 1,1 0,0 0,0 0,-1 0,1 0,0 0,-1 0,1 0,-1 0,1-4,-5-6,-1-2,-4-2,-5-4,0-3,-1-2,1 3,-1 0,-2-1,-3-1,3 3,0 1,-2-1,2-2,1-2,-2-1,-2-1,-2 9,-1 10,-1 11,-1 10,0 6,-1 3,1 3,0 1,-1 0,1-1,0 0,0 0,0-1,-4 0,-2 0,0-1,2 1,1-1,1 1,-4 0,-4-1,-1 1,1 0,2-1,3 1,-2-1,0 1,-3 0,0-1,2 1,2 0,-2-5,0-1,1 0,3 6,1 2,1 1,2 0,0 0,0-2,-4-4,-2-3,1 1,1 0,1 1,1 2,1-4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5:08:38.430"/>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8:18.381"/>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FFFFFF"/>
      <inkml:brushProperty name="ignorePressure" value="1"/>
    </inkml:brush>
  </inkml:definitions>
  <inkml:trace contextRef="#ctx0" brushRef="#br0">79 1,'0'4,"0"6,0 6,0 4,0 3,0 3,0 0,0 1,0-1,0 1,-4 4,-2 5,0 1,-3 8,0 8,2 1,1 3,3-3,-3-2,-1-2,1-4,2 3,1 1,2 2,0 9,1 7,0 14,0 2,0 4,1 0,-1-6,0-4,0-2,0-10,0-7,0-1,0-1,0 2,0 5,0 0,0-2,0 1,0 3,0 4,0-2,0-3,0 0,0-7,0-4,0 2,0 4,0-4,0-6,0-8,0-7,0 0,0-2,0-2,0 2,0 0,0 3,0 0,0 7,0 9,0 9,0 2,0 0,0-2,4 1,2 4,0-1,-2-8,-1 1,-1-6,4-3,0 3,-1-2,4-2,0 5,-2 1,-2 1,-1 4,-2 1,-1-2,-1-1,-1-6,5 1,2 5,-1-3,-1-6,-1-3,-1-4,-1-6,0-3,-1 1,0-1,-1-1,1-2,0 4,0-1,0 0,0-2,0-2,0 4,0 0,0 4,0 4,0 0,0-3,0-2,0-4,0 1,0 1,0-2,0-1,0 3,0 0,0-2,0 4,4-1,2-1,-1 2,0 0,-2-2,3-2,1 2,-1 5,-1 4,-2 4,-2 2,0 3,4-4,0-5,1 3,-2 3,-1-2,-2-6,0 1,0-4,-1 2,4-2,1-3,1 6,-2 0,-1 12,-1 9,3-1,1-2,0-3,-2-5,-1-3,-1-1,-1-4,-1-4,0-5,0-3,0-3,-1-1,1-1,0 0,0 0,0 4,0 2,0 4,0 1,0-2,0-2,0-2,0 2,0 1,0 3,0-1,0-1,0 2,0 0,0-3,0-2,0-2,0-2,0-5</inkml:trace>
  <inkml:trace contextRef="#ctx0" brushRef="#br1" timeOffset="23091.5752">130 8211,'0'4,"0"6,0 6,0 4,0 3,0 3,0 0,0 1,0 0,0-1,0 0,0 1,0-2,0 1,0 0,0 0,0-1,0 1,0-1,0 1,0 0,0-1,0 1,0 0,0-1,0 1,0 0,0-1,0 1,0 0,0-1,0 1,0-1,0 1,0 0,0-5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8:46.2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491 80,'-4'0,"-7"0,-4 0,-5 0,-4 0,3-5,1-1,-1 1,3-4,0-4,-1-1,-1 3,-3 3,-1 3,0 2,-2 2,5 5,1 2,3 5,2 0,2 2,-1 0,3 1,-2 3,1 3,-1-2,1 1,3 0,3 3,2 1,2 1,2 1,0 1,1 0,-1 0,1 0,-1 0,0-1,0 1,1 0,-1 0,0-1,0 1,0 0,0-1,0 1,-1 0,1-1,0 1,0-1,5 1,1 0,-1-1,0 1,-2 0,3-5,5-5,1-2,2-3,4 1,3-1,2-3,-3 2,0-1,0-2,2-3,1-1,1-1,1-2,1 0,-1 0,1 0,0-1,0 1,0 0,-5-5,-5-5,-6-6,-5-4,2-3,-1-3,-1 0,-2-1,0 1,-2-1,-1 1,0 0,0 0,-1 0,1 0,0 1,4-1,2 0,-1 1,0-1,-2 1,-1-1,-1 0,-1 1,0-1,0 0,0 1,0-1,0 0,-1 1,1-1,0 0,0 1,0-1,0 0,0 1,-4 3,-6 3,-6 3,-4 5,-3 4,-3 3,0 3,4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9:25:00.476"/>
    </inkml:context>
    <inkml:brush xml:id="br0">
      <inkml:brushProperty name="width" value="0.05" units="cm"/>
      <inkml:brushProperty name="height" value="0.05" units="cm"/>
      <inkml:brushProperty name="ignorePressure" value="1"/>
    </inkml:brush>
  </inkml:definitions>
  <inkml:trace contextRef="#ctx0" brushRef="#br0">197 43,'0'1,"0"2,0 2,0 2,0 0,0 1,0 0,0 1,0-1,0 1,0-1,0 0,0 0,0 1,0-1,0 0,0 0,0 0,0 0,0 0,0 0,0 0,0 1,0-1,0 0,0 0,0 0,0 0,0 0,0 0,0 1,0-1,0 0,0 0,0 0,0 0,0 0,0 0,0 0,0 1,0-1,0 0,0 0,0 0,0 0,0 0,0 0,0 0,0 1,0-1,0 0,0 0,0 0,0-1</inkml:trace>
  <inkml:trace contextRef="#ctx0" brushRef="#br0" timeOffset="6245.345">91 270,'1'0,"3"0,1 0,1 0,1 0,1 0,1 0,-1 0,1 0,-1 0,0 0,1 0,-1 0,0 0,0 0,0 0,0 0,0 0,1 0,-1 0,0 0,0 0,0 0,0 0,0 0,0 0,0 0,1 0,-1 0,0 0,0 0,-3 0,-3 0,-4 0,-3 0,-1 0,-2 0,-1 0,1 0,-1 0,0 0,1 0,-1 0,1 0,0 0,0 0,-1 0,1 0,0 0,0 0,0 0,0 0,0 0,0 0,0 0,0 0,-1 0,1 0,0 0,0 0,0 0,0 0,0 0,0 0,-1 0,1 0,0 0,0 0,0 0,3 0,3 0,4 0,2 0,3 0,1 0,1 0,-1 0,1 0,0 0,-1 0,1 0,-1 0,0 0,0 0,0 0,1 0,-1 0,0 0,0 0,0 0,0 0,0 0,0 0,0 0,0 0,1 0,-1 0,0 0,0 0,0 0,0 0,0 0,0 0,1 0,-1 0,0 0,0 0,-1 0</inkml:trace>
  <inkml:trace contextRef="#ctx0" brushRef="#br0" timeOffset="14978.3692">343 237,'-2'0,"-1"0,-2 0,-1 0,-2 0,2 2,-1 0,0-1,0 1,0-1,-1-1,0 1,0-1,0 0,0 0,0 0,0 0,-1 0,1 0,0 0,0 0,0 0,0 0,0 0,0 0,0 0,-1 0,1 0,0 0,0 0,0 0,0 0,0 0,1 1,1 1,-1 0,1-1,-1 0,0-2,3-2,1-2,1-1,3 0,0 0,3 1,0 1,3 1,0 2,1 0,0 1,1 0,-1 0,0 1,1-1,-1 0,0 0,0 0,1 0,-1 0,0 0,0 0,0 0,0 0,0 0,0 0,0 0,1 0,-1 0,0 0,0 0,0 0,0 0,0 0,-1 2,-1-1,1 1,-1-1,1 0,1 0,0-1,0 1,0-1,0 0,0-1,0 1,0 0,1 0,-3 2,-1 1,-2 2,-1 1,-1 2,-1 0,0 0,-1 0,1 1,0-1,-2-1,-1-2,-2-2,0 1,-1-2,0 0,-1-1,0 0,-1-1,0 0,0 0,-1 0,1 0,0 0,0 0,-1 0,1-1,0 1,0 0,0 0,0 0,0 0,0 0,0 0,-1 1,1-1,0 0,0 0,0 0,0 0,0 0,0 0,0 0,-1 0,1 0,0 0,0 0,0 0,0 0,0 0,0 0,-1 0,1 0,0 0,0 0,0 0,0 0,0 0,0 0,0 0,1-2,2-1,2-2,1-1,1-2,1 0,0 0,1-1,-1 1,0 0,1-1,-1 1,0 0,0 0,1 1,2 2,2 2,2 1,0 1,1 1,0 0,1 1,-1-1,-1 2,0 0,-1 0,1-1,0 0,1 1,-2 1</inkml:trace>
  <inkml:trace contextRef="#ctx0" brushRef="#br0" timeOffset="15966.8838">383 254,'0'1,"0"2,0 2,0 0</inkml:trace>
  <inkml:trace contextRef="#ctx0" brushRef="#br0" timeOffset="16434.516">383 278</inkml:trace>
  <inkml:trace contextRef="#ctx0" brushRef="#br0" timeOffset="17232.0813">375 205,'-1'0,"-1"0</inkml:trace>
  <inkml:trace contextRef="#ctx0" brushRef="#br0" timeOffset="17881.6908">335 205</inkml:trace>
  <inkml:trace contextRef="#ctx0" brushRef="#br0" timeOffset="22869.8855">237 35,'0'1,"0"2,0 2,0 2,0 0,0 1,0 0,0 1,0-1,0 1,0-1,0 0,0 0,0 1,0-1,0 0,0 0,0 0,0 0,0 0,0 0,0 0,0 0,0 1,0-1,0 0,0 0,0 0,0 0,0 0,0 0,0 1,0-1,0 0,0 0,0 0,0 0,0 0,0 0,0 0,0 1,0-1,0 0,0 0,0 0,0 0,0 0,0 0,0 0,0 1,0-1,0 0,0 0,0 0,0 0,0 0,0 0,0 1,0-3</inkml:trace>
  <inkml:trace contextRef="#ctx0" brushRef="#br0" timeOffset="46417.8747">172 497,'0'-1,"0"-2,0-2,0-2,0 0,0-1,0-1,0 1,0 0,0-1,0 1,0 0,0-1,0 1,0 0,0 0,0 0,0 0,0 0,0 0,0-1,0 1,0 0,0 0,0 0,0 0,0 0,0 0,0 0,0-1,0 1,0 0,0 0,0 0,0 0,0 0,0 0,0 0,0-1,0 1,0 0,0 0,0 0,0 0,0 0,0 0,0-1,0 1,0 0,0 0,0 0,0 0,0 0,0 0,0 0,0-1,0 1,0 0,0 0,0 0,0 0,2 1,1 2,2 2,1 1,2 2,0 0,0 0,0 0,-1 0</inkml:trace>
  <inkml:trace contextRef="#ctx0" brushRef="#br0" timeOffset="47835.9989">205 497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20:43:37.245"/>
    </inkml:context>
    <inkml:brush xml:id="br0">
      <inkml:brushProperty name="width" value="0.05" units="cm"/>
      <inkml:brushProperty name="height" value="0.05" units="cm"/>
      <inkml:brushProperty name="ignorePressure" value="1"/>
    </inkml:brush>
  </inkml:definitions>
  <inkml:trace contextRef="#ctx0" brushRef="#br0">0 0,'0'0,"0"0,0 0,0 4,0 2,0 4,0 5,0 4,0-2,0 2,0 1,0-2,0-1,0 7,0 7,0 7,0-3,0 11,0 1,0 1,0 2,0-3,0-2,0-3,0-5,0-5,0-2,0-3,0-1,0 3,0 10,0 16,0 21,0 23,0 12,0-8,0-9,0-11,0-20,0-17,0-15,0-10,0-3,0 4,0 15,0 20,0 21,0 24,0 20,0 21,0 29,0 42,0 20,0 9,0 11,0 2,0-12,0 5,0 33,0 18,0-7,0-19,0-35,0-31,0-29,0-19,0-19,0-17,0-15,0-10,0-3,0-2,0 6,0 12,0 9,0-4,0-3,0-9,0-9,0-7,0-7,0-3,0-7,0-2,0-5,0-4,0-8,0-10,0-6,0-6,0-4,0-2,0-1,0-4,0-6,0-1,0 6,0 9,0 16,0 15,0 10,0 6,0-1,0-3,0-2,0-4,0-4,0-3,0-8,0-7,0-8,0-4,0-4,0 3,0-5,0 4,0-5,0-1,0 0,0 0,0 0,0 2,0 0,0 0,0 0,0-8,0-11,0-12,0-8,0-12,0-4,0-3,0 1,0-4,0 5,0-1,0 1,0 0,0-2,0-5,0-4,0 0,0-1,0 2,0 4,0 3,0 4,0 3,0 0,0 2,0 0,0 0,0-4,0-2,0-4,0-1,0-3,0-3,0 1,0-6,0-8,0-7,0 2,0-6,0-10,0-8,0 0,0-6,0-15,0-7,0-10,0-11,0-5,0 4,0 3,0 7,0 10,0 17,0 15,0 14,0 9,0-7,0-10,0-13,0-23,0-23,0-9,0-12,0-14,0-8,0-14,0-17,0 5,0 10,0 18,0 15,0 19,0 11,0 11,0 4,0-1,0 3,0 12,0 14,0 18,0 8,0 1,0-2,0-3,0-4,0-3,0-6,0 1,0 1,0-4,0-1,0-9,0-1,0 5,0 10,0 8,0 4,0 7,0 2,0 5,0 8,0 5,0 7,0 2,0 4,0 0,0 0,0 1,0 0,0-1,0 0,0-1,0 1,0-1,0 0,0 1,0-1,0 0,0 1,0-1,0 5,0 9,0 13,0 4,0 16,0 8,0 13,0 15,0 4,0 4,0 4,0-1,0-7,0-6,0-8,0-3,0-5,0-4,0 0,0-1,0 2,0 0,0-3,0-2,0-2,0-1,0-2,0 4,0 1,0 9,0 5,0 5,0 2,0-3,0-6,0-6,0-4,0-9</inkml:trace>
  <inkml:trace contextRef="#ctx0" brushRef="#br0" timeOffset="8710.0054">26 77,'0'0,"0"4,0 7,0 4,0 1,0 2,0 1,0 3,0 2,0 1,0-4,0-1,0 1,0-4,0 0,0 1,0 3,0 1,0 1,0 2,0 5,0 2,0 4,0 4,0 1,0 1,0 3,0 2,0-3,0-4,0-4,0-5,0-2,0-3,0-1,0 0,0 0,0 0,0 0,0 0,0 1,0-1,0 1,0 4,0 6,0 5,0 5,0 3,0 2,0 1,0-4,0-2,0 1,0-4,0 0,0 1,0-2,0 4,0 4,0 10,0 17,0 8,0-1,0-2,0-2,0-5,0-8,0 3,0-2,0-3,0-9,0-10,0-8,0-1,0 9,0 11,0 26,0 17,0 38,0 40,0 12,0-5,0-8,0-12,0-3,0 5,0-4,0 1,0 26,0 9,0-10,0-7,0-18,0-18,0-22,0-18,0-10,0-4,0 5,0-2,0 1,0-3,0 9,0 8,0 0,0-2,0-2,0-6,0-7,0-6,0-9,0-9,0-12,0-7,0-8,0-6,0-5,0-4,0-1,0-2,0 0,0 0,0 1,0 0,0-9,0-10,0-8,0-7,0-6,0-6,0-2,0-3,0-1,0 0,0-5,0 0,0 0,0 1,0 2,0 6,0 2,0 1,0-2,0 0,0-1,0-1,0-2,0 1,0-1,0 0,0 0,0 1,0-1,0 0,0 0,0 5,0 1,0 0,0 3,0 14,0 15,0 11,0 14,0 9,0 6,0 3,0 5,0-3,0-3,0-2,0-5,0-6,0-6,0 0,0 2,0 0,0-2,0 1,0 4,0 3,0 0,0-4,0 0,0-2,0 1,0-1,0 2,0 3,0-2,0 2,0-3,0-2,0-5,0-2,0-2,0-2,0-5,0-2,0 5,0-2,0 4,0 6,0 7,0 1,0 2,0-1,0-4,0-3,0-4,0-2,0-1,0-2,0 0,0 0,0 0,0 0,0 1,0-1,0 1,0-1,0-4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20:44:39.525"/>
    </inkml:context>
    <inkml:brush xml:id="br0">
      <inkml:brushProperty name="width" value="0.05" units="cm"/>
      <inkml:brushProperty name="height" value="0.05" units="cm"/>
      <inkml:brushProperty name="ignorePressure" value="1"/>
    </inkml:brush>
  </inkml:definitions>
  <inkml:trace contextRef="#ctx0" brushRef="#br0">0 0,'0'0,"0"5,0 5,0 5,0 6,0 6,0 4,0 1,0-1,0-1,0-1,0-2,0 0,0-1,0-1,0 1,0-1,0 1,0-1,0 1,0-1,0 1,0-1,0 1,0 0,0 4,0 6,0 1,0-2,0-1,0-4,0-1,0 2,0 1,0-1,0-1,0 3,0 0,0-1,0-2,0-1,0-2,0-1,0 5,0 4,0 2,0 7,0 5,0-1,0-1,0 1,0 1,0 9,0 13,0 7,0 3,0-3,0 3,0-9,0-7,0-6,0-9,0-9,0-6,0-6,0-2,0-2,0-1,0 0,0 0,0 0,0 6,0 5,0 6,0 1,0-3,0 0,0-1,0-3,0 1,0-1,0 2,0-1,0 2,0 4,0 3,0-2,0 1,0 2,0-4,0 1,0 2,0-3,0 0,0 2,0 2,0 2,0 2,0-4,0 0,0-5,0-3,0-6,0-2,0-3,0-1,0-1,0 0,0-1,0 1,0 0,0 1,0 4,0 1,0 0,0-1,0-5,0-3,0 3,0 3,0 4,0-2,0 1,0 1,0-1,0-2,0-1,0-1,0-1,0 0,0 0,0-1,0 0,0 1,0 4,0 1,0 0,0 4,0 4,0 4,0-1,0 6,0 4,0-4,0 0,0-5,0-4,0-6,0-3,0-2,0 2,0 0,0 1,0-7,0-1,0-2,0 1,0 1,0 0,0 2,0 0,0 0,0 1,0 0,0 0,0 4,0 1,0 5,0 4,0-12,0-21,0-16,0-14,0-13,0-4,0 0,0 3,0 3,0-2,0-11,0-25,0-43,0-37,0-37,0-25,0 7,0 29,0 36,0 34,0 31,0 24,0 17,0 9,0 6,0-2,0-2,0-10,0-8,0-4,0-9,0-7,0 3,0-2,0-3,0-12,0-7,0-6,0-1,0 2,0 8,0 12,0 10,0 2,0 2,0-12,0-16,0-7,0-6,0-8,0-9,0 7,0 8,0 12,0 7,0 5,0 5,0 11,0 11,0 8,0 7,0 5,0 2,0 1,0 1,0-1,0-9,0-8,0-1,0 2,0 4,0 3,0 3,0 3,0 1,0 0,0 1,0 0,0 0,0 5,0 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20:44:45.812"/>
    </inkml:context>
    <inkml:brush xml:id="br0">
      <inkml:brushProperty name="width" value="0.05" units="cm"/>
      <inkml:brushProperty name="height" value="0.05" units="cm"/>
      <inkml:brushProperty name="ignorePressure" value="1"/>
    </inkml:brush>
  </inkml:definitions>
  <inkml:trace contextRef="#ctx0" brushRef="#br0">1 0,'0'5,"0"5,0 10,0 6,0 7,0 3,0 3,0 0,0-3,0 2,0-1,0 1,0 3,0 8,0 4,0 28,0 18,0 9,0 18,0-5,0-6,0 1,0 5,0 5,0-1,0-10,0-7,0-12,0-6,0 0,0 1,0 8,0-4,0-2,0 2,0-3,0 1,0 1,0 3,0-2,0-4,0-1,0 7,0 0,0-8,0-15,0-15,0-14,0-9,0-8,0 6,0 9,0 6,0 9,0-2,0 3,0-1,0 0,0 2,0-4,0-3,0 2,0-3,0-2,0-1,0 0,0-4,0-5,0-1,0-3,0-2,0-4,0-2,0-1,0-2,0 1,0-1,0 0,0 0,0 0,0 1,0-1,0 1,0 0,0-1,0 1,0 0,0 4,0 5,0 2,0 3,0 0,0-4,0-3,0-3,0 3,0-1,0-5,0-3,0-2,0 1,0 0,0 1,0 0,0 1,0 1,0-5,0-6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20:44:50.746"/>
    </inkml:context>
    <inkml:brush xml:id="br0">
      <inkml:brushProperty name="width" value="0.05" units="cm"/>
      <inkml:brushProperty name="height" value="0.05" units="cm"/>
      <inkml:brushProperty name="ignorePressure" value="1"/>
    </inkml:brush>
  </inkml:definitions>
  <inkml:trace contextRef="#ctx0" brushRef="#br0">0 78,'0'0,"0"0,0 0,0 0,0 0,0 0</inkml:trace>
  <inkml:trace contextRef="#ctx0" brushRef="#br0" timeOffset="11747.7497">25 1,'0'0,"0"4,0 2,0 0,0 3,0 4,0 5,0-2,0 2,0 6,0 0,0 3,0 2,0 5,0 5,0 5,0 4,0 2,0 6,0-3,0 4,0 0,0-10,0 1,0-4,0-4,0-6,0-3,0-3,0-2,0-1,0-1,0 1,0 0,0 0,0 0,0 1,0-1,0 5,0 2,0-1,0-1,0-1,0 3,0 5,0 5,0-1,0 2,0-2,0 0,0-1,0-5,0-3,0-2,0-3,0-1,0 0,0-1,0 4,0 11,0 15,0 12,0 3,0 7,0 4,0 5,0-7,0 0,0 0,0-1,0-4,0-7,0-1,0-3,0-4,0-3,0-7,0-7,0-6,0-2,0 0,0-4,0-1,0-1,0-2,0-5,0-1,0 0,0 0,0 3,0 0,0 1,0 2,0-1,0 5,0 2,0-5,0 2,0 0,0 5,0-1,0 0,0-2,0-1,0-3,0 0,0-1,0-1,0 1,0-1,0 0,0 1,0 4,0 1,0 0,0 4,0-1,0-1,0-1,0-3,0-1,0-2,0 4,0 2,0-2,0 0,0 3,0 0,0-1,0 3,0 0,0 2,0 0,0-3,0 2,0 0,0 1,0 0,0-2,0-4,0-1,0-3,0-1,0 0,0-1,0 0,0 1,0-1,0 0,0 1,0-1,0 1,0 0,0-1,0 5,0 6,0 6,0 3,0 0,0-4,0-5,0-4,0-2,0-4,0 0,0-1,0 0,0 0,0 0,0 0,0 0,0 1,0-1,0 1,0 0,0-1,0 1,0 0,0-1,0-3,0-2,0 0,0 1,0 1,0 2,0 1,0 0,0 1,0-1,0 1,0 0,0-9,0-11,0-12,0-8,0-7,0-4,0-2,0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5:08:06.219"/>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1 1</inkml:trace>
  <inkml:trace contextRef="#ctx0" brushRef="#br0" timeOffset="22674.0012">437 232,'0'0,"0"0,0 0,0 0,0 0,0 0,0 0,0 0,0 0,0 0,0 0,0 0,0 0,0 0,0 0,0 0,0 0,0 0,0 0,0 0,0 0,0 0,0 0,0 0,0 0,0 0,0 0,0 0,0 0,0 0,0 0,0 0,0 0,0 0,0 0,0 0,0 0,0 0,0 0,22 17,16 15,14 15,16 8,5 4,4 0,-3-1,-1-6,-5-8,-4-6,0-6,-3-4,-2-7,-3-2,-7-5,-2 0,-2-2,-2 0,-2 0,7 0,3 4,2 3,1 3,-1 1,5 3,0-1,4-3,0-1,-2-1,-2-2,-7-1,-3 1,-1 2,0 2,1 2,0 1,2 0,1 1,4 4,7 2,0 0,0-2,1-1,-5-1,-3-1,-4-6,0-1,-1 0,0 1,0 1,0 2,6 0,5 1,6 5,0 2,2-1,-3 0,-3-2,-8-6,-4 3,-3 0,-1-4,1-1,1 0,0 1,1 1,5 1,-2-4,-2 0,0 0,-1-3,-4 0,-2-3,2 0,0-1,2 0,1 3,2-1,-1 1,-3-2,-1 0,0-1,-3 1,0-2,-4 2,6-2,3 1,2 3,2-1,0 1,1 3,-1 1,0-1,0-1,-5 2,-1 1,-5-2,0-1,-3-3,-3 0,5 3,1-3,1 1,3-3,-2 2,0 2,-3-2,1 1,-2-2,-4 0,-3-1,2 1,-1-2,2 1,1-1,2 2,4-2,-2 1,2 4,3-2,-3 1,0-2,3 1,1-3,3 2,0-1,2 0,1 8,-1 4,5 2,2-3,-1-2,3 1,-4-5,-7-5,-8 0,-2-2,-3-4,-4-2,-2 2,-3 0,0 3,-2 0,0 2,0 0,0 1,5 0,1-4,0-2,-6-3,-2 2,0 1,-6-2,5-1,-2-2,-1 0,2 3,1 1,6 4,-2 0,-1-2,-1 3,1-2,0 4,4-2,2 2,0 3,-1 0,3 0,1 2,-2-1,-2 0,-1-3,3 1,0-2,4 1,0-2,-2 1,-2-1,-3-3,-1 1,3 4,5-1,1 2,-2-2,-2 2,2-2,-1 1,-2-2,-1 1,2 0,0-4,-2-3,-1-2,-1-3,-2 4,0 1,-2 3,1 1,-1 2,0 0,1-2,-1 1,1-1,-1-3,1 3,4-1,6-2,1 2,-1 0,1 3,4-1,-1-3,2 3,-3-2,-3-1,1 1,3 0,-1 3,2-1,-2 2,-4-1,-2 1,-3 0,-3 0,-1 4,4-2,1 1,0-2,-2 1,0-2,2 1,2-2,-2 2,-1-2,-1-3,-2 1,0 4,3-1,1 2,0-2,-1 2,-1-3,-2 2,4-1,1-4,-1 1,3 0,5 2,4 3,8 3,9 4,2 2,0 1,-3-4,-1 0,-3-5,-6 0,-7-3,-7 1,1-2,-3-3,-2 1,-2-1,-2-2,0-2,-1 2,-1 0,0 4,0-1,1 2,-1 0,5 2,1 3,0-2,4 1,0-1,-2-5,-2-3,3-3,-1-2,-1-1,-6-2,-3 1,-1-1,-1 0,2 1,-4 0,-1 4,2 1,-4 1,1 3,-3 0,0-2,3-1,-2-3,-3-1,-4-1,-4 0,-1-2,-3 1,0 0,0-5,-1-1,0-4,1-1,-1-2,1 1,0-2,0 1,-4-1,-7 2,0 2,-3-1,0 2,-1 2,2-3,-1 1,1-2,-1 0,2 3,-2 2,2 2,-1 2,1 1,2 1,0 1,0-1,3 1,2-1,-2-4,-1-2,2 1,-2-4,-1 0,-2 2,-4-3,0 0,-1-2,-3 1,-2-2,-2 1,-1-2,-6 2,-6-2,-6 2,-8-2,-10-2,-2-4,-5-2,1-2,3-1,-1 4,1 1,-1-1,2-1,-3-1,2-1,-2 4,-2 0,0 0,4 3,4 0,-2-1,1 2,3 0,-3 2,-5-1,2-2,-3-2,-3-3,-3-2,2 0,0 2,-1 2,2-1,5 4,9 0,4 3,3-1,5-1,1 1,3-1,-4 2,-4 0,-3 1,-1 0,-2-4,1 2,0-1,0-2,0-3,0 3,1 0,-1-2,5-1,2-2,-1-1,-1-1,-5 4,-3 1,-1-1,-4 0,0 2,-3 1,0-1,-2 2,1 1,3 2,3-1,3 3,-3-2,0 2,1-1,2 1,1-1,1-4,1 3,1 2,0 4,0 3,0 2,4-2,-3-1,3 1,1 1,-1-2,3-2,1 2,-2 1,3 2,0 2,3 0,-6 1,-3 0,-7 0,-3-4,-4-1,-1-1,2 2,-2 1,1 1,3 1,2 0,7 6,-2 1,0 4,-5 0,-1 4,-4-2,-4 2,-5 3,2-1,4 0,3-1,5 0,-2-3,-4 2,1-1,1 0,3-1,-2 1,0 4,2-2,-2 1,0-2,2-4,2-3,1 1,2 0,1 3,1-1,0 2,4-1,2 3,-1 3,4-2,0 1,-2 3,-1 1,-8 3,3 1,-1 2,1-1,0 2,0-1,3 0,-2 4,-3 2,-5-1,-1 4,-4-1,-5-1,-4-1,1-3,0-2,3 0,0 3,2 1,4 4,-1 1,-3 2,-4 4,2-1,-2 2,-1 1,-3-1,-1-5,-2-4,4-3,1 2,-1 3,-1 1,3-2,1-3,3-2,-1-6,3-3,8-5,4-1,3-3,5 1,6-2,1 2,1-2,4-2,2-3,2-2,1-3,2 0,4-1,2-1,3 1,1-1,3 1,-1 0,1-1,-5 6,0 0,-2 5,3 1,-1-3,-1 3,2-1,-5-2,1-2,0-3,3-1,0-2,3 0,-1 0,3 0,-1-1,1 1,-1 0,1-1,3 1,3 0,2 0,3 0,0 0,1 0,1 0,-1 0,1 0,-1 0,0 0,5 0,1 0,4 0,0 0,-1 0,1 0,0 0,-2 0,-2 0,2 0,-1-4,4-2,-1 1,3 0,3 2,-1 1,1-3,3-6,2 0,-3 1,5 3,-2 2,0 2,1-3,1 0,1 1,1 1,0 1,-4 1,-1-3,0-1,2-3,0-1,2 1,1-1,4 0,7 2,6 2,4-1,3-5,2 0,-3-2,3-4,2-2,0 1,0 1,0-2,-4-2,-3 3,-4 1,-1 3,1-1,-1-1,0-2,2-7,3-4,-2 0,-1 0,7 1,3-4,5 0,2 1,4 2,-5 1,-4 6,-2 2,-1 1,-2-1,1-1,-1-2,-4 0,-1-1,1-5,0 3,7 1,-2 6,-1 1,-1 0,2-1,-1 2,1-4,-1-2,6-3,1 0,0 0,-1 1,-2-1,4 1,4-5,6 0,-1-1,2 2,-3-3,-3 0,-4 1,-3 1,-3 2,4-2,4-2,5 2,5-3,3-1,2 3,1 1,5 2,2 1,-5 2,-2 0,-2 0,-1 1,6 0,-3 0,7-5,3-6,-9-1,-1 2,-4-3,-2 1,-4 3,13-2,10 1,7 2,0 2,-7 7,-11 3,-5-4,-3-7,1-1,17 0,17-4,2-3,-4 0,-10 3,-13 3,-7 3,-7-1,10-1,15 2,13 1,2-2,-4-1,-11 1,-12 2,-11 1,-5-2,1-2,19-2,13-5,3 0,-6 2,-7 0,-5 1,-3 3,-2 3,8-3,11 1,7 2,3 1,-3 1,-11-2,-12-1,-15 1,-10 1,3 1,9-2,15 3,11 2,3 2,-6 0,-6 4,-12 1,-10 0,-7-2,-3-1,1-2,2 0,12-6,8-1,5-1,-3 2,-1 5,-9 3,-8 1,-5-5,-7-3,-3 0,0 5,1 1,15 1,14 5,4-1,1 4,-3-4,-7-5,-6 3,-9 0,-10 3,-7 1,-7 2,-3 0,-2 2,-6-1,-1-3,-3 1,-1 4,-3 3,-2 3</inkml:trace>
  <inkml:trace contextRef="#ctx0" brushRef="#br0" timeOffset="37002.8105">6235 2746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18:28:55.873"/>
    </inkml:context>
    <inkml:brush xml:id="br0">
      <inkml:brushProperty name="width" value="0.1" units="cm"/>
      <inkml:brushProperty name="height" value="0.1" units="cm"/>
      <inkml:brushProperty name="color" value="#0B868D"/>
      <inkml:brushProperty name="ignorePressure" value="1"/>
      <inkml:brushProperty name="inkEffects" value="ocean"/>
      <inkml:brushProperty name="anchorX" value="0"/>
      <inkml:brushProperty name="anchorY" value="0"/>
      <inkml:brushProperty name="scaleFactor" value="0.5"/>
    </inkml:brush>
    <inkml:brush xml:id="br1">
      <inkml:brushProperty name="width" value="0.1" units="cm"/>
      <inkml:brushProperty name="height" value="0.1" units="cm"/>
      <inkml:brushProperty name="color" value="#0B868D"/>
      <inkml:brushProperty name="ignorePressure" value="1"/>
      <inkml:brushProperty name="inkEffects" value="ocean"/>
      <inkml:brushProperty name="anchorX" value="-1016"/>
      <inkml:brushProperty name="anchorY" value="-1016"/>
      <inkml:brushProperty name="scaleFactor" value="0.5"/>
    </inkml:brush>
  </inkml:definitions>
  <inkml:trace contextRef="#ctx0" brushRef="#br0">257 7159</inkml:trace>
  <inkml:trace contextRef="#ctx0" brushRef="#br1" timeOffset="36688.5212">231 7210,'0'26,"26"-26,0 0,-1 26,1-1,0 1,-1-26,1 26,0-1,-26 1,25-26,1 26,-26-1,51-25,-25 26,-26 0,26-1,-1-25,1 0,-26 26,26-26,-26 26,25-26,-25-52,0 27,0-27,0 27,0-1,0 0,0 1,0-1,0 0,0 1,0-1,-25 0,25 1,0-1,-26 26,0-26,1 1,-1-1,0 0,26 1,-25-1,-1-25,0 0,1-1,-1 1,0 25,26-25,-51 0,25 25,1-25,-1 25,26 0,-26 1,-25-52,0 25,25-25,-25 52,25-27,26 27,0-1,0 0,-25 26,25-25,0-1,0 52,0-1,25 1,1 0,-26-1,26-25,-1 52,1-1,25-25,-25 51,25-26,-51 0,26-25,25 25,0-25,-25 0,0 25,-1-25,1-1,0 1,25 0,0 25,-25-25,25 25,-25-51,0 26,25-1,-25 26,25-51,-25 26,-1 25,26-25,-25 0,0-26,-1 51,27 0,-27-25,-25 0,26-1,0 1,-1 0,1-1,0-25,-26 26,0 25,25-51,1 26,-26 0,26-26,-26 25,25 1,1 0,0-1,-1 1,1 0,0-26,-26 25,25-25,-25 26,0-77,0 25,0 0,0 1,0-27,0 1,-25 0,-1 25,0-25,-25-26,0 25,25 1,0 0,-25-26,25 0,-25 51,0-51,-1-25,1 25,25 25,26-50,-51 102,26-77,-1 51,0 0,26 1,-25-27,-1 52,0-25,1-1,-1-25,0 51,26-26,-25 0,-27 1,52-1,-25 0,-1 26,0-51,26 26,-25 25,-1-26,26 0,-26 26,1-25,25-1,0 0,-26 26,0-25,1-1,-27-25,27-1,-1 27,26-1,-51-25,25 25,0-25,26 25,-25 26,-1-26,26 1,0 50,0 1,0 0,26-1,-1 1,-25 0,26-1,0 1,-26 0,51-1,0 27,1-1,-1 0,0-25,-25 25,0-25,-1-26,27 51,-27 0,27 26,-1-51,-25 0,-1 25,1-51,25 51,-51-25,52 0,-1-1,-51 1,51 0,-25-26,-26 25,51 1,-25 0,-1-26,27 25,-27 1,1 0,25-1,-25 1,0-26,25 26,-25-1,-1 1,1-26,25 0,-25 51,0-25,25 0,0 25,1-25,-1 50,-26-50,27 25,-1 1,-25-1,-1 0,27-51,25 77,-26-25,0-27,-51 1,26-26,25 51,-51-25,52-26,-27 26,1-1,0 1,-26 0,25-26,-25 25,26-25,0 0,-26-25,0-1,0 0,-26 26,0-25,1-1,25 0,-52 1,27-52,-1 25,-51-25,26 0,-1 52,27-52,-1 25,0 1,-25 0,25 0,-25-26,0 0,-1-26,1 52,0-52,0-25,-1 25,27 52,-27-26,52 26,-51-26,25 51,-25-51,25 26,-25-1,25-25,1 52,-1-27,0 1,-25 25,0-51,25 26,0 0,1-26,-27 77,27-77,-1 26,-25 25,51 0,-26 1,1-27,-1 27,26-1,-26 0,-25 1,51-1,-26 0,1 26,-1 0,26-25,0-1,-26 26,26-26,-25 26,-1-25,26-1,-26 26,52 26,-26-1,26 1,-1 0,1-1,0 27,25-1,-25 0,-1-51,1 77,0-25,-1-27,27 27,-1-1,-51-26,25-25,1 52,25-27,1 27,-1-27,-51 27,51-52,1 51,-27 0,52 1,-51 25,25-26,26 26,-25 0,-1 0,0-26,-25-25,25 25,26-25,-26 25,1 0,-27-25,27 25,25 1,-26-27,-25 27,25-27,-25-25,-1 26,27 25,-27-25,1-26,0 51,-1 1,27-27,-27 1,-25 0,26-1,0 1,-1 0,1-1,0 1,-26 0,51-1,-51 1,25-1,1-25,-26 26,26-26,-1 26,1-26,-26 25,26 1,-1-26,-25 26,26-1,0 1,-1-26,-25 26,0-52,0 0,-25-25,-1-26,0 26,-25-26,0 0,-1-26,27 1,-26 25,51 25,-52 1,27 0,-1-1,0 1,-25-52,0 26,-1 1,27-1,-1 0,0 25,1-25,-27 26,27 0,-1 25,-25-51,51 26,-26 25,0-51,-25 0,25 0,1 0,-1 26,-25 0,25-52,26 52,-51 25,25-25,-25-26,0 25,-1 1,52-26,-51 26,25-1,-25 27,25-26,1-1,-1 1,0 25,-25-25,0 0,-26-52,25 26,1-26,0 52,51 0,-52-1,27 1,25 25,-26 26,26-25,0-1,0 0,0 52,0 25,0-25,0 0,0-1,0 1,0 0,0-1,26 1,-1 25,1 1,25-27,1 52,-1 0,0 26,1-26,-1 26,0-52,-51 0,26 26,0-26,-1-51,27 52,-52-1,25-25,1-1,0 27,25-1,-25 0,-1-51,1 52,0-1,25-25,-26-1,27 52,-1 0,0-26,1 26,-1-25,0-1,-25 0,0 26,25-51,-25 25,25 1,-25-1,-1-51,1 51,25-25,-25 0,-26-1,26 1,25 0,-25-1,-1 1,1 25,0-25,-1-1,1 27,-1-1,52 26,-25-26,-1 26,0-25,-51-1,52 26,-1-51,-25 51,25-26,-25 0,-26-25,51 25,-25-25,25 0,-51-1,26 26,25-51,-25 52,-1-27,1 27,25-27,-51 1,51 0,-51 25,26-25,0-1,-1 1,-25 0,26-1,0 1,-1-26,-25 26,0-52,0 0,0 1,0-1,0 0,0 1,-25-1,-1 0,26-25,-26 25,-25-25,25-26,-25-25,-26 25,52-26,-27 26,27 51,-1-51,0 0,1 0,-27 52,1-52,0 25,-26-25,0-76,-26 24,26-25,26 52,0 25,-1 0,1 25,25-25,1 52,-27-27,27 1,-27 0,27 25,25-25,-52 0,27 25,-27-25,-25-1,52 1,-27 0,1 25,0-51,-1 26,1-26,25 0,-25 51,26-25,-1 0,-25-26,25 25,0 1,1 0,25 25,-52-25,27-26,-1 25,0 1,-25-26,25 26,26-26,-25 25,-27-25,52 1,-25-1,-1 51,0-25,26 25,0 0,0 1,0-1,0 52,0-1,0 1,0 0,26-1,-26 1,26 0,-1-1,1 1,51 25,-26 52,26-52,0 52,26-1,-1 1,-76-26,25-51,1 76,25-76,-52 25,52 26,-51-25,25 24,-25-50,25 0,1 51,25-26,-26 26,-25-51,25 51,0-26,1 0,-27-25,1 25,51 1,-26 50,0-50,1 24,-1-50,-25 51,25-26,0 1,1-1,-1-25,-25 25,25 0,26 1,-51-1,25-25,0 25,0 0,1 26,-1-25,0-1,1 26,-27 0,1-26,25-25,-25 25,25 0,-25 1,25-1,-25-25,0-26,-1 51,27 0,-1-25,-25 0,-1 25,1-25,25-1,-51 1,26-26,-1 26,1 25,0-25,-1-1,27 1,-27-1,1 27,0-1,-1-51,-25 51,26 1,0-1,-1-25,1 25,-26-25,0-1,26 1,-1-26,-25 26,0-78,0 27,0-27,0 1,0 25,0 1,-25-1,25 0,-52-76,-50-78,-27-153,1-1,0 129,25 25,52 78,-26 25,51 25,-25 1,25 0,1-1,-27 27,27 25,25-52,-52 27,27-27,-27 52,52-51,-51 0,0 0,0-1,-1 1,1-26,25 51,1-25,-27 25,27-25,-1 25,0-25,-25 51,25-51,-25 25,25-25,-25-1,0 27,25-1,0 0,1 1,-1-1,0 1,1-1,-27-25,27-1,25 1,-51 25,25-25,0-26,-25 0,0 0,25 26,0-1,1-25,-1 52,0-27,-25 1,25 0,26 25,-25-25,25 25,-26 26,0-25,26-27,-25 52,-1-77,-25 26,-1 25,27-51,-27 26,-25-52,0 26,1 0,24-25,1 51,25 25,1-25,25 25,-26 0,0 26,26-25,0 76,0-25,0-1,0 27,26-27,-26 1,26 25,-1-51,1 51,0-25,25 25,0 1,0-1,1 26,76 26,-77-1,26 1,-25 25,25-51,-26-26,26 52,-26-26,26 0,-25-26,25 26,-52-25,52-27,0 52,0 0,-26 0,52 26,-26 25,26-25,-26 51,25 0,-25-52,-26 1,1-26,-1 0,-25-52,25 27,0 25,1-26,-1 0,-25-25,-1 0,1-1,0 1,-26 0,51 51,0-52,1 52,-52-25,51 25,0-52,1 52,-27-26,1 1,-1-52,1 51,0 0,25 1,-25-27,-1 1,1 0,0 25,-1-25,1 25,-26-25,51-1,-25 27,0-1,-26-25,25 25,1 0,0-25,-1 25,-25 0,26-25,-26 0,0 25,0 0,26-25,-26 0,0-1,25-25,1 0,0 0,25 0,-25 0,-1 0,1 0,0 26,-1-26,-25 26,52-26,-27 25,1-25,-1 0,1 0,0 0,-1 0,1 0,0 0,-26-51,0 25,0-25,0 25,0 1,0-1,0 0,0 1,0-1,-26 26,0-26,26 1,0-1,-25 26,-1-25,26-1,-51-25,25-1,-25-25,25 26,1 0,-1-1,0 1,1 25,-1-25,0 0,-25-1,25 1,1 25,-1-25,-25-26,-1 0,1 26,0-52,25 26,-25 0,-1-25,1-1,0 26,-1-26,1 1,0 25,-26-26,26 1,-26 25,25-26,-25 52,26-52,0 26,-78-77,52 77,0-25,1 25,-53-26,78 52,51-1,-77-25,26 52,25-1,-25-25,25 25,0-25,-25 25,25 26,1-77,-27 26,1 25,25-51,-25 0,25 0,1 77,-1-77,1 26,-1 25,0-25,26 25,-25 26,-1-51,26 25,-26 26,26-25,-25-1,-1 26,26-26,0 1,0-1,-26 26,1 0,25-26,0 1,-52-1,27 26,-1 0,0-26,1 1,-1-26,0 25,1 26,25-26,-26 26,26-25,-26 25,1-52,-1 27,0-1,26 0,0 1,-25 25,-1-26,26 0,-26 1,26-1,-25 0,-1 26,26-25,0-1,-26 26,26-26,-25 26,25-25,0-1,0 0,-26 26,52 52,25-27,0 1,-25 25,51-25,-26 25,26 1,52 50,-1 1,-25-26,-1-26,1 26,25 0,-25 26,-26-52,25 26,-25 0,0-51,-25 25,25 0,-1 26,1-25,0 24,0-24,-51 25,25-52,1 1,-1 25,-51-25,26-26,25 51,-51-25,26-26,-1 26,1-1,0 1,-1-26,1 51,0-25,25 0,0 25,0-25,-25 25,25 0,-25-51,0 52,25-1,0 0,1-25,-1 25,-25 26,-1-26,27-51,-27 52,1-27,-26 1,26 0,-1 25,27-25,-52-1,25 1,1-26,-26 26,0-1,26 1,-1-26,1 51,-26-25,26-26,-1 26,1 25,0 0,-1-25,1 0,-26-1,0 1,25-1,-25 1,0 0,0-1,0 1,0 0,0-1,0 1,0 0,-25-26,-1 0,1 25,25 1,-26-26,0 26,1-26,-1 0,0 0,-25-26,25 0,1 1,-1-1,0-25,1-1,-27 1,27 25,-1-50,26 50,-26 0,1 1,-1-27,0 27,1-27,-27-25,1-25,-77-52,76 25,-24 1,24 26,-25 25,26-26,0 26,-1 26,1-1,0-25,-1 0,1 26,0-26,-1 51,1-25,0-26,-26 0,-26-25,26-27,0 52,-25-25,25-1,0 52,0-52,25 52,27 0,-27-1,1 27,25-1,1-25,-1 51,1-52,-1 27,0 25,1-52,-1 27,0-1,1 0,-1-51,0 26,1 0,-27-52,52 52,-25-1,-1 27,26-1,0 1,-26-1,26 0,0 1,0-1,0 0,0 1,0-1,0 0,0 1,26 25,0 0,-1 0,1 25,-26 1,51 0,-51-1,26 1,0 0,-1-1,-25 1,26-26,0 26,-26 25,25-51,1 51,0-25,-1 25,1-51,-1 26,1-1,0 1,-1 0,27-1,-1 1,26 0,-26-1,26 27,0-27,0 1,-51 0,77-1,-52-25,26 26,0 0,25 25,-50-25,25 25,0-25,-26 25,0-25,1-1,-1 26,26 1,-51-1,25 0,0-25,0-26,-51 26,52 25,-27-51,-25 26,52-1,-52 1,25-26,1 51,0 1,-1-52,1 51,-26 0,0 1,26-52,-26 25,0 27,25-52,-25 51,0-25,26-1,-26 1,0-1,0 1,0 25,0 1,0-27,26-25,-26 52,0-27,25-25,-25 26,0 0,0-1,26 1,0 0,-1-1,-25 1,26 0,0-1,-26 1,25-26,1 26,0-1,-1 1,1 0,0-26,-1 25,1 1,25 0,1-1,-27-25,1 26,-1 0,1-26,0 0,-26 25,25-25,1 0,-26-51,0 0,0 25,0 0,-26 1,1-1,-27 0,27-25,-26 25,-1-25,27 0,-27 51,1-26,0-25,51 25,-52 0,27 26,25-25,-26-1,0 26,1 0,-1 0,0-26,-25 26,25 0,26-25,-25 25,-1 0,0 0,26-26,-25 26,-1 0,0 0,1 0,-1 0,0 0,1 0,-1 0,0 0,1 0,-26 0,25 0,0 0,1 0,-27 0,27-26,-27 1,27-1,-1 26,-25-26,-1 26,27-25,-1-1,-25-25,25 51,0-26,1 1,25-1,-26 0,-25 1,25-27,0 27,26-27,-51-50,25 50,-25-25,26 0,-1 26,-25-52,25 27,0 24,1 27,25-1,-26 0,26 1,-26-1,1-25,25 25,-26-25,26-1,-26 52,26-51,-25 51,25-51,-26-1,0-25,1 0,-1 26,0-26,1 26,-1-26,26 51,-26-51,-25 0,25 0,1 77,-1-51,0 25,1 26,25-25,-52-1,52 0,-25 26,-1-25,1-1,-1 26,0 0,26-26,52 26,-27 26,78 25,-78-25,52 51,-25 0,-1-26,26 1,0-1,0 77,26-51,-26-26,0 26,-26-25,-26-27,27 27,25-27,-26 27,-25-27,25 1,0-26,1 26,-27-1,52 1,-25 0,-1-1,26 27,-26-27,26-25,-26 26,1 0,25-1,0 1,-52 25,52-25,-51-26,25 26,-25-1,0 1,-1-26,1 25,25-25,-51 26,26 0,0-26,-26 25,25 1,1-26,0 26,-26-1,25 1,1 0,-26-1,0 1,26-26,-1 26,-25-1,26-25,-26 26,0 0,26-26,-26 25,25-25,-25 26,0 0,26-26,-52-26,1 0,-1 26,0-51,-51-52,52 26,-27 26,27 0,-27-1,1-24,25 24,1 52,-27-51,52 25,-25 1,-1-1,0 0,-25 1,25-1,1-25,-27 25,1 0,25-25,-25 0,-26-26,0 25,26 52,51-51,-51 25,25-25,-25 25,-1-25,27 26,-27-1,27-25,-27 25,27 26,-27-26,27 1,25-1,-52 26,27-26,-1 1,0-1,1 26,-1-26,0 1,1-1,-1 26,-25-26,25 1,1-1,-27 0,1 1,25-1,-51-25,26 25,25 0,1 26,-1-25,0-1,1 0,-1 26,26-25,0-1,-26 26,1-26,25 1,-26 25,0-52,26 27,-25 25,25-26,0 1,0-1,25 26,1 0,0 0,-1 26,27-1,-27-25,1 26,25-1,-25 1,25 0,-25-26,25 25,1 1,-1-26,26 26,0-1,-26-25,-25 26,25-26,0 26,-25-1,0-25,25 26,-51 0,51-26,-25 0,-26 25,51 1,-25-26,0 26,-1-26,1 25,25 1,1 25,-1-25,-25 0,25-26,-25 25,-1 1,1 0,25-26,-25 51,25-25,-25-1,-1 1,1 0,25-1,-25 27,0-52,25 25,-51 1,51-26,1 51,-27-25,27-1,-27-25,-25 26,26-26,0 26,-1-1,1-25,-26 26,26-26,-1 0,1 0,0 0,-26-51,0-26,0 51,0 0,0-50,0 50,0-25,0 25,0 0,-52 1,27-27,-52-25,0-25,25 50,-25-50,26 25,0 25,-26 1,51 25,0-25,-25 25,0 1,-1-1,27-25,-26 0,-26 25,0 0,51 1,0 25,-25-26,25 0,-25 1,25 25,-25-26,-26 26,26 0,-26-26,0 1,25 25,27-26,-26 26,-1-26,27 26,-27-25,27 25,-27-26,1 26,25 0,-25-26,25 26,1 0,-27-25,52-1,-25 26,25-26,-26 1,26-1,0 0,0 1,0-1,0 0,0 1,0-1,26 26,-26-26,25 1,1 25,-26-26,0 1,26 25,-1 0,-25-26,26 26,0-26,-1 26,1 0,0 0,-1 0,1-25,0 25,-1-26,-25 0,52 26,-1-25,0 25,-25-26,-1 26,27 0,-27 0,1 0,0 0,25 0,-25 0,-1 0,1 0,0 0,-1 0,1 0,0 0,25 26,-51-1,26 1,25-26,-51 26,26-1,-1 1,1 25,0-51,-1 26,-25-1,26 27,0-52,-1 25,-25 1,26 0,0-26,-1 25,1 1,-1-26,1 26,-26-1,51 1,-25 0,0-1,-1 1,-25 0,26-1,0-25,-26 26,25 25,1-51,-26 26,26 25,-1-51,-25 52,26-27,0 27,-1-52,1 51,-26-25,26-1,-26 1,25 25,1-51,0 51,-26-25,0 0,25 25,1-25,0-1,-1 27,-25-1,26-25,0 51,-1-26,1-25,0 25,-1 0,-25-25,0 25,0 26,26-51,-26 0,0 25,26-51,-26 25,0 1,0 0,0-1,0 1,-26 0,0-26,-25 0,0 0,-52 0,26 0,51 0,-51 0,0 0,0 0,-25 0,-27 0,-50-26,25 26,-26-26,1 1,50-1,27 0,-1-50,52 76,0-26,25-25,-25 25,25-25,-25 25,25-51,26 26,-26-1,26 1,0 0,0-1,0 1,0 0,0 25,0-25,0-26,0 25,0 27,0-1,0-25,26-26,0 0,-1-26,1 52,0 25,-1-25,-25 0,26 25,25-51,-25 51,0 1,-1-1,1 0,0 26,-1 0,1 0,0 0,-1 0,26 0,-25 26,51 25,-26-51,1 77,-1 0,26 0,-51 0,25-25,26 76,-26-25,1-27,-27 1,1 0,25 26,-25-26,0 26,-1-1,-25-76,26 25,-26 1,0-1,0-25,0 25,0 0,0-25,0 25,0 0,0-25,0 25,0-25,-26 25,1 26,25-51,-26-26,-25 0,25 26,-25-26,-1 25,27-25,-27 0,-25 26,52-26,-78 0,0 0,26 0,-25 0,25 0,0 0,51 0,-25 0,0-26,51 1,-26-1,0-25,1-1,-1 1,26-26,0 26,0-52,0 1,0 50,0 1,0-26,26 51,-1-25,1 25,-26 1,0-1,26 0,25-25,-51 25,26-25,-1 51,27-26,-52-25,25 51,52-26,-26-25,26-26,-25 26,25 25,0 1,25 25,-76 0,25 0,26 0,-51 0,25 0,-25 0,25 25,1 26,24 52,1 0,-51-1,77 52,-78-51,1-52,0 129,-1-78,1-25,-26-25,26 76,-1-25,1 51,-26-26,0 0,0 52,0-52,0 0,0-51,0 0,0 0,0 26,0-26,0-26,-51 26,25 26,-25-1,25-50,-25-1,25-25,0-1,-25 1,-26 0,26-26,-52 0,1 0,-1 0,26 0,-26 0,-25 0,0 0,-26 0,51-52,-25 27,-26-52,0 0,26 25,0-50,51 50,51 27,-51-52,26-26,25 26,-77-102,78 50,-1 52,0-51,26 51,0 26,0 0,0-1,0 1,0 25,26 26,0-25,-1-27,27-25,25 26,0-77,51 51,-26-77,78 0,-26-77,-77 154,26 0,-52 26,26-1,-51 52,-1 0,27 0,-1 0,-26 77,27 26,-27-26,1 0,25 0,-25-26,0 26,-26 0,25-51,1 51,0 0,-26 25,25 27,1-1,0 26,-1 25,-25-102,26 26,0-26,-1 0,-25-26,26 1,0 25,-1 0,1 0,0 76,-1 27,52 0,-51-1,-26-50,26-27,-26-25,0-26,0 26,0 0,0-51,0 0,-26-1,0 1,-25-26,-26 0,51 0,-25 0,25 0,-25 0,0 0,-1 0,-50 0,-1 0,0 0,-76-51,51 25,25 26,0-26,-25-25,-26 0,77-1,0 1,-25 0,25-52,0-25,-52-103,27 128,25-128,0 78,25 24,27-102,25 129,0 25,0 0,0 0,0 51,0-76,0 25,0 51,25-25,-25-1,26-25,25-25,52-104,0 52,25-51,0-51,-51 102,-25 77,-27 51,1 26,0-26,-1 26,1 0,-1 0,1 0,0 26,25 25,-25 1,25-27,0 52,26 0,0 77,-25-51,50 0,-25 50,-25 1,25 26,-26-77,-26 76,27-76,-1-1,-25 1,25 0,0 25,-25-51,51 128,-51-25,25-1,-25-50,25 102,-51-129,26 52,-26-26,0 1,0-1,0 26,0 0,0-51,-52-1,27-25,-27 0,27-26,-1-25,0 0,1-1,-27 1,-25-26,26 0,-26 0,26 0,0 0,-26 0,25 0,27-26,-52 1,25-1,1 0,-26-25,-77 0,51-1,1-25,25 26,26 0,25 25,-25-51,25 0,-25 26,25-52,0-25,1 25,25 1,0 25,0 0,0 0,25 51,1-51,-26 52,0-1,26 0,-1 1,1 25,-26-26,26 26,-1-51,52 25,-25-25,-1-26,26 51,-52-25,52-1,-25 1,-27 0,27 25,-1-25,0 0,1-1,-1 52,-25 0,-1 0,1 0,0 0,-1 0,27 52,-27 24,27-24,-1 102,-26-77,1 77,25 25,-25-76,0 76,-26-76,0-26,0 51,0 1,0-27,0 1,0 0,0 25,0 0,0 0,-26-25,-25-26,25 0,0-51,-25 51,0-26,25-25,-25 25,-52-51,26 0,52 0,-78 0,0 0,1-26,25 26,-26-25,1-27,-1 27,0-1,1 0,-52-51,77 26,25 25,-25-51,0 26,1 0,-1-52,0 26,-26 0,26 0,0 0,0-77,0 0,26-51,25 25,26 78,0-1,0 1,0 76,0 0,0 1,0-1,0 0,26 26,-26-25,25 25,1 0,0 0,-1 0,1 0,0 0,25 0,26 0,-51 25,51 1,0 0,0-1,-26 1,0 25,26 1,-26-27,-25 1,25 25,1-25,-27 0,27 25,-27 26,1 0,25 0,-25-26,0 52,-1-26,1 25,-26 1,26-26,-26 51,0-25,0-1,0-25,0-25,0 25,0 0,0-52,0 27,0-1,0-25,-26 25,0 26,1-52,-1 52,0-51,1 0,-1-1,0 27,1-1,-27-51,1 51,25 1,-51-27,26 27,-26-52,26 25,-26-25,0 0,51 0,-51 0,52 0,-1-25,0-1,1 0,-1 1,26-1,-51 26,25-77,0 51,-25-25,25 25,1-25,-1 25,26 1,-26-27,1 1,-1 0,0 0,1-26,25 0,0-77,0-52,0 104,0-1,0 1,0 25,25 0,1-26,51 26,-51 26,25-1,0 27,1-27,25 27,25-27,-25 27,0-1,26 0,51 26,-77 0,25 0,27 0,-27 0,-50 0,25 0,0 0,25 26,1 0,-52-1,52 1,-26 25,0-25,0 51,-52-77,52 77,0 51,26 26,-26-25,0 24,-26-50,26 0,-51-26,25 0,0 0,-25 0,-26-26,26 26,-1-26,1 26,0 0,-1 0,1 0,-26 0,0-51,0 25,0 0,0-25,0 0,-26-1,1-25,-27 0,27 0,-1 0,0 0,-25 0,25 0,1 0,-27 0,1 0,-26 0,-51 0,25 0,-25 0,25 0,26 0,0 0,0 0,26 0,-51 0,25 0,0 0,0-25,-26-1,26 26,51-26,-25 26,25-25,1-1,-1 26,0-26,1 1,-1-27,0-25,1 0,25-25,0 25,0-51,0-52,0 26,0 0,25 51,1 52,25-51,-25 25,25 0,-51 51,26 0,0 1,-1-27,52 27,0-104,52 52,-27 0,1 26,-1-26,52-25,-51 50,-26 27,0-1,-51 26,25 0,0 0,-25 0,25 26,26-1,0 27,-26-1,26-26,0 52,-25-25,25 25,-26 0,26 25,0-25,-51 0,76 26,-50 0,-27-27,26 27,-25-52,0 26,25 0,-51 0,51-51,-25 25,0 1,-26-1,25 0,1 1,0 25,-1 25,-25-25,26 0,-26-26,0 1,0-1,0 26,0-51,0 25,-26-25,1-1,-1-25,-25 26,25-26,0 0,-25 0,25 0,1 0,-1 0,0 0,1 0,-26 0,-26 0,51 0,-25 0,25 0,0 0,-25 0,25 0,-25-26,25 26,1-51,-27 0,1-1,25 1,-25-103,0 26,25-52,-51-51,26 77,25 52,26-27,-25 27,-1 51,26-26,0-26,0 26,0 51,0 1,0-1,0 0,0-25,26 25,-1-25,-25-26,51 0,-51 26,52-1,-27-24,1 76,-26-26,51-25,-25 25,25 0,-51 1,52-1,-27 26,-25-26,26 26,25 0,1 0,-27 0,27 0,-1 26,-51 0,51-1,1 1,-1 0,-25-1,-1-25,26 0,-25 26,-26 0,26-1,-1-25,-25 26,0-1,26-25,0 52,-26-27,25-25,-25 77,0-51,0 0,26 25,0 26,-26-51,25 51,-25 0,26-26,-26 0,26 1,-26-27,25 27,-25-1,26 26,-26-52,26 27,25-1,-25-25,-1 51,-25-26,26 26,25 26,-25-52,0 26,-1 0,1 0,0-52,-1 27,1 25,0-26,-26-25,51 25,-51 0,51-25,-51 0,51 51,-51-52,0 1,26 25,0 1,-1-27,-25 1,0 25,26-51,-26 26,26 0,-26-1,25-25,-25-25,0-1,0 0,0 1,0-1,0 0,0 1,0-1,0 0,0 1,0-27,0 27,0-1,0 0,0-25,0-103,0 26,-51 0,51-1,0 52,0 0,0 52,0-52,-26 25,26 1,-25 0,25 25,0-51,0 26,0 25,0 0,0 1,0-26,0 25,0-25,0-26,0 25,0-50,0 25,0 51,0-51,0 51,0 1,0-52,0 51,0-51,-26 0,26 52,0-52,0 25,0 27,0-27,0 1,0 0,0-26,0-26,0 26,0 26,0-1,0 27,0-1,0-25,0 25,0-51,0-25,0-1,0-25,0-1,0 27,0 50,0-25,0 0,0 52,0-52,0 26,0-26,0 25,0 27,-26-27,26 1,0 25,0-51,0 26,0 0,-25 25,25 0,0 1,-26 102,26 0,0-26,0 26,0 0,0-26,-25 26,25-25,0 25,0-26,0 26,0 0,0-52,0 27,0-1,0 26,0 26,-26-26,26 0,-26 0,26 0,-25-26,-1 26,0 0,26 0,-51 77,0 25,25-25,-51 77,51-103,-25-25,51 0,-51-26,25-26,26 26,-26-26,1 1,-1-1,26 26,0-26,0-25,-26 51,26-26,-25-25,25 25,-26 26,26-26,-26 26,26-25,0-1,0 0,-25 1,-1-1,26 26,-26-26,26-25,-25 51,25 0,-26 0,-25 25,25-25,1 0,-1 0,0-25,26-27,-25 1,25 0,0-1,0 1,-26-26,0 0,1-26,25 1,-26-52,0 25,1 1,-1 25,0-25,1 0,25-1,-52 1,27 0,-27-26,-50-205,50 128,-25 25,0-76,26 77,26 51,-27 0,27 0,-1 51,0-51,1 0,-27-51,27 25,-27 1,27-1,-1 26,-25 51,51-25,-26 26,0-1,1 26,-27 0,1 0,0 0,-1 0,1 26,-26 50,52-24,-1-27,-25 52,-1 0,27-25,-27-1,27 0,-1 26,-25 26,-1-26,27 26,-27-27,27 1,-27 0,27 0,-1 0,0-25,-25 25,51-26,-26 26,1-51,-27 51,27 0,-27-1,27-24,-26 25,25-26,26 26,-26-51,-25 51,25-26,26 26,-25-26,-1 1,0-1,26-25,0-1,0 1,-25-26,25 26,-26-26,26-52,0-25,0 52,0-27,0 27,0-27,0 27,0-1,0 0,0 1,0-1,0 0,0 1,26-27,-26 27,0-1,0-25,0 25,0 0,0 26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20T20:46:34.524"/>
    </inkml:context>
    <inkml:brush xml:id="br0">
      <inkml:brushProperty name="width" value="0.1" units="cm"/>
      <inkml:brushProperty name="height" value="0.1" units="cm"/>
      <inkml:brushProperty name="color" value="#0B868D"/>
      <inkml:brushProperty name="ignorePressure" value="1"/>
      <inkml:brushProperty name="inkEffects" value="ocean"/>
      <inkml:brushProperty name="anchorX" value="0"/>
      <inkml:brushProperty name="anchorY" value="0"/>
      <inkml:brushProperty name="scaleFactor" value="0.5"/>
    </inkml:brush>
  </inkml:definitions>
  <inkml:trace contextRef="#ctx0" brushRef="#br0">26 0,'0'26,"0"-1,0 1,25-26,1 0,-26 26,26-26,-1 0,-25 25,26-25,0 0,-26 26,25-26,-25 26,26-26,0 25,-26 1,25 0,-25-1,0 1,0 0,0-1,0 1,0 0,0-1,0 1,0 0,26-26,-26 25,0 1,0 0,26-26,-26 25,0 1,25-26,-25 26,26-26,-26 25,26-25,-26 26,25-26,-50 0,-1 0,26-26,-26 26,1 0,-1-25,0 25,26-26,-25 26,-1-26,0 1,26-1,0 0,-25 26,25-25,-26 25,26-26,0 0,0 1,-26 25,26-26,0 0,-25 26,25-25,0 76,0 0,0-25,0 0,0-1,0 1,0 0,0-1,0 1,0 0,0-1,0 1,0 0,0-1,0 1,0 0,25-26,-25 25,0 1,26-26,0 25,-26 1,25-26,1 0,-26 26,26-26,-1 0,1 0,-26 25,26-25,-1 26,1-26,0 0,-26 26,0-1,0 1,-26-26,0 0,1 0,-1 0,0 0,1 0,-1 0,0 0,1 0,-1 0,0 0,1 0,25 26,0-1,0 1,0 0,25-26,1 25,0-25,-1 0,1 0,0 0,-1 26,1-26,-26 26,26-26,-1 0,1 0,-26 25,26-25,-1 26,-25 0,26-26,-26 25,0 1,0 0,-26-26,1 0,-1 0,0 0,1 0,-1 0,0 0,1 0,-1 0,0 0,26 25,0 1,0 0,0-1,0 1,0 0,0-1,0 1,0 0,0-1,0 1,26-26,-26 26,26-1,-1 1,1-26,-26 25,26-25,-1 26,1-26,0 26,-26-1,0-50,0-52,0 26,0 25,0 0,0 1,0-1,-26 26,0 0,1 0,25-26,0 1,-26 25,0 0,26-26,-25 26,-1 0,0 0,1 0,-1 0,26-26,0 1,-26 25,26-26,-25 26,25-26,-26 26,0 0,1 0,-1 0,26 26,0 0,0-1,0 1,0 0,0-1,0 1,0 0,0-1,0 1,0 0,0-1,0 1,0-1,0 1,0 0,0-1,0 1,0 0,0-1,26-25,-26 26,0 0,0-1,25 1,-25 0,0-1,26 1,-26 25,0-25,0 0,0-1,0 1,26 0,-26-1,25 1,-25 0,0-1,0 1,0 0,26-1,-26 1,26-26,-26 26,0-1,25-25,1 0,0 26,-1-1,1-25,0 0,-1 0,1 26,-26 0,26-26,-1 0,-25-26,0 0,0 1,0-1,0 1,0-1,0 0,0 1,0-1,0 0,0 1,0-1,0 0,0 1,0-1,0 0,0 1,0-1,0 0,0 1,0-1,0 0,0 1,-25-1,25 0,0 1,-26 25,0-26,1 0,-27 26,27 0,-27 0,27 0,-1 0,0 0,1 0,-1 0,26 26,-26-26,26 26,0-1,0 1,0 0,0-1,0 1,0 0,0-1,0 1,0 0,0-1,0 1,0 0,0-1,0 1,0 0,0-1,26-25,-26 26,0 0,26-26,-26 25,0 1,25-26,-25 26,26-26,0 0,-1 0,1 0,0 0,-1 0,1 0,-26-26,0 0,0 1,0-1,0 0,0 1,0-1,0 0,0 1,0-1,0 0,-26 1,26-1,-25 26,25-26,-26 26,26-25,-26-1,1 26,-1 0,0 0,26-26,-25 1,-1 25,26-26,0 0,0 1,0-1,0 0,0 1,0-1,0 0,0 1,0-1,0 0,0 1,0-1,0 1,0-1,0 0,0 1,0-1,0 0,0 1,0-1,0 0,0 1,0-1,0 0,0-25,0 25,0 1,0-1,0-25,-26 25,26 0,0 1,0-1,-25 26,25-26,0 1,0-1,0 0,0 1,0-1,0 0,0 1,0-1,0 0,0 1,0-1,0 1,0-1,0 0,0 1,0-1,0 0,0 1,0-1,0 0,0 1,0-1,0 0,0 1,0-1,0 0,0 1,0-1,0 0,0 1,0-1,0 0,25 26,1 0,0 0,-1 0,1 0,0 0,-1 0,-25 26,26-26,-26 26,0-1,26-25,-26 26,25 0,1-26,-26 25,0 1,0 0,0-1,0 1,0 0,0-1,0 1,26-26,-26 26,0-1,0 1,0 0,25-1,-25 1,0 0,0-1,0 1,0-1,0 1,0 0,0-1,0 1,0 0,0-1,0 1,0 0,0-1,0 1,0 0,0-1,0 1,0 0,0-1,0 1,0 0,0-1,0 1,0 0,0-1,0 27,0-27,0 1,0 0,0-1,0 1,0 0,0-1,0 1,0 0,0-1,0 1,0-1,0 1,0 0,0-1,0 1,0 0,0-26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16:19:00.219"/>
    </inkml:context>
    <inkml:brush xml:id="br0">
      <inkml:brushProperty name="width" value="0.35" units="cm"/>
      <inkml:brushProperty name="height" value="0.35" units="cm"/>
      <inkml:brushProperty name="color" value="#E71224"/>
      <inkml:brushProperty name="ignorePressure" value="1"/>
    </inkml:brush>
  </inkml:definitions>
  <inkml:trace contextRef="#ctx0" brushRef="#br0">17783 15347,'0'0,"0"0,0 0,0 0,0 0,0 0,0 0,0 0,0 0,0 0,0 0,0 0,0 0,0 0,0 0,0 0,0 0,0 0,0 0,0 0,0 0,0 0,0 0,0 0,0 0,-13-17,-18-24,-16-22,-9-13,-12-7,-8-7,-9-5,-7-5,-9-10,-10-14,-8-7,-5-3,-4-1,-5 6,-8-3,-5-3,-4-7,-2 1,-7-3,-6-3,-6-7,0 1,-2-4,-1-2,-2 1,-6-5,-7-3,-2-6,-7-7,-6-9,-7-7,-11-10,-11-17,-6-12,-2-8,-7-16,4-3,-1 3,-2 2,-3 1,2 9,4 7,0 5,1 12,4 8,12 6,0-1,0 0,-1 10,-5 8,2 5,1 5,10 6,-3 8,3 5,-1 4,-6-2,4 6,2 1,-2 6,-1-3,-3-2,3 3,-4 0,6 9,1 2,4-3,4-2,2 0,4 8,5 9,7 8,6 3,0-1,7 2,3 3,5 2,8 8,0 6,2 8,4 1,2-3,2-4,1-3,1 2,5 3,6 9,10 9,10 5,8 4,11 0,6 3,6-2,5 2,1-3,2 1,1 3,7 3,8 2,5 6,11 7,9 7,7 8,6 6,8 5,3 2,5 3,1-2,2-1,-2 0,3 3,-3 3,2 0,-3-1,-2 3,1 2,-1-3,2-1,-1-2,2 0,4-3,2 1,4 3,1 2,2 3,0-2,1-1,-1 2,1-4,-5 1,-2 1,1-2,-4-1,-4 3,0-2,2-1,-2-1,2 0,3 2,2-1,3 0,-3 2,-1-1,2-4,-3 0,-1-2,-2 1,0 4,2 3,3 3,2 2,2 1,1 1,1 1,0-1,1 1,-1 0,1-1,-1 0,0 0,0 0,0 0,0 0,5 0,0 0,5 0,0 0,3 0,0 0,1 0,-2 0,-2 0,-3 0,1 0,0 0,2 0,1 0,-3 0,2 0,-1 0,3 0,4 4,3 7,2 4,8 5,2 4,9 5,7 8,4 5,6 5,11 8,7 2,4-3,1-3,1-1,-5-4,-3-7,0 0,-3 2,-2 2,1 7,7 4,12 6,8 5,6 10,2 5,2 2,0 4,3 5,6 5,9 3,-4 3,-4-4,-5-5,-3-5,-4-4,-1-4,0 2,-6 0,-1 0,-4-2,-5-1,1 0,-2-2,6-4,6-2,-2-9,-3-5,-5-9,-5-4,-6 0,-5-4,-5 1,-1 1,-3 3,1 3,3 1,3 1,-2-3,0-1,-6-4,-5-5,-4-4,-2-4,-6-2,-1 3,5 1,3 4,1 4,4 5,7 3,0 7,2 3,0-4,-4-2,1-1,-5-5,-5-5,-2-1,-1 1,4 3,2 3,4-2,5 0,4 1,0 2,-4-2,-3-1,-5-3,-2 0,-2 2,-2 2,0 2,-1-2,1 0,4 0,2 7,3-2,2-1,-2 1,2-5,-1-4,-6-6,-4 0,-2-2,-4-1,-2 2,0-1,-1 4,3 3,5 0,5 6,7 4,7 2,-1 1,-2 0,0-4,-3-6,-2-3,-4-2,-2-4,-2-4,-2 3,5 3,5 1,5 2,0 4,3-1,-3 0,-3-2,-4-3,-7-4,-4-3,-6-3,-1-1,-4 0,2-1,1 4,4 2,3-1,2 0,1-1,-3-2,-1 0,-4-5,-4-2,-6-5,-2 0,2-2,-1 0,-5-2,-2 2,-6-1,-2 1,-3 3,5 3,-1 3,2-2,-4-1,2-3,-4 0,2-3,-3-3,-3-4,-3-3,-2-1,-3-2,4 0,1-1,-2 0,5 1,3-5,10-6,14-4,13-14,16-11,7-11,7-14,4-10,5-13,5-14,9-16,8-14,4-10,8-12,5-15,12-13,8-15,9-14,6-1,0 5,3 3,9-3,1 2,1 7,6-4,6-1,3 3,3 1,3-10,4-9,2-5,-3-6,0-2,-4 3,-5 1,-8 5,-10 8,-7 11,-11 10,-10 10,-11 12,-12 7,-14 11,-11 9,-10 11,-1 12,-8 12,-3 13,-6 9,-11 10,-5 14,-13 10,-8 13,-10 9,-9 10,-6 4,-4 5,-4 5,0 3,-1 2,0 2,1 1,0 0,-4 0,-1 0,-9 4,-5 14,-9 13,-20 22,-25 29,-30 35,-23 27,-16 21,-6 7,-4 14,-2 15,8-2,3 6,-5 19,-3 6,3 0,-5 12,-1 4,-6-1,-1 11,1 0,6-17,-6-1,-2-7,1-16,11-28,4-28,2-24,-2-13,-5-2,-17 6,-5-3,-4 5,-3-2,0-2,4 1,2 0,12-4,9-9,4-11,-3-1,-6-5,-7 8,-14 12,-7 13,-6 6,-6 2,0 8,-4 10,1 5,4-3,1-7,-4 3,-5 5,0 2,-6-5,-14-2,0-9,-4 0,-16 7,3-9,0-7,-7-5,8-11,2-4,-6 5,-1-2,3 3,3-8,-1 0,15 2,6 7,-7 15,5-4,10-7,14-12,11-3,3 10,10 6,10 3,6-3,-1-1,-3 9,5 2,10 1,10-6,15-17,11-15,11-20,10-15,11-14,12-7,7-6,6-6,8-4,8-6,6-4,4-3,7-1,3 2,4-2,2-3,-3-4,2 2,3-2,4 4,7 3,8 5,3 2,3 7,1-1,-4-1,-3-5,-3-6,-2-6,-2-4,-1-3,-1-2,1-1,-1 0,1 0,-1 0,1 1,0 4,0 1,0 1,0-2,4-5,7-3,4-5,14-9,10-11,8-9,8-7,9-9,1-3,4-11,6-14,13-16,14-13,10-5,9-4,10 0,8-5,20-8,18-3,6 5,5 6,15 3,8 5,3 0,9-5,5-5,-5 2,-1 5,0 1,3-1,-3-6,4-8,4 1,-7 2,-7 1,0 1,-3-4,-2 3,-2 3,3 0,-5 0,-6-4,1-7,6-1,-6 10,-7 10,-2 11,-3 11,-4 10,-11 1,-9 3,-7-3,-4-3,-3 0,-4 2,-11 2,-7 4,1 1,-4 7,-7-3,-10 3,-15 2,-11 3,-11 0,-9 0,-7-3,-4-7,-3-7,0-6,-5-2,-6 3,-9 7,-10 14,-9 14,-5 12,-4 9,-3 11,-1 4,0 6,0 0,1 3,0 3,1 2,-1 3,1 1,0 1,-4 0,-2 1,-3 0,-2 3,-2 3,-3 3,-4 0,-3-1,-1 2,-2 3,0 0,0 1,0 3,-1 3,1 1,-4 3,-2 0,1 1,1 0,1 0,2 0,0 5,1-4,0-2,5-4,2-3,3-3,1-1,2-2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2:00:10.454"/>
    </inkml:context>
    <inkml:brush xml:id="br0">
      <inkml:brushProperty name="width" value="0.05" units="cm"/>
      <inkml:brushProperty name="height" value="0.05" units="cm"/>
      <inkml:brushProperty name="ignorePressure" value="1"/>
    </inkml:brush>
  </inkml:definitions>
  <inkml:trace contextRef="#ctx0" brushRef="#br0">0 1113,'0'4,"0"7,0 5,0 9,0 10,0 16,0 4,0-2,0-2,0-5,0-5,0-6,0-4,0-3,0-1,0 3,0 6,0 19,0 18,0 24,0 18,0 16,0 18,0 19,0 12,0-6,0-14,0-22,0-20,0-17,0-12,0-3,0-3,0-6,0-4,0 1,0-9,0-6,0-9,0-8,0-11,0-7,0-2,0-1,0 0,0 2,0 10,0 9,0 10,0 10,0 8,0 1,0-3,0-3,0-9,0-4,0-3,0-5,0-5,0-1,0-1,0 1,0 3,0 4,0-1,0-4,0-4,0 1,0 3,0 3,0 4,0-1,0 0,0-4,0-3,0-5,0-3,0-3,0-6,0-2,0 0,0 1,0 6,0 3,0 1,0-1,0 0,0-1,0 3,0 1,0 4,0 5,0-1,0 2,0 3,0 2,0-2,0-5,0-5,0 1,0 8,0 0,0 6,0 3,0 2,0-4,0-7,0-10,0-8,0 2,0 4,0 10,0 20,0 14,0 6,0-2,0 0,0-6,0-7,0-14,0-8,0-6,0-7,0-4,0-2,0 3,0 6,0 0,0 4,0 4,0-1,0 1,0 2,0-6,0-2,0-2,0-3,0-3,0-2,0-1,0 0,0-1,0 0,0-9,0-12,0-16,0-10,0-7,0-2,0-1,0 0,0 1,0 1,0 2,0-1,0 2,0-5,0-6,0-5,0-14,0-16,0-13,0-5,0-6,0-9,0-19,0-32,0-30,0-39,0-29,0-26,0-19,0-9,0 8,0 28,0 34,0 29,0 28,0 27,0 27,0 11,0 13,0 1,0 9,0 6,0 1,0 6,0-2,0-10,0-10,0-30,0-19,0-6,0-3,0 11,0 10,0 13,0 21,0 18,0 11,0 5,0 5,0-8,0-10,0-14,0-2,0 1,0 0,0-1,0 3,0 4,0 4,0 0,0 2,0 5,0 5,0 10,0 12,0 2,0 5,0 3,0 3,0 5,0 4,0 4,0 1,0 11,0 12,0 12,0 9,0 6,0 4,0 3,0-1,0 1,0 4,0 5,0 1,0-1,0 1,0-2,0-1,0 1,0-1,0 2,0 0,0 2,0 3,0-1,0-4,0 6,0 5,0 15,0 11,0 25,0 12,0 11,0 6,0-1,0-4,0-14,0-7,0-4,0 17,0 12,0 15,0-7,0-14,0-9,0-19,0-13,0-11,0-8,0-1,0-7,0 2,0 4,0 5,0-3,0-4,0-2,0 2,0 14,0 22,0 18,0 2,0 5,0 1,0-3,0-8,0-13,0 0,0 5,0 14,0-1,0 4,0 4,0-1,0-2,0-5,0-7,0-9,0 7,0-2,0-5,0-5,0-5,0 0,0 4,0-1,0-2,0-3,0-7,0-8,0-7,0-10,0-5,0-2,0 0,0 2,0 0,0-3,0 0,0 5,0-1,0 4,0 6,0 7,0 6,0 3,0-7,0-5,0-5,0-4,0-2,0-1,0-5,0-6,0-5,0-4,0-4,0 3,0 5,0 1,0 3,0 4,0-1,0 5,0 4,0-2,0-1,0 0,0-4,0-4,0-6,0-12,0-15,0-1,0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2:16:23.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2:16:28.598"/>
    </inkml:context>
    <inkml:brush xml:id="br0">
      <inkml:brushProperty name="width" value="0.05" units="cm"/>
      <inkml:brushProperty name="height" value="0.05" units="cm"/>
      <inkml:brushProperty name="ignorePressure" value="1"/>
    </inkml:brush>
  </inkml:definitions>
  <inkml:trace contextRef="#ctx0" brushRef="#br0">0 0,'0'0,"0"0,0 0,0 0,0 0,0 0,0 0,0 0,0 0,0 0,0 0,0 0,0 0,0 0,0 0,0 0,0 0,0 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2:17:21.700"/>
    </inkml:context>
    <inkml:brush xml:id="br0">
      <inkml:brushProperty name="width" value="0.05" units="cm"/>
      <inkml:brushProperty name="height" value="0.05" units="cm"/>
      <inkml:brushProperty name="ignorePressure" value="1"/>
    </inkml:brush>
  </inkml:definitions>
  <inkml:trace contextRef="#ctx0" brushRef="#br0">0 0,'0'5,"0"5,0 6,0 8,0 10,0 2,0 5,0 3,0 4,0-2,0-1,0 5,0 8,0 7,0 14,0 20,0 19,0 7,0 8,0 0,0-2,0 3,0-12,0-5,0-14,0-15,0-15,0-10,0-3,0-4,0 8,0 9,0 5,0 12,0 8,0 13,0 5,0-3,0-5,0 7,0 0,0-5,0-5,0-11,0-9,0-5,0 1,0 12,0 18,0 15,0 26,0 48,0 16,0-24,0-41,0-41,0-31,0-20,0-6,0-5,0 8,0 11,0 17,0 11,0 7,0 8,0 2,0 0,0-1,0-3,0-2,0 12,0 7,0 13,0 1,0 2,0-9,0-14,0-23,0-23,0-15,0-13,0-9,0-7,0-4,0-1,0-4,0-2,0 1,0-3,0-3,0 0,0 2,0 0,0 0,0-1,0 2,0-3,0-11,0-19,0-20,0-12,0-6,0-7,0-6,0-12,0-33,0-74,0-81,0-45,0-10,0 24,0 59,0 58,0 42,0 27,0-10,0-36,0-61,0-41,0-11,0 28,0 43,0 55,0 49,0 32,0 23,0 14,0 4,0-12,0-12,0-16,0-18,0-8,0 2,0 4,0 11,0 10,0 12,0 5,0-2,0-5,0-3,0-5,0 0,0 1,0 12,0 9,0 7,0 5,0 7,0 3,0 0,0 8,0 18,0 30,0 34,0 28,0 13,0 5,0 0,0 2,0 16,0 19,0 22,0 12,0 5,0 8,0 0,0-3,0-1,0-4,0 40,0 24,0 6,0-10,0-23,0-23,0-31,0-28,0-21,0-16,0-17,0-8,0 7,0 6,0 7,0-1,0-6,0-11,0-12,0-10,0-8,0-10,0-4,0-1,0-4,0-8,0-6,0-3,0-13,0-14,0-14,0-14,0 4,0 37,0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75D8F-6F02-4BEC-80D4-2E8C114650A2}"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DD50A-E67C-43CE-9AFE-1E35E5AD2F80}" type="slidenum">
              <a:rPr lang="en-US" smtClean="0"/>
              <a:t>‹#›</a:t>
            </a:fld>
            <a:endParaRPr lang="en-US"/>
          </a:p>
        </p:txBody>
      </p:sp>
    </p:spTree>
    <p:extLst>
      <p:ext uri="{BB962C8B-B14F-4D97-AF65-F5344CB8AC3E}">
        <p14:creationId xmlns:p14="http://schemas.microsoft.com/office/powerpoint/2010/main" val="246367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1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image" Target="../media/image10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customXml" Target="../ink/ink11.xml"/><Relationship Id="rId4" Type="http://schemas.openxmlformats.org/officeDocument/2006/relationships/image" Target="../media/image1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customXml" Target="../ink/ink13.xml"/><Relationship Id="rId4" Type="http://schemas.openxmlformats.org/officeDocument/2006/relationships/image" Target="../media/image1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14.xml"/><Relationship Id="rId7" Type="http://schemas.openxmlformats.org/officeDocument/2006/relationships/customXml" Target="../ink/ink2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customXml" Target="../ink/ink15.xml"/><Relationship Id="rId10" Type="http://schemas.openxmlformats.org/officeDocument/2006/relationships/image" Target="../media/image26.png"/><Relationship Id="rId4" Type="http://schemas.openxmlformats.org/officeDocument/2006/relationships/image" Target="../media/image230.png"/><Relationship Id="rId9" Type="http://schemas.openxmlformats.org/officeDocument/2006/relationships/customXml" Target="../ink/ink16.xml"/></Relationships>
</file>

<file path=ppt/slides/_rels/slide2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customXml" Target="../ink/ink19.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customXml" Target="../ink/ink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customXml" Target="../ink/ink28.xml"/><Relationship Id="rId18" Type="http://schemas.openxmlformats.org/officeDocument/2006/relationships/customXml" Target="../ink/ink31.xml"/><Relationship Id="rId3" Type="http://schemas.openxmlformats.org/officeDocument/2006/relationships/customXml" Target="../ink/ink23.xml"/><Relationship Id="rId21" Type="http://schemas.openxmlformats.org/officeDocument/2006/relationships/image" Target="../media/image24.png"/><Relationship Id="rId7" Type="http://schemas.openxmlformats.org/officeDocument/2006/relationships/customXml" Target="../ink/ink25.xml"/><Relationship Id="rId12" Type="http://schemas.openxmlformats.org/officeDocument/2006/relationships/image" Target="../media/image48.png"/><Relationship Id="rId17" Type="http://schemas.openxmlformats.org/officeDocument/2006/relationships/image" Target="../media/image50.png"/><Relationship Id="rId2" Type="http://schemas.openxmlformats.org/officeDocument/2006/relationships/image" Target="../media/image5.png"/><Relationship Id="rId16" Type="http://schemas.openxmlformats.org/officeDocument/2006/relationships/customXml" Target="../ink/ink30.xml"/><Relationship Id="rId20" Type="http://schemas.openxmlformats.org/officeDocument/2006/relationships/customXml" Target="../ink/ink4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customXml" Target="../ink/ink27.xml"/><Relationship Id="rId5" Type="http://schemas.openxmlformats.org/officeDocument/2006/relationships/customXml" Target="../ink/ink24.xml"/><Relationship Id="rId15" Type="http://schemas.openxmlformats.org/officeDocument/2006/relationships/image" Target="../media/image49.png"/><Relationship Id="rId10" Type="http://schemas.openxmlformats.org/officeDocument/2006/relationships/image" Target="../media/image47.png"/><Relationship Id="rId19" Type="http://schemas.openxmlformats.org/officeDocument/2006/relationships/image" Target="../media/image51.png"/><Relationship Id="rId4" Type="http://schemas.openxmlformats.org/officeDocument/2006/relationships/image" Target="../media/image44.png"/><Relationship Id="rId9" Type="http://schemas.openxmlformats.org/officeDocument/2006/relationships/customXml" Target="../ink/ink26.xml"/><Relationship Id="rId14" Type="http://schemas.openxmlformats.org/officeDocument/2006/relationships/customXml" Target="../ink/ink29.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customXml" Target="../ink/ink33.xml"/><Relationship Id="rId7" Type="http://schemas.openxmlformats.org/officeDocument/2006/relationships/customXml" Target="../ink/ink35.xml"/><Relationship Id="rId12"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customXml" Target="../ink/ink46.xml"/><Relationship Id="rId5" Type="http://schemas.openxmlformats.org/officeDocument/2006/relationships/customXml" Target="../ink/ink34.xml"/><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customXml" Target="../ink/ink36.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3.xml"/><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65BE8C-F962-49B2-88D4-D71B747B88C2}"/>
              </a:ext>
            </a:extLst>
          </p:cNvPr>
          <p:cNvSpPr>
            <a:spLocks noGrp="1"/>
          </p:cNvSpPr>
          <p:nvPr>
            <p:ph type="ctrTitle"/>
          </p:nvPr>
        </p:nvSpPr>
        <p:spPr/>
        <p:txBody>
          <a:bodyPr/>
          <a:lstStyle/>
          <a:p>
            <a:r>
              <a:rPr lang="en-US" dirty="0"/>
              <a:t>Chapter 6: The Normal Distribution</a:t>
            </a:r>
          </a:p>
        </p:txBody>
      </p:sp>
      <p:sp>
        <p:nvSpPr>
          <p:cNvPr id="3" name="Subtitle 2">
            <a:extLst>
              <a:ext uri="{FF2B5EF4-FFF2-40B4-BE49-F238E27FC236}">
                <a16:creationId xmlns="" xmlns:a16="http://schemas.microsoft.com/office/drawing/2014/main" id="{F1C07D4F-55AE-4594-AC6C-F479048D5D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7376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AA491-4790-41FC-93E3-B099DF5EFB74}"/>
              </a:ext>
            </a:extLst>
          </p:cNvPr>
          <p:cNvSpPr>
            <a:spLocks noGrp="1"/>
          </p:cNvSpPr>
          <p:nvPr>
            <p:ph type="title"/>
          </p:nvPr>
        </p:nvSpPr>
        <p:spPr/>
        <p:txBody>
          <a:bodyPr/>
          <a:lstStyle/>
          <a:p>
            <a:r>
              <a:rPr lang="en-US" dirty="0"/>
              <a:t>4. Symmetric about the mean</a:t>
            </a:r>
          </a:p>
        </p:txBody>
      </p:sp>
      <p:pic>
        <p:nvPicPr>
          <p:cNvPr id="4098" name="Picture 2" descr="Image result for normal distribution">
            <a:extLst>
              <a:ext uri="{FF2B5EF4-FFF2-40B4-BE49-F238E27FC236}">
                <a16:creationId xmlns="" xmlns:a16="http://schemas.microsoft.com/office/drawing/2014/main" id="{6D4C353A-2305-424F-9761-3B395AB6AA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6085" y="2696662"/>
            <a:ext cx="5774792" cy="321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322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 xmlns:a16="http://schemas.microsoft.com/office/drawing/2014/main" id="{B3F9E774-F054-4892-8E69-C76B2C8545F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76" name="Picture 75">
            <a:extLst>
              <a:ext uri="{FF2B5EF4-FFF2-40B4-BE49-F238E27FC236}">
                <a16:creationId xmlns="" xmlns:a16="http://schemas.microsoft.com/office/drawing/2014/main" id="{BEF6A099-2A38-4C66-88FF-FDBCB564E5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8" name="Rectangle 77">
            <a:extLst>
              <a:ext uri="{FF2B5EF4-FFF2-40B4-BE49-F238E27FC236}">
                <a16:creationId xmlns="" xmlns:a16="http://schemas.microsoft.com/office/drawing/2014/main" id="{D0D98427-7B26-46E2-93FE-CB8CD38542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 xmlns:a16="http://schemas.microsoft.com/office/drawing/2014/main" id="{B15A4233-F980-4EF6-B2C0-D7C63E752A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6B52E30D-9778-4323-94F7-000A823E74CA}"/>
              </a:ext>
            </a:extLst>
          </p:cNvPr>
          <p:cNvSpPr>
            <a:spLocks noGrp="1"/>
          </p:cNvSpPr>
          <p:nvPr>
            <p:ph type="title"/>
          </p:nvPr>
        </p:nvSpPr>
        <p:spPr>
          <a:xfrm>
            <a:off x="680321" y="753228"/>
            <a:ext cx="4136123" cy="1080938"/>
          </a:xfrm>
        </p:spPr>
        <p:txBody>
          <a:bodyPr>
            <a:normAutofit/>
          </a:bodyPr>
          <a:lstStyle/>
          <a:p>
            <a:r>
              <a:rPr lang="en-US" sz="2400">
                <a:solidFill>
                  <a:srgbClr val="FFFFFF"/>
                </a:solidFill>
              </a:rPr>
              <a:t>5. The curve is continuous (no gaps) </a:t>
            </a:r>
          </a:p>
        </p:txBody>
      </p:sp>
      <p:pic>
        <p:nvPicPr>
          <p:cNvPr id="82" name="Picture 81">
            <a:extLst>
              <a:ext uri="{FF2B5EF4-FFF2-40B4-BE49-F238E27FC236}">
                <a16:creationId xmlns="" xmlns:a16="http://schemas.microsoft.com/office/drawing/2014/main" id="{3B7E3E62-AACE-4D18-93B3-B4C452E287C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useBgFill="1">
        <p:nvSpPr>
          <p:cNvPr id="84" name="Rectangle 83">
            <a:extLst>
              <a:ext uri="{FF2B5EF4-FFF2-40B4-BE49-F238E27FC236}">
                <a16:creationId xmlns="" xmlns:a16="http://schemas.microsoft.com/office/drawing/2014/main" id="{421B5709-714B-4EA8-8C75-C105D9B4D5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2" descr="Image result for distribution with gaps">
            <a:extLst>
              <a:ext uri="{FF2B5EF4-FFF2-40B4-BE49-F238E27FC236}">
                <a16:creationId xmlns="" xmlns:a16="http://schemas.microsoft.com/office/drawing/2014/main" id="{5FF87294-2F77-4FCB-A725-B340D6AFB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085" y="1248953"/>
            <a:ext cx="5629268" cy="4353300"/>
          </a:xfrm>
          <a:prstGeom prst="rect">
            <a:avLst/>
          </a:prstGeom>
          <a:noFill/>
          <a:ln>
            <a:noFill/>
          </a:ln>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 xmlns:a16="http://schemas.microsoft.com/office/drawing/2014/main" id="{0242E6B1-4430-41DA-9A71-192EE64DC54D}"/>
                  </a:ext>
                </a:extLst>
              </p14:cNvPr>
              <p14:cNvContentPartPr/>
              <p14:nvPr/>
            </p14:nvContentPartPr>
            <p14:xfrm>
              <a:off x="5162025" y="783415"/>
              <a:ext cx="6401880" cy="5525280"/>
            </p14:xfrm>
          </p:contentPart>
        </mc:Choice>
        <mc:Fallback xmlns="">
          <p:pic>
            <p:nvPicPr>
              <p:cNvPr id="9" name="Ink 8">
                <a:extLst>
                  <a:ext uri="{FF2B5EF4-FFF2-40B4-BE49-F238E27FC236}">
                    <a16:creationId xmlns:a16="http://schemas.microsoft.com/office/drawing/2014/main" id="{0242E6B1-4430-41DA-9A71-192EE64DC54D}"/>
                  </a:ext>
                </a:extLst>
              </p:cNvPr>
              <p:cNvPicPr/>
              <p:nvPr/>
            </p:nvPicPr>
            <p:blipFill>
              <a:blip r:embed="rId6"/>
              <a:stretch>
                <a:fillRect/>
              </a:stretch>
            </p:blipFill>
            <p:spPr>
              <a:xfrm>
                <a:off x="5099385" y="720415"/>
                <a:ext cx="6527520" cy="5650920"/>
              </a:xfrm>
              <a:prstGeom prst="rect">
                <a:avLst/>
              </a:prstGeom>
            </p:spPr>
          </p:pic>
        </mc:Fallback>
      </mc:AlternateContent>
      <p:pic>
        <p:nvPicPr>
          <p:cNvPr id="5126" name="Picture 6" descr="Image result for normal distribution">
            <a:extLst>
              <a:ext uri="{FF2B5EF4-FFF2-40B4-BE49-F238E27FC236}">
                <a16:creationId xmlns="" xmlns:a16="http://schemas.microsoft.com/office/drawing/2014/main" id="{D9798173-0EB5-4391-8F69-1D054B76C1CA}"/>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43" y="2462450"/>
            <a:ext cx="5147107" cy="343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17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circle(in)">
                                      <p:cBhvr>
                                        <p:cTn id="11"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F7AF9-E892-4C3F-8684-6E1F756F0D25}"/>
              </a:ext>
            </a:extLst>
          </p:cNvPr>
          <p:cNvSpPr>
            <a:spLocks noGrp="1"/>
          </p:cNvSpPr>
          <p:nvPr>
            <p:ph type="title"/>
          </p:nvPr>
        </p:nvSpPr>
        <p:spPr/>
        <p:txBody>
          <a:bodyPr/>
          <a:lstStyle/>
          <a:p>
            <a:r>
              <a:rPr lang="en-US" dirty="0"/>
              <a:t>6. Never touches the X axis </a:t>
            </a:r>
          </a:p>
        </p:txBody>
      </p:sp>
      <p:pic>
        <p:nvPicPr>
          <p:cNvPr id="6146" name="Picture 2" descr="Image result for normal distribution">
            <a:extLst>
              <a:ext uri="{FF2B5EF4-FFF2-40B4-BE49-F238E27FC236}">
                <a16:creationId xmlns="" xmlns:a16="http://schemas.microsoft.com/office/drawing/2014/main" id="{656362FE-9286-43AA-B273-532B7E6DF6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0998" y="2228645"/>
            <a:ext cx="7486250" cy="421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4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EF0AEC-983F-44CD-8579-EECE769980D4}"/>
              </a:ext>
            </a:extLst>
          </p:cNvPr>
          <p:cNvSpPr>
            <a:spLocks noGrp="1"/>
          </p:cNvSpPr>
          <p:nvPr>
            <p:ph type="title"/>
          </p:nvPr>
        </p:nvSpPr>
        <p:spPr/>
        <p:txBody>
          <a:bodyPr/>
          <a:lstStyle/>
          <a:p>
            <a:r>
              <a:rPr lang="en-US" dirty="0"/>
              <a:t>7.  Total area adds up to 1.00 or 100%</a:t>
            </a:r>
          </a:p>
        </p:txBody>
      </p:sp>
      <p:pic>
        <p:nvPicPr>
          <p:cNvPr id="7170" name="Picture 2" descr="Image result for normal distribution">
            <a:extLst>
              <a:ext uri="{FF2B5EF4-FFF2-40B4-BE49-F238E27FC236}">
                <a16:creationId xmlns="" xmlns:a16="http://schemas.microsoft.com/office/drawing/2014/main" id="{7E4ACAE1-F7F2-4F2F-94CE-584271B3E6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0077" y="2704904"/>
            <a:ext cx="6147978" cy="318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1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49CF00-4699-42FA-B796-4FF0EAACB021}"/>
              </a:ext>
            </a:extLst>
          </p:cNvPr>
          <p:cNvSpPr>
            <a:spLocks noGrp="1"/>
          </p:cNvSpPr>
          <p:nvPr>
            <p:ph type="title"/>
          </p:nvPr>
        </p:nvSpPr>
        <p:spPr/>
        <p:txBody>
          <a:bodyPr/>
          <a:lstStyle/>
          <a:p>
            <a:r>
              <a:rPr lang="en-US" dirty="0"/>
              <a:t>8. Area within 1 SD is 0.68, 2 SD is 0.95, 3 SD is 0.997 </a:t>
            </a:r>
          </a:p>
        </p:txBody>
      </p:sp>
      <p:pic>
        <p:nvPicPr>
          <p:cNvPr id="4" name="Picture 2" descr="Image result for normal distribution">
            <a:extLst>
              <a:ext uri="{FF2B5EF4-FFF2-40B4-BE49-F238E27FC236}">
                <a16:creationId xmlns="" xmlns:a16="http://schemas.microsoft.com/office/drawing/2014/main" id="{55F36995-BFB3-41FE-AECD-A4505A326E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3032" y="2578246"/>
            <a:ext cx="6354456" cy="329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91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AD9C3C-FDFE-4FF6-B6E8-19EF852B6957}"/>
              </a:ext>
            </a:extLst>
          </p:cNvPr>
          <p:cNvSpPr>
            <a:spLocks noGrp="1"/>
          </p:cNvSpPr>
          <p:nvPr>
            <p:ph type="title"/>
          </p:nvPr>
        </p:nvSpPr>
        <p:spPr/>
        <p:txBody>
          <a:bodyPr/>
          <a:lstStyle/>
          <a:p>
            <a:r>
              <a:rPr lang="en-US" dirty="0"/>
              <a:t>Z scores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3B3201D9-FC24-43E6-B08B-83735FB0A23A}"/>
                  </a:ext>
                </a:extLst>
              </p:cNvPr>
              <p:cNvSpPr>
                <a:spLocks noGrp="1"/>
              </p:cNvSpPr>
              <p:nvPr>
                <p:ph idx="1"/>
              </p:nvPr>
            </p:nvSpPr>
            <p:spPr/>
            <p:txBody>
              <a:bodyPr>
                <a:normAutofit/>
              </a:bodyPr>
              <a:lstStyle/>
              <a:p>
                <a:r>
                  <a:rPr lang="en-US" sz="3200" dirty="0"/>
                  <a:t>Z = </a:t>
                </a:r>
                <a14:m>
                  <m:oMath xmlns:m="http://schemas.openxmlformats.org/officeDocument/2006/math">
                    <m:f>
                      <m:fPr>
                        <m:ctrlPr>
                          <a:rPr lang="en-US" sz="3200" i="1" dirty="0" smtClean="0">
                            <a:latin typeface="Cambria Math"/>
                          </a:rPr>
                        </m:ctrlPr>
                      </m:fPr>
                      <m:num>
                        <m:r>
                          <a:rPr lang="en-US" sz="3200" i="1" dirty="0">
                            <a:latin typeface="Cambria Math" panose="02040503050406030204" pitchFamily="18" charset="0"/>
                          </a:rPr>
                          <m:t>𝑣𝑎𝑙𝑢𝑒</m:t>
                        </m:r>
                        <m:r>
                          <a:rPr lang="en-US" sz="3200" i="1" dirty="0">
                            <a:latin typeface="Cambria Math" panose="02040503050406030204" pitchFamily="18" charset="0"/>
                          </a:rPr>
                          <m:t> − </m:t>
                        </m:r>
                        <m:r>
                          <a:rPr lang="en-US" sz="3200" i="1" dirty="0">
                            <a:latin typeface="Cambria Math" panose="02040503050406030204" pitchFamily="18" charset="0"/>
                          </a:rPr>
                          <m:t>𝑚𝑒𝑎𝑛</m:t>
                        </m:r>
                      </m:num>
                      <m:den>
                        <m:r>
                          <a:rPr lang="en-US" sz="3200" b="0" i="1" dirty="0" smtClean="0">
                            <a:latin typeface="Cambria Math" panose="02040503050406030204" pitchFamily="18" charset="0"/>
                          </a:rPr>
                          <m:t>𝑠𝑡𝑎𝑛𝑑𝑎𝑟𝑑</m:t>
                        </m:r>
                        <m:r>
                          <a:rPr lang="en-US" sz="3200" b="0" i="1" dirty="0" smtClean="0">
                            <a:latin typeface="Cambria Math" panose="02040503050406030204" pitchFamily="18" charset="0"/>
                          </a:rPr>
                          <m:t> </m:t>
                        </m:r>
                        <m:r>
                          <a:rPr lang="en-US" sz="3200" b="0" i="1" dirty="0" smtClean="0">
                            <a:latin typeface="Cambria Math" panose="02040503050406030204" pitchFamily="18" charset="0"/>
                          </a:rPr>
                          <m:t>𝑑𝑒𝑣𝑖𝑎𝑡𝑖𝑜𝑛</m:t>
                        </m:r>
                      </m:den>
                    </m:f>
                  </m:oMath>
                </a14:m>
                <a:r>
                  <a:rPr lang="en-US" sz="3200" dirty="0"/>
                  <a:t>        Z = </a:t>
                </a:r>
                <a14:m>
                  <m:oMath xmlns:m="http://schemas.openxmlformats.org/officeDocument/2006/math">
                    <m:f>
                      <m:fPr>
                        <m:ctrlPr>
                          <a:rPr lang="en-US" sz="3200" i="1" dirty="0">
                            <a:latin typeface="Cambria Math"/>
                          </a:rPr>
                        </m:ctrlPr>
                      </m:fPr>
                      <m:num>
                        <m:r>
                          <a:rPr lang="en-US" sz="3200" b="0" i="1" dirty="0" smtClean="0">
                            <a:latin typeface="Cambria Math" panose="02040503050406030204" pitchFamily="18" charset="0"/>
                          </a:rPr>
                          <m:t>𝑋</m:t>
                        </m:r>
                        <m:r>
                          <a:rPr lang="en-US" sz="3200" b="0" i="1" dirty="0" smtClean="0">
                            <a:latin typeface="Cambria Math" panose="02040503050406030204" pitchFamily="18" charset="0"/>
                          </a:rPr>
                          <m:t> − </m:t>
                        </m:r>
                        <m:r>
                          <m:rPr>
                            <m:sty m:val="p"/>
                          </m:rPr>
                          <a:rPr lang="el-GR" sz="3200" b="0" i="1" dirty="0" smtClean="0">
                            <a:latin typeface="Cambria Math" panose="02040503050406030204" pitchFamily="18" charset="0"/>
                          </a:rPr>
                          <m:t>μ</m:t>
                        </m:r>
                      </m:num>
                      <m:den>
                        <m:r>
                          <m:rPr>
                            <m:sty m:val="p"/>
                          </m:rPr>
                          <a:rPr lang="el-GR" sz="3200" i="1" dirty="0" smtClean="0">
                            <a:latin typeface="Cambria Math" panose="02040503050406030204" pitchFamily="18" charset="0"/>
                          </a:rPr>
                          <m:t>σ</m:t>
                        </m:r>
                      </m:den>
                    </m:f>
                  </m:oMath>
                </a14:m>
                <a:endParaRPr lang="en-US" sz="3200" dirty="0"/>
              </a:p>
              <a:p>
                <a:endParaRPr lang="en-US" sz="3200" dirty="0"/>
              </a:p>
              <a:p>
                <a:r>
                  <a:rPr lang="en-US" sz="3200" dirty="0"/>
                  <a:t>Z score is just number of standard deviations away from the mean</a:t>
                </a:r>
              </a:p>
            </p:txBody>
          </p:sp>
        </mc:Choice>
        <mc:Fallback xmlns="">
          <p:sp>
            <p:nvSpPr>
              <p:cNvPr id="3" name="Content Placeholder 2">
                <a:extLst>
                  <a:ext uri="{FF2B5EF4-FFF2-40B4-BE49-F238E27FC236}">
                    <a16:creationId xmlns:a16="http://schemas.microsoft.com/office/drawing/2014/main" id="{3B3201D9-FC24-43E6-B08B-83735FB0A23A}"/>
                  </a:ext>
                </a:extLst>
              </p:cNvPr>
              <p:cNvSpPr>
                <a:spLocks noGrp="1" noRot="1" noChangeAspect="1" noMove="1" noResize="1" noEditPoints="1" noAdjustHandles="1" noChangeArrowheads="1" noChangeShapeType="1" noTextEdit="1"/>
              </p:cNvSpPr>
              <p:nvPr>
                <p:ph idx="1"/>
              </p:nvPr>
            </p:nvSpPr>
            <p:spPr>
              <a:blipFill>
                <a:blip r:embed="rId2"/>
                <a:stretch>
                  <a:fillRect l="-1458" t="-846"/>
                </a:stretch>
              </a:blipFill>
            </p:spPr>
            <p:txBody>
              <a:bodyPr/>
              <a:lstStyle/>
              <a:p>
                <a:r>
                  <a:rPr lang="en-US">
                    <a:noFill/>
                  </a:rPr>
                  <a:t> </a:t>
                </a:r>
              </a:p>
            </p:txBody>
          </p:sp>
        </mc:Fallback>
      </mc:AlternateContent>
    </p:spTree>
    <p:extLst>
      <p:ext uri="{BB962C8B-B14F-4D97-AF65-F5344CB8AC3E}">
        <p14:creationId xmlns:p14="http://schemas.microsoft.com/office/powerpoint/2010/main" val="1660044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E4D513-A922-43CF-8736-3A713F0E5FD8}"/>
              </a:ext>
            </a:extLst>
          </p:cNvPr>
          <p:cNvSpPr>
            <a:spLocks noGrp="1"/>
          </p:cNvSpPr>
          <p:nvPr>
            <p:ph type="title"/>
          </p:nvPr>
        </p:nvSpPr>
        <p:spPr/>
        <p:txBody>
          <a:bodyPr/>
          <a:lstStyle/>
          <a:p>
            <a:r>
              <a:rPr lang="en-US" dirty="0"/>
              <a:t>Finding area under standard normal distribution</a:t>
            </a:r>
          </a:p>
        </p:txBody>
      </p:sp>
      <p:sp>
        <p:nvSpPr>
          <p:cNvPr id="3" name="Content Placeholder 2">
            <a:extLst>
              <a:ext uri="{FF2B5EF4-FFF2-40B4-BE49-F238E27FC236}">
                <a16:creationId xmlns="" xmlns:a16="http://schemas.microsoft.com/office/drawing/2014/main" id="{EB643C44-DD96-4DBF-B905-7C288FF509CE}"/>
              </a:ext>
            </a:extLst>
          </p:cNvPr>
          <p:cNvSpPr>
            <a:spLocks noGrp="1"/>
          </p:cNvSpPr>
          <p:nvPr>
            <p:ph idx="1"/>
          </p:nvPr>
        </p:nvSpPr>
        <p:spPr/>
        <p:txBody>
          <a:bodyPr/>
          <a:lstStyle/>
          <a:p>
            <a:r>
              <a:rPr lang="en-US" dirty="0"/>
              <a:t>1.  Draw normal distribution curve and shade area you are looking for</a:t>
            </a:r>
          </a:p>
          <a:p>
            <a:r>
              <a:rPr lang="en-US" dirty="0"/>
              <a:t>2.  Look up Z value in table in back and record probability (779-780)</a:t>
            </a:r>
          </a:p>
          <a:p>
            <a:r>
              <a:rPr lang="en-US" dirty="0"/>
              <a:t>3. If area is to left of Z value, then probability found is answer</a:t>
            </a:r>
          </a:p>
          <a:p>
            <a:r>
              <a:rPr lang="en-US" dirty="0"/>
              <a:t>4. If area is to the right of Z value, </a:t>
            </a:r>
            <a:r>
              <a:rPr lang="en-US" dirty="0" smtClean="0"/>
              <a:t>then </a:t>
            </a:r>
            <a:r>
              <a:rPr lang="en-US" dirty="0"/>
              <a:t>1 - probability</a:t>
            </a:r>
          </a:p>
        </p:txBody>
      </p:sp>
    </p:spTree>
    <p:extLst>
      <p:ext uri="{BB962C8B-B14F-4D97-AF65-F5344CB8AC3E}">
        <p14:creationId xmlns:p14="http://schemas.microsoft.com/office/powerpoint/2010/main" val="2669871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55C85C-40BF-48A5-A9BE-05B67407B636}"/>
              </a:ext>
            </a:extLst>
          </p:cNvPr>
          <p:cNvSpPr>
            <a:spLocks noGrp="1"/>
          </p:cNvSpPr>
          <p:nvPr>
            <p:ph type="title"/>
          </p:nvPr>
        </p:nvSpPr>
        <p:spPr/>
        <p:txBody>
          <a:bodyPr/>
          <a:lstStyle/>
          <a:p>
            <a:r>
              <a:rPr lang="en-US" dirty="0"/>
              <a:t>Example</a:t>
            </a:r>
          </a:p>
        </p:txBody>
      </p:sp>
      <p:pic>
        <p:nvPicPr>
          <p:cNvPr id="2050" name="Picture 2" descr="Image result for normal distribution">
            <a:extLst>
              <a:ext uri="{FF2B5EF4-FFF2-40B4-BE49-F238E27FC236}">
                <a16:creationId xmlns="" xmlns:a16="http://schemas.microsoft.com/office/drawing/2014/main" id="{334D28FF-EC35-496C-A741-44ACFD8235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185" y="2264568"/>
            <a:ext cx="6592132" cy="40607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 xmlns:a16="http://schemas.microsoft.com/office/drawing/2014/main" id="{27F631DE-4B75-4187-98A9-0724018F3E20}"/>
                  </a:ext>
                </a:extLst>
              </p14:cNvPr>
              <p14:cNvContentPartPr/>
              <p14:nvPr/>
            </p14:nvContentPartPr>
            <p14:xfrm>
              <a:off x="6462900" y="2952270"/>
              <a:ext cx="360" cy="3207240"/>
            </p14:xfrm>
          </p:contentPart>
        </mc:Choice>
        <mc:Fallback xmlns="">
          <p:pic>
            <p:nvPicPr>
              <p:cNvPr id="4" name="Ink 3">
                <a:extLst>
                  <a:ext uri="{FF2B5EF4-FFF2-40B4-BE49-F238E27FC236}">
                    <a16:creationId xmlns:a16="http://schemas.microsoft.com/office/drawing/2014/main" id="{27F631DE-4B75-4187-98A9-0724018F3E20}"/>
                  </a:ext>
                </a:extLst>
              </p:cNvPr>
              <p:cNvPicPr/>
              <p:nvPr/>
            </p:nvPicPr>
            <p:blipFill>
              <a:blip r:embed="rId4"/>
              <a:stretch>
                <a:fillRect/>
              </a:stretch>
            </p:blipFill>
            <p:spPr>
              <a:xfrm>
                <a:off x="6453900" y="2943270"/>
                <a:ext cx="18000" cy="3224880"/>
              </a:xfrm>
              <a:prstGeom prst="rect">
                <a:avLst/>
              </a:prstGeom>
            </p:spPr>
          </p:pic>
        </mc:Fallback>
      </mc:AlternateContent>
      <p:sp>
        <p:nvSpPr>
          <p:cNvPr id="5" name="TextBox 4">
            <a:extLst>
              <a:ext uri="{FF2B5EF4-FFF2-40B4-BE49-F238E27FC236}">
                <a16:creationId xmlns="" xmlns:a16="http://schemas.microsoft.com/office/drawing/2014/main" id="{95715A51-BD09-47A6-9F99-3F3DE2155FB7}"/>
              </a:ext>
            </a:extLst>
          </p:cNvPr>
          <p:cNvSpPr txBox="1"/>
          <p:nvPr/>
        </p:nvSpPr>
        <p:spPr>
          <a:xfrm>
            <a:off x="6185809" y="2588800"/>
            <a:ext cx="1237722" cy="369332"/>
          </a:xfrm>
          <a:prstGeom prst="rect">
            <a:avLst/>
          </a:prstGeom>
          <a:noFill/>
        </p:spPr>
        <p:txBody>
          <a:bodyPr wrap="square" rtlCol="0">
            <a:spAutoFit/>
          </a:bodyPr>
          <a:lstStyle/>
          <a:p>
            <a:r>
              <a:rPr lang="en-US" dirty="0">
                <a:solidFill>
                  <a:schemeClr val="bg1"/>
                </a:solidFill>
              </a:rPr>
              <a:t>Z = 0.89</a:t>
            </a:r>
          </a:p>
        </p:txBody>
      </p:sp>
      <p:sp>
        <p:nvSpPr>
          <p:cNvPr id="17" name="TextBox 16">
            <a:extLst>
              <a:ext uri="{FF2B5EF4-FFF2-40B4-BE49-F238E27FC236}">
                <a16:creationId xmlns="" xmlns:a16="http://schemas.microsoft.com/office/drawing/2014/main" id="{E8F18DB3-F52E-4DCB-8206-F4128E27338A}"/>
              </a:ext>
            </a:extLst>
          </p:cNvPr>
          <p:cNvSpPr txBox="1"/>
          <p:nvPr/>
        </p:nvSpPr>
        <p:spPr>
          <a:xfrm>
            <a:off x="7185306" y="2444262"/>
            <a:ext cx="1836236" cy="2308324"/>
          </a:xfrm>
          <a:prstGeom prst="rect">
            <a:avLst/>
          </a:prstGeom>
          <a:noFill/>
        </p:spPr>
        <p:txBody>
          <a:bodyPr wrap="square" rtlCol="0">
            <a:spAutoFit/>
          </a:bodyPr>
          <a:lstStyle/>
          <a:p>
            <a:pPr marL="342900" indent="-342900">
              <a:buAutoNum type="arabicPeriod"/>
            </a:pPr>
            <a:r>
              <a:rPr lang="en-US" dirty="0">
                <a:solidFill>
                  <a:schemeClr val="bg1"/>
                </a:solidFill>
              </a:rPr>
              <a:t>Look up Z score in table</a:t>
            </a:r>
          </a:p>
          <a:p>
            <a:pPr marL="342900" indent="-342900">
              <a:buAutoNum type="arabicPeriod"/>
            </a:pPr>
            <a:r>
              <a:rPr lang="en-US" dirty="0">
                <a:solidFill>
                  <a:schemeClr val="bg1"/>
                </a:solidFill>
              </a:rPr>
              <a:t>Since desired area on left, just record that area</a:t>
            </a:r>
          </a:p>
        </p:txBody>
      </p:sp>
      <p:sp>
        <p:nvSpPr>
          <p:cNvPr id="18" name="TextBox 17">
            <a:extLst>
              <a:ext uri="{FF2B5EF4-FFF2-40B4-BE49-F238E27FC236}">
                <a16:creationId xmlns="" xmlns:a16="http://schemas.microsoft.com/office/drawing/2014/main" id="{F807AE1F-DD74-4C1F-A76F-A98B54C7CB49}"/>
              </a:ext>
            </a:extLst>
          </p:cNvPr>
          <p:cNvSpPr txBox="1"/>
          <p:nvPr/>
        </p:nvSpPr>
        <p:spPr>
          <a:xfrm>
            <a:off x="9533936" y="2952270"/>
            <a:ext cx="2161310" cy="769441"/>
          </a:xfrm>
          <a:prstGeom prst="rect">
            <a:avLst/>
          </a:prstGeom>
          <a:noFill/>
        </p:spPr>
        <p:txBody>
          <a:bodyPr wrap="square" rtlCol="0">
            <a:spAutoFit/>
          </a:bodyPr>
          <a:lstStyle/>
          <a:p>
            <a:r>
              <a:rPr lang="en-US" sz="4400" dirty="0"/>
              <a:t>0.8133</a:t>
            </a:r>
          </a:p>
        </p:txBody>
      </p:sp>
    </p:spTree>
    <p:extLst>
      <p:ext uri="{BB962C8B-B14F-4D97-AF65-F5344CB8AC3E}">
        <p14:creationId xmlns:p14="http://schemas.microsoft.com/office/powerpoint/2010/main" val="185614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heel(1)">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91059-E131-4385-88ED-BD137C0E9F83}"/>
              </a:ext>
            </a:extLst>
          </p:cNvPr>
          <p:cNvSpPr>
            <a:spLocks noGrp="1"/>
          </p:cNvSpPr>
          <p:nvPr>
            <p:ph type="title"/>
          </p:nvPr>
        </p:nvSpPr>
        <p:spPr/>
        <p:txBody>
          <a:bodyPr/>
          <a:lstStyle/>
          <a:p>
            <a:r>
              <a:rPr lang="en-US" dirty="0"/>
              <a:t>Example #2</a:t>
            </a:r>
          </a:p>
        </p:txBody>
      </p:sp>
      <p:pic>
        <p:nvPicPr>
          <p:cNvPr id="3074" name="Picture 2" descr="Image result for normal distribution">
            <a:extLst>
              <a:ext uri="{FF2B5EF4-FFF2-40B4-BE49-F238E27FC236}">
                <a16:creationId xmlns="" xmlns:a16="http://schemas.microsoft.com/office/drawing/2014/main" id="{6C4B24C7-A9AD-4DC5-AA76-731FB8B5E2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1898" y="2087167"/>
            <a:ext cx="6522085" cy="40176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 xmlns:a16="http://schemas.microsoft.com/office/drawing/2014/main" id="{E240E1A2-8111-4AF7-AE0B-03C959510589}"/>
                  </a:ext>
                </a:extLst>
              </p14:cNvPr>
              <p14:cNvContentPartPr/>
              <p14:nvPr/>
            </p14:nvContentPartPr>
            <p14:xfrm>
              <a:off x="1421625" y="2236015"/>
              <a:ext cx="360" cy="360"/>
            </p14:xfrm>
          </p:contentPart>
        </mc:Choice>
        <mc:Fallback xmlns="">
          <p:pic>
            <p:nvPicPr>
              <p:cNvPr id="6" name="Ink 5">
                <a:extLst>
                  <a:ext uri="{FF2B5EF4-FFF2-40B4-BE49-F238E27FC236}">
                    <a16:creationId xmlns:a16="http://schemas.microsoft.com/office/drawing/2014/main" id="{E240E1A2-8111-4AF7-AE0B-03C959510589}"/>
                  </a:ext>
                </a:extLst>
              </p:cNvPr>
              <p:cNvPicPr/>
              <p:nvPr/>
            </p:nvPicPr>
            <p:blipFill>
              <a:blip r:embed="rId4"/>
              <a:stretch>
                <a:fillRect/>
              </a:stretch>
            </p:blipFill>
            <p:spPr>
              <a:xfrm>
                <a:off x="1412625" y="2227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 xmlns:a16="http://schemas.microsoft.com/office/drawing/2014/main" id="{DAF12D67-48C9-4770-A6A6-05A3C15AAF33}"/>
                  </a:ext>
                </a:extLst>
              </p14:cNvPr>
              <p14:cNvContentPartPr/>
              <p14:nvPr/>
            </p14:nvContentPartPr>
            <p14:xfrm>
              <a:off x="3218385" y="4636495"/>
              <a:ext cx="360" cy="360"/>
            </p14:xfrm>
          </p:contentPart>
        </mc:Choice>
        <mc:Fallback xmlns="">
          <p:pic>
            <p:nvPicPr>
              <p:cNvPr id="8" name="Ink 7">
                <a:extLst>
                  <a:ext uri="{FF2B5EF4-FFF2-40B4-BE49-F238E27FC236}">
                    <a16:creationId xmlns:a16="http://schemas.microsoft.com/office/drawing/2014/main" id="{DAF12D67-48C9-4770-A6A6-05A3C15AAF33}"/>
                  </a:ext>
                </a:extLst>
              </p:cNvPr>
              <p:cNvPicPr/>
              <p:nvPr/>
            </p:nvPicPr>
            <p:blipFill>
              <a:blip r:embed="rId4"/>
              <a:stretch>
                <a:fillRect/>
              </a:stretch>
            </p:blipFill>
            <p:spPr>
              <a:xfrm>
                <a:off x="3209385" y="46274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 xmlns:a16="http://schemas.microsoft.com/office/drawing/2014/main" id="{2E8EE88A-DE29-4F63-9A6C-5BBA8F0537A7}"/>
                  </a:ext>
                </a:extLst>
              </p14:cNvPr>
              <p14:cNvContentPartPr/>
              <p14:nvPr/>
            </p14:nvContentPartPr>
            <p14:xfrm>
              <a:off x="7329225" y="3186415"/>
              <a:ext cx="360" cy="2862720"/>
            </p14:xfrm>
          </p:contentPart>
        </mc:Choice>
        <mc:Fallback xmlns="">
          <p:pic>
            <p:nvPicPr>
              <p:cNvPr id="9" name="Ink 8">
                <a:extLst>
                  <a:ext uri="{FF2B5EF4-FFF2-40B4-BE49-F238E27FC236}">
                    <a16:creationId xmlns:a16="http://schemas.microsoft.com/office/drawing/2014/main" id="{2E8EE88A-DE29-4F63-9A6C-5BBA8F0537A7}"/>
                  </a:ext>
                </a:extLst>
              </p:cNvPr>
              <p:cNvPicPr/>
              <p:nvPr/>
            </p:nvPicPr>
            <p:blipFill>
              <a:blip r:embed="rId7"/>
              <a:stretch>
                <a:fillRect/>
              </a:stretch>
            </p:blipFill>
            <p:spPr>
              <a:xfrm>
                <a:off x="7320225" y="3177415"/>
                <a:ext cx="18000" cy="2880360"/>
              </a:xfrm>
              <a:prstGeom prst="rect">
                <a:avLst/>
              </a:prstGeom>
            </p:spPr>
          </p:pic>
        </mc:Fallback>
      </mc:AlternateContent>
      <p:sp>
        <p:nvSpPr>
          <p:cNvPr id="10" name="TextBox 9">
            <a:extLst>
              <a:ext uri="{FF2B5EF4-FFF2-40B4-BE49-F238E27FC236}">
                <a16:creationId xmlns="" xmlns:a16="http://schemas.microsoft.com/office/drawing/2014/main" id="{07013622-3836-4609-8569-2EB1633CBDC7}"/>
              </a:ext>
            </a:extLst>
          </p:cNvPr>
          <p:cNvSpPr txBox="1"/>
          <p:nvPr/>
        </p:nvSpPr>
        <p:spPr>
          <a:xfrm>
            <a:off x="7329225" y="2576945"/>
            <a:ext cx="1420008" cy="923330"/>
          </a:xfrm>
          <a:prstGeom prst="rect">
            <a:avLst/>
          </a:prstGeom>
          <a:noFill/>
        </p:spPr>
        <p:txBody>
          <a:bodyPr wrap="square" rtlCol="0">
            <a:spAutoFit/>
          </a:bodyPr>
          <a:lstStyle/>
          <a:p>
            <a:r>
              <a:rPr lang="en-US" dirty="0">
                <a:solidFill>
                  <a:schemeClr val="bg1"/>
                </a:solidFill>
              </a:rPr>
              <a:t>Z = 1.33 Find area to the right</a:t>
            </a:r>
          </a:p>
        </p:txBody>
      </p:sp>
      <p:sp>
        <p:nvSpPr>
          <p:cNvPr id="12" name="TextBox 11">
            <a:extLst>
              <a:ext uri="{FF2B5EF4-FFF2-40B4-BE49-F238E27FC236}">
                <a16:creationId xmlns="" xmlns:a16="http://schemas.microsoft.com/office/drawing/2014/main" id="{538B23EE-D1C4-4043-85A4-6CA98232EEBF}"/>
              </a:ext>
            </a:extLst>
          </p:cNvPr>
          <p:cNvSpPr txBox="1"/>
          <p:nvPr/>
        </p:nvSpPr>
        <p:spPr>
          <a:xfrm>
            <a:off x="9531927" y="2733964"/>
            <a:ext cx="2318328" cy="954107"/>
          </a:xfrm>
          <a:prstGeom prst="rect">
            <a:avLst/>
          </a:prstGeom>
          <a:noFill/>
        </p:spPr>
        <p:txBody>
          <a:bodyPr wrap="square" rtlCol="0">
            <a:spAutoFit/>
          </a:bodyPr>
          <a:lstStyle/>
          <a:p>
            <a:r>
              <a:rPr lang="en-US" sz="2800" dirty="0"/>
              <a:t>1 – 0.9082 </a:t>
            </a:r>
          </a:p>
          <a:p>
            <a:r>
              <a:rPr lang="en-US" sz="2800" dirty="0"/>
              <a:t>= 0.0918</a:t>
            </a:r>
          </a:p>
        </p:txBody>
      </p:sp>
    </p:spTree>
    <p:extLst>
      <p:ext uri="{BB962C8B-B14F-4D97-AF65-F5344CB8AC3E}">
        <p14:creationId xmlns:p14="http://schemas.microsoft.com/office/powerpoint/2010/main" val="37985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67DFD0-1924-450B-A74D-4ABBFC14192C}"/>
              </a:ext>
            </a:extLst>
          </p:cNvPr>
          <p:cNvSpPr>
            <a:spLocks noGrp="1"/>
          </p:cNvSpPr>
          <p:nvPr>
            <p:ph type="title"/>
          </p:nvPr>
        </p:nvSpPr>
        <p:spPr/>
        <p:txBody>
          <a:bodyPr/>
          <a:lstStyle/>
          <a:p>
            <a:r>
              <a:rPr lang="en-US" dirty="0"/>
              <a:t>Try these on your own</a:t>
            </a:r>
          </a:p>
        </p:txBody>
      </p:sp>
      <p:sp>
        <p:nvSpPr>
          <p:cNvPr id="3" name="Content Placeholder 2">
            <a:extLst>
              <a:ext uri="{FF2B5EF4-FFF2-40B4-BE49-F238E27FC236}">
                <a16:creationId xmlns="" xmlns:a16="http://schemas.microsoft.com/office/drawing/2014/main" id="{139F8D15-8345-4405-8A58-1F5BE48C4C55}"/>
              </a:ext>
            </a:extLst>
          </p:cNvPr>
          <p:cNvSpPr>
            <a:spLocks noGrp="1"/>
          </p:cNvSpPr>
          <p:nvPr>
            <p:ph idx="1"/>
          </p:nvPr>
        </p:nvSpPr>
        <p:spPr/>
        <p:txBody>
          <a:bodyPr>
            <a:normAutofit/>
          </a:bodyPr>
          <a:lstStyle/>
          <a:p>
            <a:r>
              <a:rPr lang="en-US" sz="2800" dirty="0"/>
              <a:t>Find the area to the left of the Z score 0.56</a:t>
            </a:r>
          </a:p>
          <a:p>
            <a:r>
              <a:rPr lang="en-US" sz="2800" dirty="0"/>
              <a:t>0.7123</a:t>
            </a:r>
          </a:p>
          <a:p>
            <a:r>
              <a:rPr lang="en-US" sz="2800" dirty="0"/>
              <a:t>Find the area to the right of the score -1.29</a:t>
            </a:r>
          </a:p>
          <a:p>
            <a:r>
              <a:rPr lang="en-US" sz="2800" dirty="0"/>
              <a:t>1-0.0985 = 0.9015</a:t>
            </a:r>
          </a:p>
        </p:txBody>
      </p:sp>
    </p:spTree>
    <p:extLst>
      <p:ext uri="{BB962C8B-B14F-4D97-AF65-F5344CB8AC3E}">
        <p14:creationId xmlns:p14="http://schemas.microsoft.com/office/powerpoint/2010/main" val="20103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73F7F-C40E-4EE8-95B5-4401A84B5584}"/>
              </a:ext>
            </a:extLst>
          </p:cNvPr>
          <p:cNvSpPr>
            <a:spLocks noGrp="1"/>
          </p:cNvSpPr>
          <p:nvPr>
            <p:ph type="title"/>
          </p:nvPr>
        </p:nvSpPr>
        <p:spPr/>
        <p:txBody>
          <a:bodyPr/>
          <a:lstStyle/>
          <a:p>
            <a:r>
              <a:rPr lang="en-US" dirty="0"/>
              <a:t>6-1: Normal Distributions</a:t>
            </a:r>
          </a:p>
        </p:txBody>
      </p:sp>
      <p:sp>
        <p:nvSpPr>
          <p:cNvPr id="3" name="Text Placeholder 2">
            <a:extLst>
              <a:ext uri="{FF2B5EF4-FFF2-40B4-BE49-F238E27FC236}">
                <a16:creationId xmlns="" xmlns:a16="http://schemas.microsoft.com/office/drawing/2014/main" id="{90925EB0-D86D-41ED-B452-7A859A270B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6481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7F6DFD-AA1B-4571-9A0C-4F375D3E04AA}"/>
              </a:ext>
            </a:extLst>
          </p:cNvPr>
          <p:cNvSpPr>
            <a:spLocks noGrp="1"/>
          </p:cNvSpPr>
          <p:nvPr>
            <p:ph type="title"/>
          </p:nvPr>
        </p:nvSpPr>
        <p:spPr/>
        <p:txBody>
          <a:bodyPr/>
          <a:lstStyle/>
          <a:p>
            <a:r>
              <a:rPr lang="en-US" dirty="0"/>
              <a:t>HW 6-1 day 1</a:t>
            </a:r>
          </a:p>
        </p:txBody>
      </p:sp>
      <p:sp>
        <p:nvSpPr>
          <p:cNvPr id="3" name="Content Placeholder 2">
            <a:extLst>
              <a:ext uri="{FF2B5EF4-FFF2-40B4-BE49-F238E27FC236}">
                <a16:creationId xmlns="" xmlns:a16="http://schemas.microsoft.com/office/drawing/2014/main" id="{1370ACC3-4026-4E06-B867-EC445CBADD4A}"/>
              </a:ext>
            </a:extLst>
          </p:cNvPr>
          <p:cNvSpPr>
            <a:spLocks noGrp="1"/>
          </p:cNvSpPr>
          <p:nvPr>
            <p:ph idx="1"/>
          </p:nvPr>
        </p:nvSpPr>
        <p:spPr/>
        <p:txBody>
          <a:bodyPr/>
          <a:lstStyle/>
          <a:p>
            <a:r>
              <a:rPr lang="en-US" dirty="0"/>
              <a:t>P322. #</a:t>
            </a:r>
            <a:r>
              <a:rPr lang="en-US" dirty="0" smtClean="0"/>
              <a:t>8-29 </a:t>
            </a:r>
            <a:r>
              <a:rPr lang="en-US" dirty="0"/>
              <a:t>every 3</a:t>
            </a:r>
            <a:r>
              <a:rPr lang="en-US" baseline="30000" dirty="0"/>
              <a:t>rd</a:t>
            </a:r>
            <a:r>
              <a:rPr lang="en-US" dirty="0"/>
              <a:t> one</a:t>
            </a:r>
          </a:p>
        </p:txBody>
      </p:sp>
    </p:spTree>
    <p:extLst>
      <p:ext uri="{BB962C8B-B14F-4D97-AF65-F5344CB8AC3E}">
        <p14:creationId xmlns:p14="http://schemas.microsoft.com/office/powerpoint/2010/main" val="505319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CDDE5E-01CF-4822-B988-EF01C1183663}"/>
              </a:ext>
            </a:extLst>
          </p:cNvPr>
          <p:cNvSpPr>
            <a:spLocks noGrp="1"/>
          </p:cNvSpPr>
          <p:nvPr>
            <p:ph type="title"/>
          </p:nvPr>
        </p:nvSpPr>
        <p:spPr/>
        <p:txBody>
          <a:bodyPr/>
          <a:lstStyle/>
          <a:p>
            <a:r>
              <a:rPr lang="en-US" dirty="0"/>
              <a:t>If the desired area is between two Z scores</a:t>
            </a:r>
          </a:p>
        </p:txBody>
      </p:sp>
      <p:sp>
        <p:nvSpPr>
          <p:cNvPr id="3" name="Content Placeholder 2">
            <a:extLst>
              <a:ext uri="{FF2B5EF4-FFF2-40B4-BE49-F238E27FC236}">
                <a16:creationId xmlns="" xmlns:a16="http://schemas.microsoft.com/office/drawing/2014/main" id="{453B6951-48F2-4C9F-9260-6B0E708E6197}"/>
              </a:ext>
            </a:extLst>
          </p:cNvPr>
          <p:cNvSpPr>
            <a:spLocks noGrp="1"/>
          </p:cNvSpPr>
          <p:nvPr>
            <p:ph idx="1"/>
          </p:nvPr>
        </p:nvSpPr>
        <p:spPr>
          <a:xfrm>
            <a:off x="837636" y="2104839"/>
            <a:ext cx="9613861" cy="3599316"/>
          </a:xfrm>
        </p:spPr>
        <p:txBody>
          <a:bodyPr/>
          <a:lstStyle/>
          <a:p>
            <a:r>
              <a:rPr lang="en-US" dirty="0"/>
              <a:t>Take the two values and subtract the lower one from the higher one</a:t>
            </a:r>
          </a:p>
          <a:p>
            <a:r>
              <a:rPr lang="en-US" dirty="0"/>
              <a:t>Find the area between Z = -0.13 and Z = 0.55</a:t>
            </a:r>
          </a:p>
          <a:p>
            <a:endParaRPr lang="en-US" dirty="0"/>
          </a:p>
        </p:txBody>
      </p:sp>
      <p:pic>
        <p:nvPicPr>
          <p:cNvPr id="4098" name="Picture 2" descr="Image result for normal distribution">
            <a:extLst>
              <a:ext uri="{FF2B5EF4-FFF2-40B4-BE49-F238E27FC236}">
                <a16:creationId xmlns="" xmlns:a16="http://schemas.microsoft.com/office/drawing/2014/main" id="{27079FC2-0FBC-4E1E-AD66-40CB17F1A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850" y="3359945"/>
            <a:ext cx="5678660" cy="34980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 xmlns:a16="http://schemas.microsoft.com/office/drawing/2014/main" id="{D67643D2-1022-473E-A2F4-E8778EE4D748}"/>
                  </a:ext>
                </a:extLst>
              </p14:cNvPr>
              <p14:cNvContentPartPr/>
              <p14:nvPr/>
            </p14:nvContentPartPr>
            <p14:xfrm>
              <a:off x="6750612" y="3706614"/>
              <a:ext cx="360" cy="3347280"/>
            </p14:xfrm>
          </p:contentPart>
        </mc:Choice>
        <mc:Fallback xmlns="">
          <p:pic>
            <p:nvPicPr>
              <p:cNvPr id="4" name="Ink 3">
                <a:extLst>
                  <a:ext uri="{FF2B5EF4-FFF2-40B4-BE49-F238E27FC236}">
                    <a16:creationId xmlns:a16="http://schemas.microsoft.com/office/drawing/2014/main" id="{D67643D2-1022-473E-A2F4-E8778EE4D748}"/>
                  </a:ext>
                </a:extLst>
              </p:cNvPr>
              <p:cNvPicPr/>
              <p:nvPr/>
            </p:nvPicPr>
            <p:blipFill>
              <a:blip r:embed="rId4"/>
              <a:stretch>
                <a:fillRect/>
              </a:stretch>
            </p:blipFill>
            <p:spPr>
              <a:xfrm>
                <a:off x="6741612" y="3697614"/>
                <a:ext cx="18000" cy="336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 xmlns:a16="http://schemas.microsoft.com/office/drawing/2014/main" id="{FC90CBE4-1006-4BD5-BF64-D51E4FAFF184}"/>
                  </a:ext>
                </a:extLst>
              </p14:cNvPr>
              <p14:cNvContentPartPr/>
              <p14:nvPr/>
            </p14:nvContentPartPr>
            <p14:xfrm>
              <a:off x="6220425" y="3435636"/>
              <a:ext cx="360" cy="3752640"/>
            </p14:xfrm>
          </p:contentPart>
        </mc:Choice>
        <mc:Fallback xmlns="">
          <p:pic>
            <p:nvPicPr>
              <p:cNvPr id="7" name="Ink 6">
                <a:extLst>
                  <a:ext uri="{FF2B5EF4-FFF2-40B4-BE49-F238E27FC236}">
                    <a16:creationId xmlns:a16="http://schemas.microsoft.com/office/drawing/2014/main" id="{FC90CBE4-1006-4BD5-BF64-D51E4FAFF184}"/>
                  </a:ext>
                </a:extLst>
              </p:cNvPr>
              <p:cNvPicPr/>
              <p:nvPr/>
            </p:nvPicPr>
            <p:blipFill>
              <a:blip r:embed="rId6"/>
              <a:stretch>
                <a:fillRect/>
              </a:stretch>
            </p:blipFill>
            <p:spPr>
              <a:xfrm>
                <a:off x="6211425" y="3426996"/>
                <a:ext cx="18000" cy="3770280"/>
              </a:xfrm>
              <a:prstGeom prst="rect">
                <a:avLst/>
              </a:prstGeom>
            </p:spPr>
          </p:pic>
        </mc:Fallback>
      </mc:AlternateContent>
      <p:sp>
        <p:nvSpPr>
          <p:cNvPr id="13" name="TextBox 12">
            <a:extLst>
              <a:ext uri="{FF2B5EF4-FFF2-40B4-BE49-F238E27FC236}">
                <a16:creationId xmlns="" xmlns:a16="http://schemas.microsoft.com/office/drawing/2014/main" id="{A17EE35E-FBB8-4FBC-9458-159ADE3CEC62}"/>
              </a:ext>
            </a:extLst>
          </p:cNvPr>
          <p:cNvSpPr txBox="1"/>
          <p:nvPr/>
        </p:nvSpPr>
        <p:spPr>
          <a:xfrm>
            <a:off x="9356436" y="2964873"/>
            <a:ext cx="2542649" cy="954107"/>
          </a:xfrm>
          <a:prstGeom prst="rect">
            <a:avLst/>
          </a:prstGeom>
          <a:noFill/>
        </p:spPr>
        <p:txBody>
          <a:bodyPr wrap="square" rtlCol="0">
            <a:spAutoFit/>
          </a:bodyPr>
          <a:lstStyle/>
          <a:p>
            <a:r>
              <a:rPr lang="en-US" sz="2800" dirty="0"/>
              <a:t>0.7088-0.4483 = 0.2605</a:t>
            </a:r>
          </a:p>
        </p:txBody>
      </p:sp>
    </p:spTree>
    <p:extLst>
      <p:ext uri="{BB962C8B-B14F-4D97-AF65-F5344CB8AC3E}">
        <p14:creationId xmlns:p14="http://schemas.microsoft.com/office/powerpoint/2010/main" val="40568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D1E917-6549-4E1F-B3CC-B9E492AB1D97}"/>
              </a:ext>
            </a:extLst>
          </p:cNvPr>
          <p:cNvSpPr>
            <a:spLocks noGrp="1"/>
          </p:cNvSpPr>
          <p:nvPr>
            <p:ph type="title"/>
          </p:nvPr>
        </p:nvSpPr>
        <p:spPr/>
        <p:txBody>
          <a:bodyPr/>
          <a:lstStyle/>
          <a:p>
            <a:r>
              <a:rPr lang="en-US" dirty="0"/>
              <a:t>Think of it as a rectangle</a:t>
            </a:r>
          </a:p>
        </p:txBody>
      </p:sp>
      <p:sp>
        <p:nvSpPr>
          <p:cNvPr id="3" name="Content Placeholder 2">
            <a:extLst>
              <a:ext uri="{FF2B5EF4-FFF2-40B4-BE49-F238E27FC236}">
                <a16:creationId xmlns="" xmlns:a16="http://schemas.microsoft.com/office/drawing/2014/main" id="{F09D818A-3086-457E-92E8-FB2C4FAAC179}"/>
              </a:ext>
            </a:extLst>
          </p:cNvPr>
          <p:cNvSpPr>
            <a:spLocks noGrp="1"/>
          </p:cNvSpPr>
          <p:nvPr>
            <p:ph idx="1"/>
          </p:nvPr>
        </p:nvSpPr>
        <p:spPr>
          <a:xfrm>
            <a:off x="680321" y="2336873"/>
            <a:ext cx="9613861" cy="3599316"/>
          </a:xfrm>
        </p:spPr>
        <p:txBody>
          <a:bodyPr/>
          <a:lstStyle/>
          <a:p>
            <a:r>
              <a:rPr lang="en-US" dirty="0"/>
              <a:t>The whole area is 12. And We know that the purple area is 7. To find the area of what is left, we would just take our total minus the  area of the purple and find what is left</a:t>
            </a:r>
          </a:p>
        </p:txBody>
      </p:sp>
      <p:sp>
        <p:nvSpPr>
          <p:cNvPr id="4" name="Rectangle 3">
            <a:extLst>
              <a:ext uri="{FF2B5EF4-FFF2-40B4-BE49-F238E27FC236}">
                <a16:creationId xmlns="" xmlns:a16="http://schemas.microsoft.com/office/drawing/2014/main" id="{B7F41FDF-9143-4868-A39C-1F648F75EA04}"/>
              </a:ext>
            </a:extLst>
          </p:cNvPr>
          <p:cNvSpPr/>
          <p:nvPr/>
        </p:nvSpPr>
        <p:spPr>
          <a:xfrm>
            <a:off x="1634836" y="4233905"/>
            <a:ext cx="6179128" cy="16717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6C200C14-DA96-495F-ADF3-8FB2211D9F26}"/>
              </a:ext>
            </a:extLst>
          </p:cNvPr>
          <p:cNvSpPr/>
          <p:nvPr/>
        </p:nvSpPr>
        <p:spPr>
          <a:xfrm>
            <a:off x="1634836" y="4245934"/>
            <a:ext cx="4082473" cy="1671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53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7AB4E4-CEBB-44AE-9D56-26EFD55D7419}"/>
              </a:ext>
            </a:extLst>
          </p:cNvPr>
          <p:cNvSpPr>
            <a:spLocks noGrp="1"/>
          </p:cNvSpPr>
          <p:nvPr>
            <p:ph type="title"/>
          </p:nvPr>
        </p:nvSpPr>
        <p:spPr/>
        <p:txBody>
          <a:bodyPr/>
          <a:lstStyle/>
          <a:p>
            <a:r>
              <a:rPr lang="en-US" dirty="0"/>
              <a:t>On your own</a:t>
            </a:r>
          </a:p>
        </p:txBody>
      </p:sp>
      <p:pic>
        <p:nvPicPr>
          <p:cNvPr id="5122" name="Picture 2" descr="Image result for normal distribution">
            <a:extLst>
              <a:ext uri="{FF2B5EF4-FFF2-40B4-BE49-F238E27FC236}">
                <a16:creationId xmlns="" xmlns:a16="http://schemas.microsoft.com/office/drawing/2014/main" id="{ED4453E1-D460-4BC1-B878-89233B2843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2377" y="2601984"/>
            <a:ext cx="5913004" cy="36424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 xmlns:a16="http://schemas.microsoft.com/office/drawing/2014/main" id="{15424139-8AAE-4725-9B29-E00EC31C254B}"/>
                  </a:ext>
                </a:extLst>
              </p14:cNvPr>
              <p14:cNvContentPartPr/>
              <p14:nvPr/>
            </p14:nvContentPartPr>
            <p14:xfrm>
              <a:off x="4760985" y="3398815"/>
              <a:ext cx="360" cy="2966400"/>
            </p14:xfrm>
          </p:contentPart>
        </mc:Choice>
        <mc:Fallback xmlns="">
          <p:pic>
            <p:nvPicPr>
              <p:cNvPr id="4" name="Ink 3">
                <a:extLst>
                  <a:ext uri="{FF2B5EF4-FFF2-40B4-BE49-F238E27FC236}">
                    <a16:creationId xmlns:a16="http://schemas.microsoft.com/office/drawing/2014/main" id="{15424139-8AAE-4725-9B29-E00EC31C254B}"/>
                  </a:ext>
                </a:extLst>
              </p:cNvPr>
              <p:cNvPicPr/>
              <p:nvPr/>
            </p:nvPicPr>
            <p:blipFill>
              <a:blip r:embed="rId4"/>
              <a:stretch>
                <a:fillRect/>
              </a:stretch>
            </p:blipFill>
            <p:spPr>
              <a:xfrm>
                <a:off x="4751985" y="3389815"/>
                <a:ext cx="18000" cy="298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 xmlns:a16="http://schemas.microsoft.com/office/drawing/2014/main" id="{6E32A2D8-B056-44E3-ACFC-DB87D7CEFE4C}"/>
                  </a:ext>
                </a:extLst>
              </p14:cNvPr>
              <p14:cNvContentPartPr/>
              <p14:nvPr/>
            </p14:nvContentPartPr>
            <p14:xfrm>
              <a:off x="7633785" y="3592855"/>
              <a:ext cx="360" cy="2793240"/>
            </p14:xfrm>
          </p:contentPart>
        </mc:Choice>
        <mc:Fallback xmlns="">
          <p:pic>
            <p:nvPicPr>
              <p:cNvPr id="5" name="Ink 4">
                <a:extLst>
                  <a:ext uri="{FF2B5EF4-FFF2-40B4-BE49-F238E27FC236}">
                    <a16:creationId xmlns:a16="http://schemas.microsoft.com/office/drawing/2014/main" id="{6E32A2D8-B056-44E3-ACFC-DB87D7CEFE4C}"/>
                  </a:ext>
                </a:extLst>
              </p:cNvPr>
              <p:cNvPicPr/>
              <p:nvPr/>
            </p:nvPicPr>
            <p:blipFill>
              <a:blip r:embed="rId6"/>
              <a:stretch>
                <a:fillRect/>
              </a:stretch>
            </p:blipFill>
            <p:spPr>
              <a:xfrm>
                <a:off x="7625145" y="3583855"/>
                <a:ext cx="18000" cy="2810880"/>
              </a:xfrm>
              <a:prstGeom prst="rect">
                <a:avLst/>
              </a:prstGeom>
            </p:spPr>
          </p:pic>
        </mc:Fallback>
      </mc:AlternateContent>
      <p:sp>
        <p:nvSpPr>
          <p:cNvPr id="6" name="TextBox 5">
            <a:extLst>
              <a:ext uri="{FF2B5EF4-FFF2-40B4-BE49-F238E27FC236}">
                <a16:creationId xmlns="" xmlns:a16="http://schemas.microsoft.com/office/drawing/2014/main" id="{69517500-2D26-4DDF-82FC-4BEAE4B54BEC}"/>
              </a:ext>
            </a:extLst>
          </p:cNvPr>
          <p:cNvSpPr txBox="1"/>
          <p:nvPr/>
        </p:nvSpPr>
        <p:spPr>
          <a:xfrm>
            <a:off x="6927272" y="3069635"/>
            <a:ext cx="2058269" cy="523220"/>
          </a:xfrm>
          <a:prstGeom prst="rect">
            <a:avLst/>
          </a:prstGeom>
          <a:noFill/>
        </p:spPr>
        <p:txBody>
          <a:bodyPr wrap="square" rtlCol="0">
            <a:spAutoFit/>
          </a:bodyPr>
          <a:lstStyle/>
          <a:p>
            <a:r>
              <a:rPr lang="en-US" sz="2800" dirty="0">
                <a:solidFill>
                  <a:schemeClr val="bg1"/>
                </a:solidFill>
              </a:rPr>
              <a:t>Z = 1.91</a:t>
            </a:r>
          </a:p>
        </p:txBody>
      </p:sp>
      <p:sp>
        <p:nvSpPr>
          <p:cNvPr id="8" name="TextBox 7">
            <a:extLst>
              <a:ext uri="{FF2B5EF4-FFF2-40B4-BE49-F238E27FC236}">
                <a16:creationId xmlns="" xmlns:a16="http://schemas.microsoft.com/office/drawing/2014/main" id="{99EFB1F4-BB32-46EF-9801-6FADEAE6F66A}"/>
              </a:ext>
            </a:extLst>
          </p:cNvPr>
          <p:cNvSpPr txBox="1"/>
          <p:nvPr/>
        </p:nvSpPr>
        <p:spPr>
          <a:xfrm>
            <a:off x="3547123" y="2910606"/>
            <a:ext cx="2058269" cy="523220"/>
          </a:xfrm>
          <a:prstGeom prst="rect">
            <a:avLst/>
          </a:prstGeom>
          <a:noFill/>
        </p:spPr>
        <p:txBody>
          <a:bodyPr wrap="square" rtlCol="0">
            <a:spAutoFit/>
          </a:bodyPr>
          <a:lstStyle/>
          <a:p>
            <a:r>
              <a:rPr lang="en-US" sz="2800" dirty="0">
                <a:solidFill>
                  <a:schemeClr val="bg1"/>
                </a:solidFill>
              </a:rPr>
              <a:t>Z = -1.52</a:t>
            </a:r>
          </a:p>
        </p:txBody>
      </p:sp>
      <p:sp>
        <p:nvSpPr>
          <p:cNvPr id="10" name="TextBox 9">
            <a:extLst>
              <a:ext uri="{FF2B5EF4-FFF2-40B4-BE49-F238E27FC236}">
                <a16:creationId xmlns="" xmlns:a16="http://schemas.microsoft.com/office/drawing/2014/main" id="{D286416B-88BA-4589-AC6C-B17E564EAD78}"/>
              </a:ext>
            </a:extLst>
          </p:cNvPr>
          <p:cNvSpPr txBox="1"/>
          <p:nvPr/>
        </p:nvSpPr>
        <p:spPr>
          <a:xfrm>
            <a:off x="9291782" y="2733964"/>
            <a:ext cx="2466039" cy="954107"/>
          </a:xfrm>
          <a:prstGeom prst="rect">
            <a:avLst/>
          </a:prstGeom>
          <a:noFill/>
        </p:spPr>
        <p:txBody>
          <a:bodyPr wrap="square" rtlCol="0">
            <a:spAutoFit/>
          </a:bodyPr>
          <a:lstStyle/>
          <a:p>
            <a:r>
              <a:rPr lang="en-US" sz="2800" dirty="0"/>
              <a:t>0.9719-0.0643 = 0.9076</a:t>
            </a:r>
          </a:p>
        </p:txBody>
      </p:sp>
    </p:spTree>
    <p:extLst>
      <p:ext uri="{BB962C8B-B14F-4D97-AF65-F5344CB8AC3E}">
        <p14:creationId xmlns:p14="http://schemas.microsoft.com/office/powerpoint/2010/main" val="51943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E4C19F-117A-4D89-B4B6-A37FE6D4AAFD}"/>
              </a:ext>
            </a:extLst>
          </p:cNvPr>
          <p:cNvSpPr>
            <a:spLocks noGrp="1"/>
          </p:cNvSpPr>
          <p:nvPr>
            <p:ph type="title"/>
          </p:nvPr>
        </p:nvSpPr>
        <p:spPr/>
        <p:txBody>
          <a:bodyPr/>
          <a:lstStyle/>
          <a:p>
            <a:r>
              <a:rPr lang="en-US" dirty="0"/>
              <a:t>Try on your own</a:t>
            </a:r>
          </a:p>
        </p:txBody>
      </p:sp>
      <p:sp>
        <p:nvSpPr>
          <p:cNvPr id="3" name="Content Placeholder 2">
            <a:extLst>
              <a:ext uri="{FF2B5EF4-FFF2-40B4-BE49-F238E27FC236}">
                <a16:creationId xmlns="" xmlns:a16="http://schemas.microsoft.com/office/drawing/2014/main" id="{CC951F9F-B2FF-4B81-A954-966A2E3070A9}"/>
              </a:ext>
            </a:extLst>
          </p:cNvPr>
          <p:cNvSpPr>
            <a:spLocks noGrp="1"/>
          </p:cNvSpPr>
          <p:nvPr>
            <p:ph idx="1"/>
          </p:nvPr>
        </p:nvSpPr>
        <p:spPr/>
        <p:txBody>
          <a:bodyPr>
            <a:normAutofit/>
          </a:bodyPr>
          <a:lstStyle/>
          <a:p>
            <a:r>
              <a:rPr lang="en-US" sz="2800" dirty="0"/>
              <a:t>Find the area between the Z scores -2.17 and -0.99. </a:t>
            </a:r>
          </a:p>
          <a:p>
            <a:r>
              <a:rPr lang="en-US" sz="2800" dirty="0"/>
              <a:t>0.1611-0.0150 = 0.1461</a:t>
            </a:r>
          </a:p>
          <a:p>
            <a:r>
              <a:rPr lang="en-US" sz="2800" dirty="0"/>
              <a:t>Find the area given –0.45 &lt; Z &lt; 1.30</a:t>
            </a:r>
          </a:p>
          <a:p>
            <a:r>
              <a:rPr lang="en-US" sz="2800" dirty="0"/>
              <a:t>0.9032-0.3264 = 05768</a:t>
            </a:r>
          </a:p>
        </p:txBody>
      </p:sp>
    </p:spTree>
    <p:extLst>
      <p:ext uri="{BB962C8B-B14F-4D97-AF65-F5344CB8AC3E}">
        <p14:creationId xmlns:p14="http://schemas.microsoft.com/office/powerpoint/2010/main" val="25684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anim calcmode="lin" valueType="num">
                                      <p:cBhvr>
                                        <p:cTn id="1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C0C1AD-C778-4151-9720-CF394B1C20E4}"/>
              </a:ext>
            </a:extLst>
          </p:cNvPr>
          <p:cNvSpPr>
            <a:spLocks noGrp="1"/>
          </p:cNvSpPr>
          <p:nvPr>
            <p:ph type="title"/>
          </p:nvPr>
        </p:nvSpPr>
        <p:spPr/>
        <p:txBody>
          <a:bodyPr/>
          <a:lstStyle/>
          <a:p>
            <a:r>
              <a:rPr lang="en-US" dirty="0"/>
              <a:t>What if you are given an area…</a:t>
            </a:r>
          </a:p>
        </p:txBody>
      </p:sp>
      <p:sp>
        <p:nvSpPr>
          <p:cNvPr id="3" name="Content Placeholder 2">
            <a:extLst>
              <a:ext uri="{FF2B5EF4-FFF2-40B4-BE49-F238E27FC236}">
                <a16:creationId xmlns="" xmlns:a16="http://schemas.microsoft.com/office/drawing/2014/main" id="{F2594FB2-EDCE-4E07-A4DA-8A9F1A459E7F}"/>
              </a:ext>
            </a:extLst>
          </p:cNvPr>
          <p:cNvSpPr>
            <a:spLocks noGrp="1"/>
          </p:cNvSpPr>
          <p:nvPr>
            <p:ph idx="1"/>
          </p:nvPr>
        </p:nvSpPr>
        <p:spPr/>
        <p:txBody>
          <a:bodyPr/>
          <a:lstStyle/>
          <a:p>
            <a:r>
              <a:rPr lang="en-US" dirty="0"/>
              <a:t>For example: Find the Z value such that the area under our standard normal distribution curve between 0 and our Z value is 0.2123</a:t>
            </a:r>
          </a:p>
          <a:p>
            <a:r>
              <a:rPr lang="en-US" dirty="0"/>
              <a:t>1. Draw the curve and shade in the area that you are looking for</a:t>
            </a:r>
          </a:p>
          <a:p>
            <a:r>
              <a:rPr lang="en-US" dirty="0"/>
              <a:t>2. Find probability in Z chart in back of book </a:t>
            </a:r>
          </a:p>
          <a:p>
            <a:r>
              <a:rPr lang="en-US" dirty="0"/>
              <a:t>3. If the Z score is to the right of the mean and we are starting at 0, must add point 0.50 before looking it up</a:t>
            </a:r>
          </a:p>
          <a:p>
            <a:endParaRPr lang="en-US" dirty="0"/>
          </a:p>
        </p:txBody>
      </p:sp>
    </p:spTree>
    <p:extLst>
      <p:ext uri="{BB962C8B-B14F-4D97-AF65-F5344CB8AC3E}">
        <p14:creationId xmlns:p14="http://schemas.microsoft.com/office/powerpoint/2010/main" val="216841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130F63-CE1B-415D-B872-671577462EC9}"/>
              </a:ext>
            </a:extLst>
          </p:cNvPr>
          <p:cNvSpPr>
            <a:spLocks noGrp="1"/>
          </p:cNvSpPr>
          <p:nvPr>
            <p:ph type="title"/>
          </p:nvPr>
        </p:nvSpPr>
        <p:spPr/>
        <p:txBody>
          <a:bodyPr/>
          <a:lstStyle/>
          <a:p>
            <a:r>
              <a:rPr lang="en-US" dirty="0"/>
              <a:t>Example continued	</a:t>
            </a:r>
          </a:p>
        </p:txBody>
      </p:sp>
      <p:pic>
        <p:nvPicPr>
          <p:cNvPr id="8194" name="Picture 2" descr="Image result for normal distribution">
            <a:extLst>
              <a:ext uri="{FF2B5EF4-FFF2-40B4-BE49-F238E27FC236}">
                <a16:creationId xmlns="" xmlns:a16="http://schemas.microsoft.com/office/drawing/2014/main" id="{B5B5BAD5-E57F-40F4-B9FF-07A69B2BE6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8065" y="2269799"/>
            <a:ext cx="5801031" cy="35734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 xmlns:a16="http://schemas.microsoft.com/office/drawing/2014/main" id="{8866F155-7416-4820-8358-34AE395094AB}"/>
                  </a:ext>
                </a:extLst>
              </p14:cNvPr>
              <p14:cNvContentPartPr/>
              <p14:nvPr/>
            </p14:nvContentPartPr>
            <p14:xfrm>
              <a:off x="5476932" y="479934"/>
              <a:ext cx="360" cy="5404680"/>
            </p14:xfrm>
          </p:contentPart>
        </mc:Choice>
        <mc:Fallback xmlns="">
          <p:pic>
            <p:nvPicPr>
              <p:cNvPr id="7" name="Ink 6">
                <a:extLst>
                  <a:ext uri="{FF2B5EF4-FFF2-40B4-BE49-F238E27FC236}">
                    <a16:creationId xmlns:a16="http://schemas.microsoft.com/office/drawing/2014/main" id="{8866F155-7416-4820-8358-34AE395094AB}"/>
                  </a:ext>
                </a:extLst>
              </p:cNvPr>
              <p:cNvPicPr/>
              <p:nvPr/>
            </p:nvPicPr>
            <p:blipFill>
              <a:blip r:embed="rId4"/>
              <a:stretch>
                <a:fillRect/>
              </a:stretch>
            </p:blipFill>
            <p:spPr>
              <a:xfrm>
                <a:off x="5467932" y="471294"/>
                <a:ext cx="18000" cy="542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 xmlns:a16="http://schemas.microsoft.com/office/drawing/2014/main" id="{036E0004-EFD0-4821-8517-7AA6422EFABB}"/>
                  </a:ext>
                </a:extLst>
              </p14:cNvPr>
              <p14:cNvContentPartPr/>
              <p14:nvPr/>
            </p14:nvContentPartPr>
            <p14:xfrm>
              <a:off x="5967345" y="1985815"/>
              <a:ext cx="360" cy="4154760"/>
            </p14:xfrm>
          </p:contentPart>
        </mc:Choice>
        <mc:Fallback xmlns="">
          <p:pic>
            <p:nvPicPr>
              <p:cNvPr id="8" name="Ink 7">
                <a:extLst>
                  <a:ext uri="{FF2B5EF4-FFF2-40B4-BE49-F238E27FC236}">
                    <a16:creationId xmlns:a16="http://schemas.microsoft.com/office/drawing/2014/main" id="{036E0004-EFD0-4821-8517-7AA6422EFABB}"/>
                  </a:ext>
                </a:extLst>
              </p:cNvPr>
              <p:cNvPicPr/>
              <p:nvPr/>
            </p:nvPicPr>
            <p:blipFill>
              <a:blip r:embed="rId6"/>
              <a:stretch>
                <a:fillRect/>
              </a:stretch>
            </p:blipFill>
            <p:spPr>
              <a:xfrm>
                <a:off x="5958705" y="1976815"/>
                <a:ext cx="18000" cy="4172400"/>
              </a:xfrm>
              <a:prstGeom prst="rect">
                <a:avLst/>
              </a:prstGeom>
            </p:spPr>
          </p:pic>
        </mc:Fallback>
      </mc:AlternateContent>
      <p:sp>
        <p:nvSpPr>
          <p:cNvPr id="9" name="TextBox 8">
            <a:extLst>
              <a:ext uri="{FF2B5EF4-FFF2-40B4-BE49-F238E27FC236}">
                <a16:creationId xmlns="" xmlns:a16="http://schemas.microsoft.com/office/drawing/2014/main" id="{507844F8-1110-4752-A1A3-43AFB74E0F16}"/>
              </a:ext>
            </a:extLst>
          </p:cNvPr>
          <p:cNvSpPr txBox="1"/>
          <p:nvPr/>
        </p:nvSpPr>
        <p:spPr>
          <a:xfrm>
            <a:off x="6096000" y="2410691"/>
            <a:ext cx="949905" cy="369332"/>
          </a:xfrm>
          <a:prstGeom prst="rect">
            <a:avLst/>
          </a:prstGeom>
          <a:noFill/>
        </p:spPr>
        <p:txBody>
          <a:bodyPr wrap="square" rtlCol="0">
            <a:spAutoFit/>
          </a:bodyPr>
          <a:lstStyle/>
          <a:p>
            <a:r>
              <a:rPr lang="en-US" dirty="0">
                <a:solidFill>
                  <a:schemeClr val="bg1"/>
                </a:solidFill>
              </a:rPr>
              <a:t>Z</a:t>
            </a:r>
          </a:p>
        </p:txBody>
      </p:sp>
      <p:sp>
        <p:nvSpPr>
          <p:cNvPr id="10" name="TextBox 9">
            <a:extLst>
              <a:ext uri="{FF2B5EF4-FFF2-40B4-BE49-F238E27FC236}">
                <a16:creationId xmlns="" xmlns:a16="http://schemas.microsoft.com/office/drawing/2014/main" id="{4BF393F2-DDE7-4F5F-9F30-E613E45EBB2C}"/>
              </a:ext>
            </a:extLst>
          </p:cNvPr>
          <p:cNvSpPr txBox="1"/>
          <p:nvPr/>
        </p:nvSpPr>
        <p:spPr>
          <a:xfrm rot="5400000">
            <a:off x="4983470" y="4073236"/>
            <a:ext cx="1503368" cy="369332"/>
          </a:xfrm>
          <a:prstGeom prst="rect">
            <a:avLst/>
          </a:prstGeom>
          <a:noFill/>
        </p:spPr>
        <p:txBody>
          <a:bodyPr wrap="square" rtlCol="0">
            <a:spAutoFit/>
          </a:bodyPr>
          <a:lstStyle/>
          <a:p>
            <a:r>
              <a:rPr lang="en-US" dirty="0">
                <a:solidFill>
                  <a:schemeClr val="bg1"/>
                </a:solidFill>
              </a:rPr>
              <a:t>0.2123</a:t>
            </a:r>
          </a:p>
        </p:txBody>
      </p:sp>
      <mc:AlternateContent xmlns:mc="http://schemas.openxmlformats.org/markup-compatibility/2006">
        <mc:Choice xmlns="" xmlns:aink="http://schemas.microsoft.com/office/drawing/2016/ink" xmlns:p14="http://schemas.microsoft.com/office/powerpoint/2010/main" Requires="p14 aink">
          <p:contentPart p14:bwMode="auto" r:id="rId7">
            <p14:nvContentPartPr>
              <p14:cNvPr id="13" name="Ink 12">
                <a:extLst>
                  <a:ext uri="{FF2B5EF4-FFF2-40B4-BE49-F238E27FC236}">
                    <a16:creationId xmlns:a16="http://schemas.microsoft.com/office/drawing/2014/main" id="{88920C63-16AB-4B65-A68F-92873EE431B5}"/>
                  </a:ext>
                </a:extLst>
              </p14:cNvPr>
              <p14:cNvContentPartPr/>
              <p14:nvPr/>
            </p14:nvContentPartPr>
            <p14:xfrm>
              <a:off x="3675945" y="4636495"/>
              <a:ext cx="646920" cy="813240"/>
            </p14:xfrm>
          </p:contentPart>
        </mc:Choice>
        <mc:Fallback>
          <p:pic>
            <p:nvPicPr>
              <p:cNvPr id="13" name="Ink 12">
                <a:extLst>
                  <a:ext uri="{FF2B5EF4-FFF2-40B4-BE49-F238E27FC236}">
                    <a16:creationId xmlns:p14="http://schemas.microsoft.com/office/powerpoint/2010/main" xmlns:aink="http://schemas.microsoft.com/office/drawing/2016/ink" xmlns="" xmlns:a16="http://schemas.microsoft.com/office/drawing/2014/main" id="{88920C63-16AB-4B65-A68F-92873EE431B5}"/>
                  </a:ext>
                </a:extLst>
              </p:cNvPr>
              <p:cNvPicPr/>
              <p:nvPr/>
            </p:nvPicPr>
            <p:blipFill>
              <a:blip r:embed="rId8"/>
              <a:stretch>
                <a:fillRect/>
              </a:stretch>
            </p:blipFill>
            <p:spPr>
              <a:xfrm>
                <a:off x="3657945" y="4528495"/>
                <a:ext cx="682560" cy="102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 xmlns:a16="http://schemas.microsoft.com/office/drawing/2014/main" id="{7C545A1A-F5C0-4C63-95BA-8F4B4919F051}"/>
                  </a:ext>
                </a:extLst>
              </p14:cNvPr>
              <p14:cNvContentPartPr/>
              <p14:nvPr/>
            </p14:nvContentPartPr>
            <p14:xfrm>
              <a:off x="729345" y="3029455"/>
              <a:ext cx="360" cy="360"/>
            </p14:xfrm>
          </p:contentPart>
        </mc:Choice>
        <mc:Fallback xmlns="">
          <p:pic>
            <p:nvPicPr>
              <p:cNvPr id="14" name="Ink 13">
                <a:extLst>
                  <a:ext uri="{FF2B5EF4-FFF2-40B4-BE49-F238E27FC236}">
                    <a16:creationId xmlns:a16="http://schemas.microsoft.com/office/drawing/2014/main" id="{7C545A1A-F5C0-4C63-95BA-8F4B4919F051}"/>
                  </a:ext>
                </a:extLst>
              </p:cNvPr>
              <p:cNvPicPr/>
              <p:nvPr/>
            </p:nvPicPr>
            <p:blipFill>
              <a:blip r:embed="rId10"/>
              <a:stretch>
                <a:fillRect/>
              </a:stretch>
            </p:blipFill>
            <p:spPr>
              <a:xfrm>
                <a:off x="675705" y="2921455"/>
                <a:ext cx="108000" cy="216000"/>
              </a:xfrm>
              <a:prstGeom prst="rect">
                <a:avLst/>
              </a:prstGeom>
            </p:spPr>
          </p:pic>
        </mc:Fallback>
      </mc:AlternateContent>
      <p:sp>
        <p:nvSpPr>
          <p:cNvPr id="19" name="TextBox 18">
            <a:extLst>
              <a:ext uri="{FF2B5EF4-FFF2-40B4-BE49-F238E27FC236}">
                <a16:creationId xmlns="" xmlns:a16="http://schemas.microsoft.com/office/drawing/2014/main" id="{B99B4298-F84F-43B1-9EA8-0A8648F6950C}"/>
              </a:ext>
            </a:extLst>
          </p:cNvPr>
          <p:cNvSpPr txBox="1"/>
          <p:nvPr/>
        </p:nvSpPr>
        <p:spPr>
          <a:xfrm>
            <a:off x="3539911" y="3749964"/>
            <a:ext cx="1125202" cy="461665"/>
          </a:xfrm>
          <a:prstGeom prst="rect">
            <a:avLst/>
          </a:prstGeom>
          <a:noFill/>
        </p:spPr>
        <p:txBody>
          <a:bodyPr wrap="square" rtlCol="0">
            <a:spAutoFit/>
          </a:bodyPr>
          <a:lstStyle/>
          <a:p>
            <a:r>
              <a:rPr lang="en-US" sz="2400" dirty="0">
                <a:solidFill>
                  <a:schemeClr val="bg1"/>
                </a:solidFill>
              </a:rPr>
              <a:t>0.50</a:t>
            </a:r>
          </a:p>
        </p:txBody>
      </p:sp>
      <p:sp>
        <p:nvSpPr>
          <p:cNvPr id="20" name="TextBox 19">
            <a:extLst>
              <a:ext uri="{FF2B5EF4-FFF2-40B4-BE49-F238E27FC236}">
                <a16:creationId xmlns="" xmlns:a16="http://schemas.microsoft.com/office/drawing/2014/main" id="{B95AB73C-3762-4106-B80E-9A87AC08D0C3}"/>
              </a:ext>
            </a:extLst>
          </p:cNvPr>
          <p:cNvSpPr txBox="1"/>
          <p:nvPr/>
        </p:nvSpPr>
        <p:spPr>
          <a:xfrm>
            <a:off x="8496160" y="2410691"/>
            <a:ext cx="3166128" cy="1569660"/>
          </a:xfrm>
          <a:prstGeom prst="rect">
            <a:avLst/>
          </a:prstGeom>
          <a:noFill/>
        </p:spPr>
        <p:txBody>
          <a:bodyPr wrap="square" rtlCol="0">
            <a:spAutoFit/>
          </a:bodyPr>
          <a:lstStyle/>
          <a:p>
            <a:r>
              <a:rPr lang="en-US" sz="2400" dirty="0"/>
              <a:t>So we have to look up 0.7123 in the Z charts and we find it to be 0.56 </a:t>
            </a:r>
          </a:p>
        </p:txBody>
      </p:sp>
    </p:spTree>
    <p:extLst>
      <p:ext uri="{BB962C8B-B14F-4D97-AF65-F5344CB8AC3E}">
        <p14:creationId xmlns:p14="http://schemas.microsoft.com/office/powerpoint/2010/main" val="263857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57A748-3BF9-4F24-83AC-FECFF6F1862A}"/>
              </a:ext>
            </a:extLst>
          </p:cNvPr>
          <p:cNvSpPr>
            <a:spLocks noGrp="1"/>
          </p:cNvSpPr>
          <p:nvPr>
            <p:ph type="title"/>
          </p:nvPr>
        </p:nvSpPr>
        <p:spPr>
          <a:xfrm>
            <a:off x="384757" y="633154"/>
            <a:ext cx="10089279" cy="1352663"/>
          </a:xfrm>
        </p:spPr>
        <p:txBody>
          <a:bodyPr>
            <a:normAutofit fontScale="90000"/>
          </a:bodyPr>
          <a:lstStyle/>
          <a:p>
            <a:r>
              <a:rPr lang="en-US" dirty="0"/>
              <a:t>Find the Z value to the left of the mean so that 97.78% of the distribution curve lies to the right of it</a:t>
            </a:r>
          </a:p>
        </p:txBody>
      </p:sp>
      <p:pic>
        <p:nvPicPr>
          <p:cNvPr id="10242" name="Picture 2" descr="Image result for normal distribution">
            <a:extLst>
              <a:ext uri="{FF2B5EF4-FFF2-40B4-BE49-F238E27FC236}">
                <a16:creationId xmlns="" xmlns:a16="http://schemas.microsoft.com/office/drawing/2014/main" id="{41014D06-B9B5-4962-9288-C48F414704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8025" y="2321791"/>
            <a:ext cx="5967345" cy="36758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 xmlns:a16="http://schemas.microsoft.com/office/drawing/2014/main" id="{52D99C1C-BE85-4538-B503-054FC3D9D3ED}"/>
                  </a:ext>
                </a:extLst>
              </p14:cNvPr>
              <p14:cNvContentPartPr/>
              <p14:nvPr/>
            </p14:nvContentPartPr>
            <p14:xfrm>
              <a:off x="2597652" y="1454094"/>
              <a:ext cx="360" cy="4721400"/>
            </p14:xfrm>
          </p:contentPart>
        </mc:Choice>
        <mc:Fallback xmlns="">
          <p:pic>
            <p:nvPicPr>
              <p:cNvPr id="4" name="Ink 3">
                <a:extLst>
                  <a:ext uri="{FF2B5EF4-FFF2-40B4-BE49-F238E27FC236}">
                    <a16:creationId xmlns:a16="http://schemas.microsoft.com/office/drawing/2014/main" id="{52D99C1C-BE85-4538-B503-054FC3D9D3ED}"/>
                  </a:ext>
                </a:extLst>
              </p:cNvPr>
              <p:cNvPicPr/>
              <p:nvPr/>
            </p:nvPicPr>
            <p:blipFill>
              <a:blip r:embed="rId4"/>
              <a:stretch>
                <a:fillRect/>
              </a:stretch>
            </p:blipFill>
            <p:spPr>
              <a:xfrm>
                <a:off x="2588652" y="1445454"/>
                <a:ext cx="18000" cy="4739040"/>
              </a:xfrm>
              <a:prstGeom prst="rect">
                <a:avLst/>
              </a:prstGeom>
            </p:spPr>
          </p:pic>
        </mc:Fallback>
      </mc:AlternateContent>
      <p:sp>
        <p:nvSpPr>
          <p:cNvPr id="6" name="TextBox 5">
            <a:extLst>
              <a:ext uri="{FF2B5EF4-FFF2-40B4-BE49-F238E27FC236}">
                <a16:creationId xmlns="" xmlns:a16="http://schemas.microsoft.com/office/drawing/2014/main" id="{6CA3A19F-5318-472E-A8C0-C35BBFF40EDA}"/>
              </a:ext>
            </a:extLst>
          </p:cNvPr>
          <p:cNvSpPr txBox="1"/>
          <p:nvPr/>
        </p:nvSpPr>
        <p:spPr>
          <a:xfrm>
            <a:off x="3796802" y="3943928"/>
            <a:ext cx="1347852" cy="584775"/>
          </a:xfrm>
          <a:prstGeom prst="rect">
            <a:avLst/>
          </a:prstGeom>
          <a:noFill/>
        </p:spPr>
        <p:txBody>
          <a:bodyPr wrap="square" rtlCol="0">
            <a:spAutoFit/>
          </a:bodyPr>
          <a:lstStyle/>
          <a:p>
            <a:r>
              <a:rPr lang="en-US" dirty="0">
                <a:solidFill>
                  <a:schemeClr val="bg1"/>
                </a:solidFill>
              </a:rPr>
              <a:t>.</a:t>
            </a:r>
            <a:r>
              <a:rPr lang="en-US" sz="3200" dirty="0">
                <a:solidFill>
                  <a:schemeClr val="bg1"/>
                </a:solidFill>
              </a:rPr>
              <a:t>9778</a:t>
            </a:r>
            <a:endParaRPr lang="en-US" dirty="0">
              <a:solidFill>
                <a:schemeClr val="bg1"/>
              </a:solidFill>
            </a:endParaRPr>
          </a:p>
        </p:txBody>
      </p:sp>
      <p:sp>
        <p:nvSpPr>
          <p:cNvPr id="7" name="TextBox 6">
            <a:extLst>
              <a:ext uri="{FF2B5EF4-FFF2-40B4-BE49-F238E27FC236}">
                <a16:creationId xmlns="" xmlns:a16="http://schemas.microsoft.com/office/drawing/2014/main" id="{9D856182-7DD8-4743-BBAE-7770992E09A5}"/>
              </a:ext>
            </a:extLst>
          </p:cNvPr>
          <p:cNvSpPr txBox="1"/>
          <p:nvPr/>
        </p:nvSpPr>
        <p:spPr>
          <a:xfrm>
            <a:off x="8164945" y="2660073"/>
            <a:ext cx="3489906" cy="3108543"/>
          </a:xfrm>
          <a:prstGeom prst="rect">
            <a:avLst/>
          </a:prstGeom>
          <a:noFill/>
        </p:spPr>
        <p:txBody>
          <a:bodyPr wrap="square" rtlCol="0">
            <a:spAutoFit/>
          </a:bodyPr>
          <a:lstStyle/>
          <a:p>
            <a:r>
              <a:rPr lang="en-US" sz="2800" dirty="0"/>
              <a:t>Since area is to the right, I have to take 1-0.9778 = 0.0222</a:t>
            </a:r>
          </a:p>
          <a:p>
            <a:r>
              <a:rPr lang="en-US" sz="2800" dirty="0"/>
              <a:t>And I find Z = -2.01 at 0.0222 so our desired Z score is    -2.01</a:t>
            </a:r>
          </a:p>
        </p:txBody>
      </p:sp>
      <p:sp>
        <p:nvSpPr>
          <p:cNvPr id="8" name="TextBox 7">
            <a:extLst>
              <a:ext uri="{FF2B5EF4-FFF2-40B4-BE49-F238E27FC236}">
                <a16:creationId xmlns="" xmlns:a16="http://schemas.microsoft.com/office/drawing/2014/main" id="{D454E072-1B07-4A6F-B625-5E5B6701B04F}"/>
              </a:ext>
            </a:extLst>
          </p:cNvPr>
          <p:cNvSpPr txBox="1"/>
          <p:nvPr/>
        </p:nvSpPr>
        <p:spPr>
          <a:xfrm>
            <a:off x="1288025" y="2660073"/>
            <a:ext cx="1579084" cy="461665"/>
          </a:xfrm>
          <a:prstGeom prst="rect">
            <a:avLst/>
          </a:prstGeom>
          <a:noFill/>
        </p:spPr>
        <p:txBody>
          <a:bodyPr wrap="square" rtlCol="0">
            <a:spAutoFit/>
          </a:bodyPr>
          <a:lstStyle/>
          <a:p>
            <a:r>
              <a:rPr lang="en-US" sz="2400" dirty="0">
                <a:solidFill>
                  <a:schemeClr val="bg1"/>
                </a:solidFill>
              </a:rPr>
              <a:t>Z = -2.01</a:t>
            </a:r>
          </a:p>
        </p:txBody>
      </p:sp>
    </p:spTree>
    <p:extLst>
      <p:ext uri="{BB962C8B-B14F-4D97-AF65-F5344CB8AC3E}">
        <p14:creationId xmlns:p14="http://schemas.microsoft.com/office/powerpoint/2010/main" val="16347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4AF494-5568-4CC9-9DF3-D2BAADA58743}"/>
              </a:ext>
            </a:extLst>
          </p:cNvPr>
          <p:cNvSpPr>
            <a:spLocks noGrp="1"/>
          </p:cNvSpPr>
          <p:nvPr>
            <p:ph type="title"/>
          </p:nvPr>
        </p:nvSpPr>
        <p:spPr/>
        <p:txBody>
          <a:bodyPr/>
          <a:lstStyle/>
          <a:p>
            <a:r>
              <a:rPr lang="en-US" dirty="0"/>
              <a:t>Try on your own	</a:t>
            </a:r>
          </a:p>
        </p:txBody>
      </p:sp>
      <p:sp>
        <p:nvSpPr>
          <p:cNvPr id="3" name="Content Placeholder 2">
            <a:extLst>
              <a:ext uri="{FF2B5EF4-FFF2-40B4-BE49-F238E27FC236}">
                <a16:creationId xmlns="" xmlns:a16="http://schemas.microsoft.com/office/drawing/2014/main" id="{1FD1F813-D048-4911-AE25-0F12AFEAEEB2}"/>
              </a:ext>
            </a:extLst>
          </p:cNvPr>
          <p:cNvSpPr>
            <a:spLocks noGrp="1"/>
          </p:cNvSpPr>
          <p:nvPr>
            <p:ph idx="1"/>
          </p:nvPr>
        </p:nvSpPr>
        <p:spPr/>
        <p:txBody>
          <a:bodyPr/>
          <a:lstStyle/>
          <a:p>
            <a:r>
              <a:rPr lang="en-US" dirty="0"/>
              <a:t>Find the Z score to the right of the mean so that 56.36% of the area under the standard normal distribution is to the left. </a:t>
            </a:r>
          </a:p>
          <a:p>
            <a:r>
              <a:rPr lang="en-US" dirty="0"/>
              <a:t>Z= 0.16</a:t>
            </a:r>
          </a:p>
          <a:p>
            <a:r>
              <a:rPr lang="en-US" dirty="0"/>
              <a:t>Find the Z score to the left of the mean so that 87.70% of the area is to the right of the Z score.</a:t>
            </a:r>
          </a:p>
          <a:p>
            <a:r>
              <a:rPr lang="en-US" dirty="0"/>
              <a:t>Z= -1.16</a:t>
            </a:r>
          </a:p>
        </p:txBody>
      </p:sp>
    </p:spTree>
    <p:extLst>
      <p:ext uri="{BB962C8B-B14F-4D97-AF65-F5344CB8AC3E}">
        <p14:creationId xmlns:p14="http://schemas.microsoft.com/office/powerpoint/2010/main" val="171280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F2E8D9-44BA-4F9D-B790-574DA4C80A78}"/>
              </a:ext>
            </a:extLst>
          </p:cNvPr>
          <p:cNvSpPr>
            <a:spLocks noGrp="1"/>
          </p:cNvSpPr>
          <p:nvPr>
            <p:ph type="title"/>
          </p:nvPr>
        </p:nvSpPr>
        <p:spPr/>
        <p:txBody>
          <a:bodyPr/>
          <a:lstStyle/>
          <a:p>
            <a:r>
              <a:rPr lang="en-US" dirty="0"/>
              <a:t>HW 6-1 Day 2</a:t>
            </a:r>
          </a:p>
        </p:txBody>
      </p:sp>
      <p:sp>
        <p:nvSpPr>
          <p:cNvPr id="3" name="Content Placeholder 2">
            <a:extLst>
              <a:ext uri="{FF2B5EF4-FFF2-40B4-BE49-F238E27FC236}">
                <a16:creationId xmlns="" xmlns:a16="http://schemas.microsoft.com/office/drawing/2014/main" id="{4AB41F4D-A862-4C80-98B0-05EF766AB719}"/>
              </a:ext>
            </a:extLst>
          </p:cNvPr>
          <p:cNvSpPr>
            <a:spLocks noGrp="1"/>
          </p:cNvSpPr>
          <p:nvPr>
            <p:ph idx="1"/>
          </p:nvPr>
        </p:nvSpPr>
        <p:spPr/>
        <p:txBody>
          <a:bodyPr/>
          <a:lstStyle/>
          <a:p>
            <a:r>
              <a:rPr lang="en-US" dirty="0"/>
              <a:t>P.323 #47-51</a:t>
            </a:r>
          </a:p>
        </p:txBody>
      </p:sp>
    </p:spTree>
    <p:extLst>
      <p:ext uri="{BB962C8B-B14F-4D97-AF65-F5344CB8AC3E}">
        <p14:creationId xmlns:p14="http://schemas.microsoft.com/office/powerpoint/2010/main" val="3930444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D0CAF0-388A-450B-A6C8-F681CD0F4C02}"/>
              </a:ext>
            </a:extLst>
          </p:cNvPr>
          <p:cNvSpPr>
            <a:spLocks noGrp="1"/>
          </p:cNvSpPr>
          <p:nvPr>
            <p:ph type="title"/>
          </p:nvPr>
        </p:nvSpPr>
        <p:spPr/>
        <p:txBody>
          <a:bodyPr/>
          <a:lstStyle/>
          <a:p>
            <a:r>
              <a:rPr lang="en-US" dirty="0"/>
              <a:t>What is the normal distribution?	</a:t>
            </a:r>
          </a:p>
        </p:txBody>
      </p:sp>
      <p:sp>
        <p:nvSpPr>
          <p:cNvPr id="3" name="Content Placeholder 2">
            <a:extLst>
              <a:ext uri="{FF2B5EF4-FFF2-40B4-BE49-F238E27FC236}">
                <a16:creationId xmlns="" xmlns:a16="http://schemas.microsoft.com/office/drawing/2014/main" id="{61F51B30-CA39-44D1-AA76-6808298D1A0F}"/>
              </a:ext>
            </a:extLst>
          </p:cNvPr>
          <p:cNvSpPr>
            <a:spLocks noGrp="1"/>
          </p:cNvSpPr>
          <p:nvPr>
            <p:ph idx="1"/>
          </p:nvPr>
        </p:nvSpPr>
        <p:spPr/>
        <p:txBody>
          <a:bodyPr>
            <a:normAutofit/>
          </a:bodyPr>
          <a:lstStyle/>
          <a:p>
            <a:r>
              <a:rPr lang="en-US" sz="3200" dirty="0"/>
              <a:t>A normal distribution is when a continuous random variable is bell-shaped and symmetric</a:t>
            </a:r>
          </a:p>
          <a:p>
            <a:r>
              <a:rPr lang="en-US" sz="3200" dirty="0"/>
              <a:t>The mean will affect where the distribution is located on the x axis </a:t>
            </a:r>
          </a:p>
          <a:p>
            <a:r>
              <a:rPr lang="en-US" sz="3200" dirty="0"/>
              <a:t>The standard deviation will affect how skinny or stretched the distribution is</a:t>
            </a:r>
          </a:p>
        </p:txBody>
      </p:sp>
    </p:spTree>
    <p:extLst>
      <p:ext uri="{BB962C8B-B14F-4D97-AF65-F5344CB8AC3E}">
        <p14:creationId xmlns:p14="http://schemas.microsoft.com/office/powerpoint/2010/main" val="110799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44E881-6C54-4847-9A45-38E0BD9BDC33}"/>
              </a:ext>
            </a:extLst>
          </p:cNvPr>
          <p:cNvSpPr>
            <a:spLocks noGrp="1"/>
          </p:cNvSpPr>
          <p:nvPr>
            <p:ph type="ctrTitle"/>
          </p:nvPr>
        </p:nvSpPr>
        <p:spPr>
          <a:xfrm>
            <a:off x="286887" y="2742465"/>
            <a:ext cx="8537569" cy="1373070"/>
          </a:xfrm>
        </p:spPr>
        <p:txBody>
          <a:bodyPr/>
          <a:lstStyle/>
          <a:p>
            <a:r>
              <a:rPr lang="en-US" dirty="0"/>
              <a:t>Section 6-2: Applications of the Normal Distribution</a:t>
            </a:r>
          </a:p>
        </p:txBody>
      </p:sp>
    </p:spTree>
    <p:extLst>
      <p:ext uri="{BB962C8B-B14F-4D97-AF65-F5344CB8AC3E}">
        <p14:creationId xmlns:p14="http://schemas.microsoft.com/office/powerpoint/2010/main" val="2095916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AD9C3C-FDFE-4FF6-B6E8-19EF852B6957}"/>
              </a:ext>
            </a:extLst>
          </p:cNvPr>
          <p:cNvSpPr>
            <a:spLocks noGrp="1"/>
          </p:cNvSpPr>
          <p:nvPr>
            <p:ph type="title"/>
          </p:nvPr>
        </p:nvSpPr>
        <p:spPr/>
        <p:txBody>
          <a:bodyPr/>
          <a:lstStyle/>
          <a:p>
            <a:r>
              <a:rPr lang="en-US" dirty="0"/>
              <a:t>Z scores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3B3201D9-FC24-43E6-B08B-83735FB0A23A}"/>
                  </a:ext>
                </a:extLst>
              </p:cNvPr>
              <p:cNvSpPr>
                <a:spLocks noGrp="1"/>
              </p:cNvSpPr>
              <p:nvPr>
                <p:ph idx="1"/>
              </p:nvPr>
            </p:nvSpPr>
            <p:spPr/>
            <p:txBody>
              <a:bodyPr>
                <a:normAutofit/>
              </a:bodyPr>
              <a:lstStyle/>
              <a:p>
                <a:r>
                  <a:rPr lang="en-US" sz="3200" dirty="0"/>
                  <a:t>Z = </a:t>
                </a:r>
                <a14:m>
                  <m:oMath xmlns:m="http://schemas.openxmlformats.org/officeDocument/2006/math">
                    <m:f>
                      <m:fPr>
                        <m:ctrlPr>
                          <a:rPr lang="en-US" sz="3200" i="1" dirty="0" smtClean="0">
                            <a:latin typeface="Cambria Math"/>
                          </a:rPr>
                        </m:ctrlPr>
                      </m:fPr>
                      <m:num>
                        <m:r>
                          <a:rPr lang="en-US" sz="3200" i="1" dirty="0">
                            <a:latin typeface="Cambria Math" panose="02040503050406030204" pitchFamily="18" charset="0"/>
                          </a:rPr>
                          <m:t>𝑣𝑎𝑙𝑢𝑒</m:t>
                        </m:r>
                        <m:r>
                          <a:rPr lang="en-US" sz="3200" i="1" dirty="0">
                            <a:latin typeface="Cambria Math" panose="02040503050406030204" pitchFamily="18" charset="0"/>
                          </a:rPr>
                          <m:t> − </m:t>
                        </m:r>
                        <m:r>
                          <a:rPr lang="en-US" sz="3200" i="1" dirty="0">
                            <a:latin typeface="Cambria Math" panose="02040503050406030204" pitchFamily="18" charset="0"/>
                          </a:rPr>
                          <m:t>𝑚𝑒𝑎𝑛</m:t>
                        </m:r>
                      </m:num>
                      <m:den>
                        <m:r>
                          <a:rPr lang="en-US" sz="3200" b="0" i="1" dirty="0" smtClean="0">
                            <a:latin typeface="Cambria Math" panose="02040503050406030204" pitchFamily="18" charset="0"/>
                          </a:rPr>
                          <m:t>𝑠𝑡𝑎𝑛𝑑𝑎𝑟𝑑</m:t>
                        </m:r>
                        <m:r>
                          <a:rPr lang="en-US" sz="3200" b="0" i="1" dirty="0" smtClean="0">
                            <a:latin typeface="Cambria Math" panose="02040503050406030204" pitchFamily="18" charset="0"/>
                          </a:rPr>
                          <m:t> </m:t>
                        </m:r>
                        <m:r>
                          <a:rPr lang="en-US" sz="3200" b="0" i="1" dirty="0" smtClean="0">
                            <a:latin typeface="Cambria Math" panose="02040503050406030204" pitchFamily="18" charset="0"/>
                          </a:rPr>
                          <m:t>𝑑𝑒𝑣𝑖𝑎𝑡𝑖𝑜𝑛</m:t>
                        </m:r>
                      </m:den>
                    </m:f>
                  </m:oMath>
                </a14:m>
                <a:r>
                  <a:rPr lang="en-US" sz="3200" dirty="0"/>
                  <a:t>        Z = </a:t>
                </a:r>
                <a14:m>
                  <m:oMath xmlns:m="http://schemas.openxmlformats.org/officeDocument/2006/math">
                    <m:f>
                      <m:fPr>
                        <m:ctrlPr>
                          <a:rPr lang="en-US" sz="3200" i="1" dirty="0">
                            <a:latin typeface="Cambria Math"/>
                          </a:rPr>
                        </m:ctrlPr>
                      </m:fPr>
                      <m:num>
                        <m:r>
                          <a:rPr lang="en-US" sz="3200" b="0" i="1" dirty="0" smtClean="0">
                            <a:latin typeface="Cambria Math" panose="02040503050406030204" pitchFamily="18" charset="0"/>
                          </a:rPr>
                          <m:t>𝑋</m:t>
                        </m:r>
                        <m:r>
                          <a:rPr lang="en-US" sz="3200" b="0" i="1" dirty="0" smtClean="0">
                            <a:latin typeface="Cambria Math" panose="02040503050406030204" pitchFamily="18" charset="0"/>
                          </a:rPr>
                          <m:t> − </m:t>
                        </m:r>
                        <m:r>
                          <m:rPr>
                            <m:sty m:val="p"/>
                          </m:rPr>
                          <a:rPr lang="el-GR" sz="3200" b="0" i="1" dirty="0" smtClean="0">
                            <a:latin typeface="Cambria Math" panose="02040503050406030204" pitchFamily="18" charset="0"/>
                          </a:rPr>
                          <m:t>μ</m:t>
                        </m:r>
                      </m:num>
                      <m:den>
                        <m:r>
                          <m:rPr>
                            <m:sty m:val="p"/>
                          </m:rPr>
                          <a:rPr lang="el-GR" sz="3200" i="1" dirty="0" smtClean="0">
                            <a:latin typeface="Cambria Math" panose="02040503050406030204" pitchFamily="18" charset="0"/>
                          </a:rPr>
                          <m:t>σ</m:t>
                        </m:r>
                      </m:den>
                    </m:f>
                  </m:oMath>
                </a14:m>
                <a:endParaRPr lang="en-US" sz="3200" dirty="0"/>
              </a:p>
              <a:p>
                <a:endParaRPr lang="en-US" sz="3200" dirty="0"/>
              </a:p>
              <a:p>
                <a:r>
                  <a:rPr lang="en-US" sz="3200" dirty="0"/>
                  <a:t>Z score is just number of standard deviations away from the mean</a:t>
                </a:r>
              </a:p>
            </p:txBody>
          </p:sp>
        </mc:Choice>
        <mc:Fallback xmlns="">
          <p:sp>
            <p:nvSpPr>
              <p:cNvPr id="3" name="Content Placeholder 2">
                <a:extLst>
                  <a:ext uri="{FF2B5EF4-FFF2-40B4-BE49-F238E27FC236}">
                    <a16:creationId xmlns:a16="http://schemas.microsoft.com/office/drawing/2014/main" id="{3B3201D9-FC24-43E6-B08B-83735FB0A23A}"/>
                  </a:ext>
                </a:extLst>
              </p:cNvPr>
              <p:cNvSpPr>
                <a:spLocks noGrp="1" noRot="1" noChangeAspect="1" noMove="1" noResize="1" noEditPoints="1" noAdjustHandles="1" noChangeArrowheads="1" noChangeShapeType="1" noTextEdit="1"/>
              </p:cNvSpPr>
              <p:nvPr>
                <p:ph idx="1"/>
              </p:nvPr>
            </p:nvSpPr>
            <p:spPr>
              <a:blipFill>
                <a:blip r:embed="rId2"/>
                <a:stretch>
                  <a:fillRect l="-1458" t="-846"/>
                </a:stretch>
              </a:blipFill>
            </p:spPr>
            <p:txBody>
              <a:bodyPr/>
              <a:lstStyle/>
              <a:p>
                <a:r>
                  <a:rPr lang="en-US">
                    <a:noFill/>
                  </a:rPr>
                  <a:t> </a:t>
                </a:r>
              </a:p>
            </p:txBody>
          </p:sp>
        </mc:Fallback>
      </mc:AlternateContent>
    </p:spTree>
    <p:extLst>
      <p:ext uri="{BB962C8B-B14F-4D97-AF65-F5344CB8AC3E}">
        <p14:creationId xmlns:p14="http://schemas.microsoft.com/office/powerpoint/2010/main" val="2350362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184AD-4AD2-43BE-9C46-19B9881A6407}"/>
              </a:ext>
            </a:extLst>
          </p:cNvPr>
          <p:cNvSpPr>
            <a:spLocks noGrp="1"/>
          </p:cNvSpPr>
          <p:nvPr>
            <p:ph type="title"/>
          </p:nvPr>
        </p:nvSpPr>
        <p:spPr/>
        <p:txBody>
          <a:bodyPr/>
          <a:lstStyle/>
          <a:p>
            <a:r>
              <a:rPr lang="en-US" dirty="0"/>
              <a:t>Real Life Applications</a:t>
            </a:r>
          </a:p>
        </p:txBody>
      </p:sp>
      <p:sp>
        <p:nvSpPr>
          <p:cNvPr id="3" name="Content Placeholder 2">
            <a:extLst>
              <a:ext uri="{FF2B5EF4-FFF2-40B4-BE49-F238E27FC236}">
                <a16:creationId xmlns="" xmlns:a16="http://schemas.microsoft.com/office/drawing/2014/main" id="{E04F8179-09C4-493D-A403-5F48DBA858ED}"/>
              </a:ext>
            </a:extLst>
          </p:cNvPr>
          <p:cNvSpPr>
            <a:spLocks noGrp="1"/>
          </p:cNvSpPr>
          <p:nvPr>
            <p:ph idx="1"/>
          </p:nvPr>
        </p:nvSpPr>
        <p:spPr/>
        <p:txBody>
          <a:bodyPr>
            <a:normAutofit lnSpcReduction="10000"/>
          </a:bodyPr>
          <a:lstStyle/>
          <a:p>
            <a:r>
              <a:rPr lang="en-US" sz="2800" dirty="0"/>
              <a:t>With real life applications, we will have to convert the real life data to Z scores</a:t>
            </a:r>
          </a:p>
          <a:p>
            <a:r>
              <a:rPr lang="en-US" sz="2800" dirty="0"/>
              <a:t>After you convert the new problems to Z scores, then we use same procedure from section 1</a:t>
            </a:r>
          </a:p>
          <a:p>
            <a:r>
              <a:rPr lang="en-US" sz="2800" dirty="0"/>
              <a:t>Recall from chapter 1:</a:t>
            </a:r>
          </a:p>
          <a:p>
            <a:r>
              <a:rPr lang="en-US" sz="2800" dirty="0"/>
              <a:t>1. Draw normal distribution curve</a:t>
            </a:r>
          </a:p>
          <a:p>
            <a:r>
              <a:rPr lang="en-US" sz="2800" dirty="0"/>
              <a:t>2. Shade in desired area</a:t>
            </a:r>
          </a:p>
          <a:p>
            <a:r>
              <a:rPr lang="en-US" sz="2800" dirty="0"/>
              <a:t>3. Use table to determine shaded area</a:t>
            </a:r>
          </a:p>
        </p:txBody>
      </p:sp>
    </p:spTree>
    <p:extLst>
      <p:ext uri="{BB962C8B-B14F-4D97-AF65-F5344CB8AC3E}">
        <p14:creationId xmlns:p14="http://schemas.microsoft.com/office/powerpoint/2010/main" val="3199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FB5964-7048-4260-9281-F0308E6B5942}"/>
              </a:ext>
            </a:extLst>
          </p:cNvPr>
          <p:cNvSpPr>
            <a:spLocks noGrp="1"/>
          </p:cNvSpPr>
          <p:nvPr>
            <p:ph type="title"/>
          </p:nvPr>
        </p:nvSpPr>
        <p:spPr/>
        <p:txBody>
          <a:bodyPr/>
          <a:lstStyle/>
          <a:p>
            <a:r>
              <a:rPr lang="en-US" dirty="0"/>
              <a:t>Example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2693108-6A02-4131-B4E1-9F487754527F}"/>
                  </a:ext>
                </a:extLst>
              </p:cNvPr>
              <p:cNvSpPr>
                <a:spLocks noGrp="1"/>
              </p:cNvSpPr>
              <p:nvPr>
                <p:ph idx="1"/>
              </p:nvPr>
            </p:nvSpPr>
            <p:spPr>
              <a:xfrm>
                <a:off x="846574" y="2336872"/>
                <a:ext cx="9613861" cy="3599316"/>
              </a:xfrm>
            </p:spPr>
            <p:txBody>
              <a:bodyPr>
                <a:normAutofit lnSpcReduction="10000"/>
              </a:bodyPr>
              <a:lstStyle/>
              <a:p>
                <a:r>
                  <a:rPr lang="en-US" dirty="0"/>
                  <a:t>An adult has on average 5.2 liters of blood. Assume the variable is normally distributed and has a standard deviation of 0.3. Find the percentage of people who have less than 5.4 liters of blood in their system. </a:t>
                </a:r>
              </a:p>
              <a:p>
                <a:endParaRPr lang="en-US" dirty="0"/>
              </a:p>
              <a:p>
                <a:r>
                  <a:rPr lang="en-US" dirty="0"/>
                  <a:t>1. Find the Z score</a:t>
                </a:r>
              </a:p>
              <a:p>
                <a:r>
                  <a:rPr lang="en-US" dirty="0"/>
                  <a:t>Z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l-GR" b="0" i="1" smtClean="0">
                            <a:latin typeface="Cambria Math" panose="02040503050406030204" pitchFamily="18" charset="0"/>
                          </a:rPr>
                          <m:t>μ</m:t>
                        </m:r>
                      </m:num>
                      <m:den>
                        <m:r>
                          <m:rPr>
                            <m:sty m:val="p"/>
                          </m:rPr>
                          <a:rPr lang="el-GR" i="1" smtClean="0">
                            <a:latin typeface="Cambria Math" panose="02040503050406030204" pitchFamily="18" charset="0"/>
                          </a:rPr>
                          <m:t>σ</m:t>
                        </m:r>
                      </m:den>
                    </m:f>
                  </m:oMath>
                </a14:m>
                <a:r>
                  <a:rPr lang="en-US" dirty="0"/>
                  <a:t> =  </a:t>
                </a:r>
                <a14:m>
                  <m:oMath xmlns:m="http://schemas.openxmlformats.org/officeDocument/2006/math">
                    <m:f>
                      <m:fPr>
                        <m:ctrlPr>
                          <a:rPr lang="en-US" i="1">
                            <a:latin typeface="Cambria Math"/>
                          </a:rPr>
                        </m:ctrlPr>
                      </m:fPr>
                      <m:num>
                        <m:r>
                          <a:rPr lang="en-US" b="0" i="1" smtClean="0">
                            <a:latin typeface="Cambria Math" panose="02040503050406030204" pitchFamily="18" charset="0"/>
                          </a:rPr>
                          <m:t>5.4</m:t>
                        </m:r>
                        <m:r>
                          <a:rPr lang="en-US" i="1">
                            <a:latin typeface="Cambria Math" panose="02040503050406030204" pitchFamily="18" charset="0"/>
                          </a:rPr>
                          <m:t>−</m:t>
                        </m:r>
                        <m:r>
                          <a:rPr lang="en-US" b="0" i="1" smtClean="0">
                            <a:latin typeface="Cambria Math" panose="02040503050406030204" pitchFamily="18" charset="0"/>
                          </a:rPr>
                          <m:t>5.2</m:t>
                        </m:r>
                      </m:num>
                      <m:den>
                        <m:r>
                          <a:rPr lang="en-US" b="0" i="1" smtClean="0">
                            <a:latin typeface="Cambria Math" panose="02040503050406030204" pitchFamily="18" charset="0"/>
                          </a:rPr>
                          <m:t>0.3</m:t>
                        </m:r>
                      </m:den>
                    </m:f>
                  </m:oMath>
                </a14:m>
                <a:endParaRPr lang="en-US" dirty="0"/>
              </a:p>
              <a:p>
                <a:r>
                  <a:rPr lang="en-US" dirty="0"/>
                  <a:t>= 0.66  </a:t>
                </a:r>
                <a:r>
                  <a:rPr lang="en-US" dirty="0">
                    <a:sym typeface="Wingdings" panose="05000000000000000000" pitchFamily="2" charset="2"/>
                  </a:rPr>
                  <a:t>New Z</a:t>
                </a:r>
              </a:p>
              <a:p>
                <a:r>
                  <a:rPr lang="en-US" dirty="0"/>
                  <a:t>Now can use table </a:t>
                </a:r>
              </a:p>
              <a:p>
                <a:endParaRPr lang="en-US" dirty="0"/>
              </a:p>
            </p:txBody>
          </p:sp>
        </mc:Choice>
        <mc:Fallback xmlns="">
          <p:sp>
            <p:nvSpPr>
              <p:cNvPr id="3" name="Content Placeholder 2">
                <a:extLst>
                  <a:ext uri="{FF2B5EF4-FFF2-40B4-BE49-F238E27FC236}">
                    <a16:creationId xmlns:a16="http://schemas.microsoft.com/office/drawing/2014/main" id="{D2693108-6A02-4131-B4E1-9F487754527F}"/>
                  </a:ext>
                </a:extLst>
              </p:cNvPr>
              <p:cNvSpPr>
                <a:spLocks noGrp="1" noRot="1" noChangeAspect="1" noMove="1" noResize="1" noEditPoints="1" noAdjustHandles="1" noChangeArrowheads="1" noChangeShapeType="1" noTextEdit="1"/>
              </p:cNvSpPr>
              <p:nvPr>
                <p:ph idx="1"/>
              </p:nvPr>
            </p:nvSpPr>
            <p:spPr>
              <a:xfrm>
                <a:off x="846574" y="2336872"/>
                <a:ext cx="9613861" cy="3599316"/>
              </a:xfrm>
              <a:blipFill>
                <a:blip r:embed="rId2"/>
                <a:stretch>
                  <a:fillRect l="-888" t="-3384" r="-507" b="-677"/>
                </a:stretch>
              </a:blipFill>
            </p:spPr>
            <p:txBody>
              <a:bodyPr/>
              <a:lstStyle/>
              <a:p>
                <a:r>
                  <a:rPr lang="en-US">
                    <a:noFill/>
                  </a:rPr>
                  <a:t> </a:t>
                </a:r>
              </a:p>
            </p:txBody>
          </p:sp>
        </mc:Fallback>
      </mc:AlternateContent>
      <p:sp>
        <p:nvSpPr>
          <p:cNvPr id="10" name="TextBox 9">
            <a:extLst>
              <a:ext uri="{FF2B5EF4-FFF2-40B4-BE49-F238E27FC236}">
                <a16:creationId xmlns="" xmlns:a16="http://schemas.microsoft.com/office/drawing/2014/main" id="{414E9DB5-CA46-44D0-B073-DA0DD19E503A}"/>
              </a:ext>
            </a:extLst>
          </p:cNvPr>
          <p:cNvSpPr txBox="1"/>
          <p:nvPr/>
        </p:nvSpPr>
        <p:spPr>
          <a:xfrm>
            <a:off x="8876145" y="3620655"/>
            <a:ext cx="2586182" cy="2308324"/>
          </a:xfrm>
          <a:prstGeom prst="rect">
            <a:avLst/>
          </a:prstGeom>
          <a:noFill/>
        </p:spPr>
        <p:txBody>
          <a:bodyPr wrap="square" rtlCol="0">
            <a:spAutoFit/>
          </a:bodyPr>
          <a:lstStyle/>
          <a:p>
            <a:r>
              <a:rPr lang="en-US" sz="2400" dirty="0"/>
              <a:t>And we find that Z = 0.67 is 0.7486</a:t>
            </a:r>
          </a:p>
          <a:p>
            <a:r>
              <a:rPr lang="en-US" sz="2400" dirty="0"/>
              <a:t>So 74.86% have less than 5.4 liters of blood. </a:t>
            </a:r>
          </a:p>
        </p:txBody>
      </p:sp>
    </p:spTree>
    <p:extLst>
      <p:ext uri="{BB962C8B-B14F-4D97-AF65-F5344CB8AC3E}">
        <p14:creationId xmlns:p14="http://schemas.microsoft.com/office/powerpoint/2010/main" val="41806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02763C-24BE-4BDA-885A-74A99B32E495}"/>
              </a:ext>
            </a:extLst>
          </p:cNvPr>
          <p:cNvSpPr>
            <a:spLocks noGrp="1"/>
          </p:cNvSpPr>
          <p:nvPr>
            <p:ph type="title"/>
          </p:nvPr>
        </p:nvSpPr>
        <p:spPr/>
        <p:txBody>
          <a:bodyPr/>
          <a:lstStyle/>
          <a:p>
            <a:r>
              <a:rPr lang="en-US" dirty="0"/>
              <a:t>Try by yourself	</a:t>
            </a:r>
          </a:p>
        </p:txBody>
      </p:sp>
      <p:sp>
        <p:nvSpPr>
          <p:cNvPr id="3" name="Content Placeholder 2">
            <a:extLst>
              <a:ext uri="{FF2B5EF4-FFF2-40B4-BE49-F238E27FC236}">
                <a16:creationId xmlns="" xmlns:a16="http://schemas.microsoft.com/office/drawing/2014/main" id="{70BEF91F-0348-46C0-9127-BD5FD8068CF0}"/>
              </a:ext>
            </a:extLst>
          </p:cNvPr>
          <p:cNvSpPr>
            <a:spLocks noGrp="1"/>
          </p:cNvSpPr>
          <p:nvPr>
            <p:ph idx="1"/>
          </p:nvPr>
        </p:nvSpPr>
        <p:spPr/>
        <p:txBody>
          <a:bodyPr>
            <a:normAutofit/>
          </a:bodyPr>
          <a:lstStyle/>
          <a:p>
            <a:r>
              <a:rPr lang="en-US" sz="2800" dirty="0"/>
              <a:t>Each month, an American household generates an average of 28 pounds of newspaper for garbage or recycling. Assume the variable is approximately normally distributed and the standard deviation is 2 pounds. If a household is selected at random, find the probability of generating between 27 and 31 pounds per month. </a:t>
            </a:r>
          </a:p>
          <a:p>
            <a:endParaRPr lang="en-US" sz="2800" dirty="0"/>
          </a:p>
          <a:p>
            <a:r>
              <a:rPr lang="en-US" sz="2800" dirty="0"/>
              <a:t>Z1= -.05				Z2= 1.5</a:t>
            </a:r>
          </a:p>
        </p:txBody>
      </p:sp>
    </p:spTree>
    <p:extLst>
      <p:ext uri="{BB962C8B-B14F-4D97-AF65-F5344CB8AC3E}">
        <p14:creationId xmlns:p14="http://schemas.microsoft.com/office/powerpoint/2010/main" val="33610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B68ADB-A183-4852-BD0D-204F7155243A}"/>
              </a:ext>
            </a:extLst>
          </p:cNvPr>
          <p:cNvSpPr>
            <a:spLocks noGrp="1"/>
          </p:cNvSpPr>
          <p:nvPr>
            <p:ph type="title"/>
          </p:nvPr>
        </p:nvSpPr>
        <p:spPr/>
        <p:txBody>
          <a:bodyPr/>
          <a:lstStyle/>
          <a:p>
            <a:r>
              <a:rPr lang="en-US" dirty="0"/>
              <a:t>Also, we have technology</a:t>
            </a:r>
          </a:p>
        </p:txBody>
      </p:sp>
      <p:sp>
        <p:nvSpPr>
          <p:cNvPr id="3" name="Content Placeholder 2">
            <a:extLst>
              <a:ext uri="{FF2B5EF4-FFF2-40B4-BE49-F238E27FC236}">
                <a16:creationId xmlns="" xmlns:a16="http://schemas.microsoft.com/office/drawing/2014/main" id="{F029F64D-8C3E-4E48-A314-AC5B49747C81}"/>
              </a:ext>
            </a:extLst>
          </p:cNvPr>
          <p:cNvSpPr>
            <a:spLocks noGrp="1"/>
          </p:cNvSpPr>
          <p:nvPr>
            <p:ph idx="1"/>
          </p:nvPr>
        </p:nvSpPr>
        <p:spPr>
          <a:xfrm>
            <a:off x="680322" y="2505456"/>
            <a:ext cx="5988334" cy="3599316"/>
          </a:xfrm>
        </p:spPr>
        <p:txBody>
          <a:bodyPr/>
          <a:lstStyle/>
          <a:p>
            <a:r>
              <a:rPr lang="en-US" dirty="0"/>
              <a:t>So we can also use calculators instead of/in addition to Z tables</a:t>
            </a:r>
          </a:p>
          <a:p>
            <a:r>
              <a:rPr lang="en-US" dirty="0"/>
              <a:t>1. 2</a:t>
            </a:r>
            <a:r>
              <a:rPr lang="en-US" baseline="30000" dirty="0"/>
              <a:t>nd</a:t>
            </a:r>
            <a:r>
              <a:rPr lang="en-US" dirty="0"/>
              <a:t> </a:t>
            </a:r>
            <a:r>
              <a:rPr lang="en-US" dirty="0">
                <a:sym typeface="Wingdings" panose="05000000000000000000" pitchFamily="2" charset="2"/>
              </a:rPr>
              <a:t> </a:t>
            </a:r>
            <a:r>
              <a:rPr lang="en-US" dirty="0" err="1">
                <a:sym typeface="Wingdings" panose="05000000000000000000" pitchFamily="2" charset="2"/>
              </a:rPr>
              <a:t>Distr</a:t>
            </a:r>
            <a:r>
              <a:rPr lang="en-US" dirty="0">
                <a:sym typeface="Wingdings" panose="05000000000000000000" pitchFamily="2" charset="2"/>
              </a:rPr>
              <a:t> (</a:t>
            </a:r>
            <a:r>
              <a:rPr lang="en-US" dirty="0" err="1">
                <a:sym typeface="Wingdings" panose="05000000000000000000" pitchFamily="2" charset="2"/>
              </a:rPr>
              <a:t>Vars</a:t>
            </a:r>
            <a:r>
              <a:rPr lang="en-US" dirty="0">
                <a:sym typeface="Wingdings" panose="05000000000000000000" pitchFamily="2" charset="2"/>
              </a:rPr>
              <a:t>) then scroll to </a:t>
            </a:r>
            <a:r>
              <a:rPr lang="en-US" dirty="0" err="1">
                <a:sym typeface="Wingdings" panose="05000000000000000000" pitchFamily="2" charset="2"/>
              </a:rPr>
              <a:t>normalCDF</a:t>
            </a:r>
            <a:endParaRPr lang="en-US" dirty="0">
              <a:sym typeface="Wingdings" panose="05000000000000000000" pitchFamily="2" charset="2"/>
            </a:endParaRPr>
          </a:p>
          <a:p>
            <a:r>
              <a:rPr lang="en-US" dirty="0">
                <a:sym typeface="Wingdings" panose="05000000000000000000" pitchFamily="2" charset="2"/>
              </a:rPr>
              <a:t>2. Inside </a:t>
            </a:r>
            <a:r>
              <a:rPr lang="en-US" dirty="0" err="1">
                <a:sym typeface="Wingdings" panose="05000000000000000000" pitchFamily="2" charset="2"/>
              </a:rPr>
              <a:t>normalCDF</a:t>
            </a:r>
            <a:r>
              <a:rPr lang="en-US" dirty="0">
                <a:sym typeface="Wingdings" panose="05000000000000000000" pitchFamily="2" charset="2"/>
              </a:rPr>
              <a:t>(lower Z value, higher Z value)</a:t>
            </a:r>
          </a:p>
          <a:p>
            <a:r>
              <a:rPr lang="en-US" dirty="0">
                <a:sym typeface="Wingdings" panose="05000000000000000000" pitchFamily="2" charset="2"/>
              </a:rPr>
              <a:t>3. If we need to use infinity/negative infinity, 2</a:t>
            </a:r>
            <a:r>
              <a:rPr lang="en-US" baseline="30000" dirty="0">
                <a:sym typeface="Wingdings" panose="05000000000000000000" pitchFamily="2" charset="2"/>
              </a:rPr>
              <a:t>nd</a:t>
            </a:r>
            <a:r>
              <a:rPr lang="en-US" dirty="0">
                <a:sym typeface="Wingdings" panose="05000000000000000000" pitchFamily="2" charset="2"/>
              </a:rPr>
              <a:t> [EE] to get E</a:t>
            </a:r>
          </a:p>
          <a:p>
            <a:r>
              <a:rPr lang="en-US" dirty="0">
                <a:sym typeface="Wingdings" panose="05000000000000000000" pitchFamily="2" charset="2"/>
              </a:rPr>
              <a:t>E99+infinity      -E99-infinity</a:t>
            </a:r>
            <a:endParaRPr lang="en-US" dirty="0"/>
          </a:p>
        </p:txBody>
      </p:sp>
      <p:pic>
        <p:nvPicPr>
          <p:cNvPr id="1026" name="Picture 2" descr="Image result for calculator">
            <a:extLst>
              <a:ext uri="{FF2B5EF4-FFF2-40B4-BE49-F238E27FC236}">
                <a16:creationId xmlns="" xmlns:a16="http://schemas.microsoft.com/office/drawing/2014/main" id="{82388927-CD26-4E9F-81A9-E882DB7FF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306" y="2409263"/>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503EF0-E70C-4E53-9F36-FF4E64C8F206}"/>
              </a:ext>
            </a:extLst>
          </p:cNvPr>
          <p:cNvSpPr>
            <a:spLocks noGrp="1"/>
          </p:cNvSpPr>
          <p:nvPr>
            <p:ph type="title"/>
          </p:nvPr>
        </p:nvSpPr>
        <p:spPr/>
        <p:txBody>
          <a:bodyPr/>
          <a:lstStyle/>
          <a:p>
            <a:r>
              <a:rPr lang="en-US" dirty="0"/>
              <a:t>Let’s try it	</a:t>
            </a:r>
          </a:p>
        </p:txBody>
      </p:sp>
      <p:sp>
        <p:nvSpPr>
          <p:cNvPr id="3" name="Content Placeholder 2">
            <a:extLst>
              <a:ext uri="{FF2B5EF4-FFF2-40B4-BE49-F238E27FC236}">
                <a16:creationId xmlns="" xmlns:a16="http://schemas.microsoft.com/office/drawing/2014/main" id="{608FE774-E82B-401A-AD8D-95B6F37A6958}"/>
              </a:ext>
            </a:extLst>
          </p:cNvPr>
          <p:cNvSpPr>
            <a:spLocks noGrp="1"/>
          </p:cNvSpPr>
          <p:nvPr>
            <p:ph idx="1"/>
          </p:nvPr>
        </p:nvSpPr>
        <p:spPr/>
        <p:txBody>
          <a:bodyPr/>
          <a:lstStyle/>
          <a:p>
            <a:r>
              <a:rPr lang="en-US" dirty="0"/>
              <a:t>Find the area to the left of z = -1.93</a:t>
            </a:r>
          </a:p>
          <a:p>
            <a:r>
              <a:rPr lang="en-US" dirty="0"/>
              <a:t>0.0268</a:t>
            </a:r>
          </a:p>
          <a:p>
            <a:r>
              <a:rPr lang="en-US" dirty="0"/>
              <a:t>Find the area to the right of z = 1.11</a:t>
            </a:r>
          </a:p>
          <a:p>
            <a:r>
              <a:rPr lang="en-US" dirty="0"/>
              <a:t>0.1335</a:t>
            </a:r>
          </a:p>
          <a:p>
            <a:r>
              <a:rPr lang="en-US" dirty="0"/>
              <a:t>You can use either one, but still show work</a:t>
            </a:r>
          </a:p>
          <a:p>
            <a:r>
              <a:rPr lang="en-US" dirty="0"/>
              <a:t>Also can be used to verify</a:t>
            </a:r>
          </a:p>
          <a:p>
            <a:endParaRPr lang="en-US" dirty="0"/>
          </a:p>
        </p:txBody>
      </p:sp>
    </p:spTree>
    <p:extLst>
      <p:ext uri="{BB962C8B-B14F-4D97-AF65-F5344CB8AC3E}">
        <p14:creationId xmlns:p14="http://schemas.microsoft.com/office/powerpoint/2010/main" val="39552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8F9357-ABFF-45C3-866F-333B51EAEED3}"/>
              </a:ext>
            </a:extLst>
          </p:cNvPr>
          <p:cNvSpPr>
            <a:spLocks noGrp="1"/>
          </p:cNvSpPr>
          <p:nvPr>
            <p:ph type="title"/>
          </p:nvPr>
        </p:nvSpPr>
        <p:spPr/>
        <p:txBody>
          <a:bodyPr/>
          <a:lstStyle/>
          <a:p>
            <a:r>
              <a:rPr lang="en-US" dirty="0"/>
              <a:t>6-2 Homework Day 1</a:t>
            </a:r>
          </a:p>
        </p:txBody>
      </p:sp>
      <p:sp>
        <p:nvSpPr>
          <p:cNvPr id="3" name="Content Placeholder 2">
            <a:extLst>
              <a:ext uri="{FF2B5EF4-FFF2-40B4-BE49-F238E27FC236}">
                <a16:creationId xmlns="" xmlns:a16="http://schemas.microsoft.com/office/drawing/2014/main" id="{DC6D37DB-A29B-47D6-82EA-434095DCF90F}"/>
              </a:ext>
            </a:extLst>
          </p:cNvPr>
          <p:cNvSpPr>
            <a:spLocks noGrp="1"/>
          </p:cNvSpPr>
          <p:nvPr>
            <p:ph idx="1"/>
          </p:nvPr>
        </p:nvSpPr>
        <p:spPr/>
        <p:txBody>
          <a:bodyPr/>
          <a:lstStyle/>
          <a:p>
            <a:r>
              <a:rPr lang="en-US" dirty="0"/>
              <a:t>P337 #1-4, 6, 13</a:t>
            </a:r>
          </a:p>
        </p:txBody>
      </p:sp>
    </p:spTree>
    <p:extLst>
      <p:ext uri="{BB962C8B-B14F-4D97-AF65-F5344CB8AC3E}">
        <p14:creationId xmlns:p14="http://schemas.microsoft.com/office/powerpoint/2010/main" val="4192784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2C058-7A7A-48B0-9843-984B080D653E}"/>
              </a:ext>
            </a:extLst>
          </p:cNvPr>
          <p:cNvSpPr>
            <a:spLocks noGrp="1"/>
          </p:cNvSpPr>
          <p:nvPr>
            <p:ph type="title"/>
          </p:nvPr>
        </p:nvSpPr>
        <p:spPr/>
        <p:txBody>
          <a:bodyPr/>
          <a:lstStyle/>
          <a:p>
            <a:r>
              <a:rPr lang="en-US" dirty="0"/>
              <a:t>Sometimes need to find X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5DBABE6A-7033-41AD-A7C4-F13540142516}"/>
                  </a:ext>
                </a:extLst>
              </p:cNvPr>
              <p:cNvSpPr>
                <a:spLocks noGrp="1"/>
              </p:cNvSpPr>
              <p:nvPr>
                <p:ph idx="1"/>
              </p:nvPr>
            </p:nvSpPr>
            <p:spPr/>
            <p:txBody>
              <a:bodyPr>
                <a:normAutofit/>
              </a:bodyPr>
              <a:lstStyle/>
              <a:p>
                <a:r>
                  <a:rPr lang="en-US" sz="2800" dirty="0"/>
                  <a:t>Z = </a:t>
                </a:r>
                <a14:m>
                  <m:oMath xmlns:m="http://schemas.openxmlformats.org/officeDocument/2006/math">
                    <m:f>
                      <m:fPr>
                        <m:ctrlPr>
                          <a:rPr lang="en-US" sz="2800" i="1" dirty="0">
                            <a:latin typeface="Cambria Math"/>
                          </a:rPr>
                        </m:ctrlPr>
                      </m:fPr>
                      <m:num>
                        <m:r>
                          <a:rPr lang="en-US" sz="2800" i="1" dirty="0">
                            <a:latin typeface="Cambria Math" panose="02040503050406030204" pitchFamily="18" charset="0"/>
                          </a:rPr>
                          <m:t>𝑋</m:t>
                        </m:r>
                        <m:r>
                          <a:rPr lang="en-US" sz="2800" i="1" dirty="0">
                            <a:latin typeface="Cambria Math" panose="02040503050406030204" pitchFamily="18" charset="0"/>
                          </a:rPr>
                          <m:t> − </m:t>
                        </m:r>
                        <m:r>
                          <m:rPr>
                            <m:sty m:val="p"/>
                          </m:rPr>
                          <a:rPr lang="el-GR" sz="2800" i="1" dirty="0">
                            <a:latin typeface="Cambria Math" panose="02040503050406030204" pitchFamily="18" charset="0"/>
                          </a:rPr>
                          <m:t>μ</m:t>
                        </m:r>
                      </m:num>
                      <m:den>
                        <m:r>
                          <m:rPr>
                            <m:sty m:val="p"/>
                          </m:rPr>
                          <a:rPr lang="el-GR" sz="2800" i="1" dirty="0">
                            <a:latin typeface="Cambria Math" panose="02040503050406030204" pitchFamily="18" charset="0"/>
                          </a:rPr>
                          <m:t>σ</m:t>
                        </m:r>
                      </m:den>
                    </m:f>
                  </m:oMath>
                </a14:m>
                <a:endParaRPr lang="en-US" sz="2800" dirty="0"/>
              </a:p>
              <a:p>
                <a:r>
                  <a:rPr lang="en-US" sz="2800" dirty="0"/>
                  <a:t>Z *</a:t>
                </a:r>
                <a:r>
                  <a:rPr lang="el-GR" sz="2800" dirty="0"/>
                  <a:t> </a:t>
                </a:r>
                <a14:m>
                  <m:oMath xmlns:m="http://schemas.openxmlformats.org/officeDocument/2006/math">
                    <m:r>
                      <m:rPr>
                        <m:sty m:val="p"/>
                      </m:rPr>
                      <a:rPr lang="el-GR" sz="2800" i="1" dirty="0">
                        <a:latin typeface="Cambria Math" panose="02040503050406030204" pitchFamily="18" charset="0"/>
                      </a:rPr>
                      <m:t>σ</m:t>
                    </m:r>
                  </m:oMath>
                </a14:m>
                <a:r>
                  <a:rPr lang="en-US" sz="2800" dirty="0"/>
                  <a:t> = X – </a:t>
                </a:r>
                <a14:m>
                  <m:oMath xmlns:m="http://schemas.openxmlformats.org/officeDocument/2006/math">
                    <m:r>
                      <m:rPr>
                        <m:sty m:val="p"/>
                      </m:rPr>
                      <a:rPr lang="el-GR" sz="2800" i="1" dirty="0">
                        <a:latin typeface="Cambria Math" panose="02040503050406030204" pitchFamily="18" charset="0"/>
                      </a:rPr>
                      <m:t>μ</m:t>
                    </m:r>
                  </m:oMath>
                </a14:m>
                <a:endParaRPr lang="en-US" sz="2800" dirty="0"/>
              </a:p>
              <a:p>
                <a:r>
                  <a:rPr lang="en-US" sz="2800" dirty="0"/>
                  <a:t>Z * </a:t>
                </a:r>
                <a14:m>
                  <m:oMath xmlns:m="http://schemas.openxmlformats.org/officeDocument/2006/math">
                    <m:r>
                      <m:rPr>
                        <m:sty m:val="p"/>
                      </m:rPr>
                      <a:rPr lang="el-GR" sz="2800" i="1" dirty="0">
                        <a:latin typeface="Cambria Math" panose="02040503050406030204" pitchFamily="18" charset="0"/>
                      </a:rPr>
                      <m:t>σ</m:t>
                    </m:r>
                  </m:oMath>
                </a14:m>
                <a:r>
                  <a:rPr lang="en-US" sz="2800" dirty="0"/>
                  <a:t> + </a:t>
                </a:r>
                <a14:m>
                  <m:oMath xmlns:m="http://schemas.openxmlformats.org/officeDocument/2006/math">
                    <m:r>
                      <m:rPr>
                        <m:sty m:val="p"/>
                      </m:rPr>
                      <a:rPr lang="el-GR" sz="2800" i="1" dirty="0">
                        <a:latin typeface="Cambria Math" panose="02040503050406030204" pitchFamily="18" charset="0"/>
                      </a:rPr>
                      <m:t>μ</m:t>
                    </m:r>
                  </m:oMath>
                </a14:m>
                <a:r>
                  <a:rPr lang="en-US" sz="2800" dirty="0"/>
                  <a:t> = X </a:t>
                </a:r>
                <a:r>
                  <a:rPr lang="en-US" sz="2800" dirty="0">
                    <a:sym typeface="Wingdings" panose="05000000000000000000" pitchFamily="2" charset="2"/>
                  </a:rPr>
                  <a:t> Formula for find value of Normal Variable X </a:t>
                </a:r>
                <a:endParaRPr lang="en-US" sz="2800" dirty="0"/>
              </a:p>
            </p:txBody>
          </p:sp>
        </mc:Choice>
        <mc:Fallback xmlns="">
          <p:sp>
            <p:nvSpPr>
              <p:cNvPr id="3" name="Content Placeholder 2">
                <a:extLst>
                  <a:ext uri="{FF2B5EF4-FFF2-40B4-BE49-F238E27FC236}">
                    <a16:creationId xmlns:a16="http://schemas.microsoft.com/office/drawing/2014/main" id="{5DBABE6A-7033-41AD-A7C4-F13540142516}"/>
                  </a:ext>
                </a:extLst>
              </p:cNvPr>
              <p:cNvSpPr>
                <a:spLocks noGrp="1" noRot="1" noChangeAspect="1" noMove="1" noResize="1" noEditPoints="1" noAdjustHandles="1" noChangeArrowheads="1" noChangeShapeType="1" noTextEdit="1"/>
              </p:cNvSpPr>
              <p:nvPr>
                <p:ph idx="1"/>
              </p:nvPr>
            </p:nvSpPr>
            <p:spPr>
              <a:blipFill>
                <a:blip r:embed="rId2"/>
                <a:stretch>
                  <a:fillRect l="-1141" t="-677" r="-1585"/>
                </a:stretch>
              </a:blipFill>
            </p:spPr>
            <p:txBody>
              <a:bodyPr/>
              <a:lstStyle/>
              <a:p>
                <a:r>
                  <a:rPr lang="en-US">
                    <a:noFill/>
                  </a:rPr>
                  <a:t> </a:t>
                </a:r>
              </a:p>
            </p:txBody>
          </p:sp>
        </mc:Fallback>
      </mc:AlternateContent>
    </p:spTree>
    <p:extLst>
      <p:ext uri="{BB962C8B-B14F-4D97-AF65-F5344CB8AC3E}">
        <p14:creationId xmlns:p14="http://schemas.microsoft.com/office/powerpoint/2010/main" val="333959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39283F-3C37-4D7A-AA92-928024B89097}"/>
              </a:ext>
            </a:extLst>
          </p:cNvPr>
          <p:cNvSpPr>
            <a:spLocks noGrp="1"/>
          </p:cNvSpPr>
          <p:nvPr>
            <p:ph type="title"/>
          </p:nvPr>
        </p:nvSpPr>
        <p:spPr/>
        <p:txBody>
          <a:bodyPr>
            <a:normAutofit/>
          </a:bodyPr>
          <a:lstStyle/>
          <a:p>
            <a:r>
              <a:rPr lang="en-US" dirty="0"/>
              <a:t>Procedure for Finding Data Values for specific probabilities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E4E93004-47C1-43E1-983A-9D98E58C31C0}"/>
                  </a:ext>
                </a:extLst>
              </p:cNvPr>
              <p:cNvSpPr>
                <a:spLocks noGrp="1"/>
              </p:cNvSpPr>
              <p:nvPr>
                <p:ph idx="1"/>
              </p:nvPr>
            </p:nvSpPr>
            <p:spPr/>
            <p:txBody>
              <a:bodyPr>
                <a:normAutofit/>
              </a:bodyPr>
              <a:lstStyle/>
              <a:p>
                <a:r>
                  <a:rPr lang="en-US" sz="2800" dirty="0"/>
                  <a:t>Step 1: Draw a normal curve and shade the desired area that represents the probability, proportion, or percentile. </a:t>
                </a:r>
              </a:p>
              <a:p>
                <a:r>
                  <a:rPr lang="en-US" sz="2800" dirty="0"/>
                  <a:t>Step 2: Find the Z value from the table that corresponds to the desired area</a:t>
                </a:r>
              </a:p>
              <a:p>
                <a:r>
                  <a:rPr lang="en-US" sz="2800" dirty="0"/>
                  <a:t>Step 3: Calculate the X value by using formula : Z * </a:t>
                </a:r>
                <a14:m>
                  <m:oMath xmlns:m="http://schemas.openxmlformats.org/officeDocument/2006/math">
                    <m:r>
                      <m:rPr>
                        <m:sty m:val="p"/>
                      </m:rPr>
                      <a:rPr lang="el-GR" sz="2800" i="1" dirty="0">
                        <a:latin typeface="Cambria Math" panose="02040503050406030204" pitchFamily="18" charset="0"/>
                      </a:rPr>
                      <m:t>σ</m:t>
                    </m:r>
                  </m:oMath>
                </a14:m>
                <a:r>
                  <a:rPr lang="en-US" sz="2800" dirty="0"/>
                  <a:t> + </a:t>
                </a:r>
                <a14:m>
                  <m:oMath xmlns:m="http://schemas.openxmlformats.org/officeDocument/2006/math">
                    <m:r>
                      <m:rPr>
                        <m:sty m:val="p"/>
                      </m:rPr>
                      <a:rPr lang="el-GR" sz="2800" i="1" dirty="0">
                        <a:latin typeface="Cambria Math" panose="02040503050406030204" pitchFamily="18" charset="0"/>
                      </a:rPr>
                      <m:t>μ</m:t>
                    </m:r>
                  </m:oMath>
                </a14:m>
                <a:r>
                  <a:rPr lang="en-US" sz="2800" dirty="0"/>
                  <a:t> = X </a:t>
                </a:r>
              </a:p>
            </p:txBody>
          </p:sp>
        </mc:Choice>
        <mc:Fallback xmlns="">
          <p:sp>
            <p:nvSpPr>
              <p:cNvPr id="3" name="Content Placeholder 2">
                <a:extLst>
                  <a:ext uri="{FF2B5EF4-FFF2-40B4-BE49-F238E27FC236}">
                    <a16:creationId xmlns:a16="http://schemas.microsoft.com/office/drawing/2014/main" id="{E4E93004-47C1-43E1-983A-9D98E58C31C0}"/>
                  </a:ext>
                </a:extLst>
              </p:cNvPr>
              <p:cNvSpPr>
                <a:spLocks noGrp="1" noRot="1" noChangeAspect="1" noMove="1" noResize="1" noEditPoints="1" noAdjustHandles="1" noChangeArrowheads="1" noChangeShapeType="1" noTextEdit="1"/>
              </p:cNvSpPr>
              <p:nvPr>
                <p:ph idx="1"/>
              </p:nvPr>
            </p:nvSpPr>
            <p:spPr>
              <a:blipFill>
                <a:blip r:embed="rId2"/>
                <a:stretch>
                  <a:fillRect l="-1141" t="-2707" r="-571"/>
                </a:stretch>
              </a:blipFill>
            </p:spPr>
            <p:txBody>
              <a:bodyPr/>
              <a:lstStyle/>
              <a:p>
                <a:r>
                  <a:rPr lang="en-US">
                    <a:noFill/>
                  </a:rPr>
                  <a:t> </a:t>
                </a:r>
              </a:p>
            </p:txBody>
          </p:sp>
        </mc:Fallback>
      </mc:AlternateContent>
    </p:spTree>
    <p:extLst>
      <p:ext uri="{BB962C8B-B14F-4D97-AF65-F5344CB8AC3E}">
        <p14:creationId xmlns:p14="http://schemas.microsoft.com/office/powerpoint/2010/main" val="2866411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39" name="Rectangle 79">
            <a:extLst>
              <a:ext uri="{FF2B5EF4-FFF2-40B4-BE49-F238E27FC236}">
                <a16:creationId xmlns="" xmlns:a16="http://schemas.microsoft.com/office/drawing/2014/main" id="{C610D2AE-07EF-436A-9755-AA8DF4B933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81">
            <a:extLst>
              <a:ext uri="{FF2B5EF4-FFF2-40B4-BE49-F238E27FC236}">
                <a16:creationId xmlns="" xmlns:a16="http://schemas.microsoft.com/office/drawing/2014/main" id="{6CACDD17-9043-46DF-882D-420365B79C1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1" name="Rectangle 83">
            <a:extLst>
              <a:ext uri="{FF2B5EF4-FFF2-40B4-BE49-F238E27FC236}">
                <a16:creationId xmlns="" xmlns:a16="http://schemas.microsoft.com/office/drawing/2014/main" id="{CF2D8AD5-434A-4C0E-9F5B-C1AFD645F3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838722D-6BF4-4ACD-845D-BA6E7DC0A2FA}"/>
              </a:ext>
            </a:extLst>
          </p:cNvPr>
          <p:cNvSpPr>
            <a:spLocks noGrp="1"/>
          </p:cNvSpPr>
          <p:nvPr>
            <p:ph type="title"/>
          </p:nvPr>
        </p:nvSpPr>
        <p:spPr>
          <a:xfrm>
            <a:off x="680321" y="753228"/>
            <a:ext cx="4136123" cy="1080938"/>
          </a:xfrm>
        </p:spPr>
        <p:txBody>
          <a:bodyPr>
            <a:normAutofit/>
          </a:bodyPr>
          <a:lstStyle/>
          <a:p>
            <a:r>
              <a:rPr lang="en-US" sz="2400"/>
              <a:t>Examples with different mean/SD</a:t>
            </a:r>
          </a:p>
        </p:txBody>
      </p:sp>
      <p:pic>
        <p:nvPicPr>
          <p:cNvPr id="1042" name="Picture 85">
            <a:extLst>
              <a:ext uri="{FF2B5EF4-FFF2-40B4-BE49-F238E27FC236}">
                <a16:creationId xmlns="" xmlns:a16="http://schemas.microsoft.com/office/drawing/2014/main" id="{E92B246D-47CC-40F8-8DE7-B65D409E94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1044" name="Picture 8" descr="Image result for normal distributions standard deviation 2">
            <a:extLst>
              <a:ext uri="{FF2B5EF4-FFF2-40B4-BE49-F238E27FC236}">
                <a16:creationId xmlns="" xmlns:a16="http://schemas.microsoft.com/office/drawing/2014/main" id="{84EE4C1F-DD9B-4BCD-BA09-5372923DC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575" y="1700036"/>
            <a:ext cx="8121649" cy="48729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95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2D011D-D6F0-4CDA-A147-E4B89797C1C2}"/>
              </a:ext>
            </a:extLst>
          </p:cNvPr>
          <p:cNvSpPr>
            <a:spLocks noGrp="1"/>
          </p:cNvSpPr>
          <p:nvPr>
            <p:ph type="title"/>
          </p:nvPr>
        </p:nvSpPr>
        <p:spPr/>
        <p:txBody>
          <a:bodyPr/>
          <a:lstStyle/>
          <a:p>
            <a:r>
              <a:rPr lang="en-US" dirty="0"/>
              <a:t>Example 1</a:t>
            </a:r>
          </a:p>
        </p:txBody>
      </p:sp>
      <p:sp>
        <p:nvSpPr>
          <p:cNvPr id="3" name="Content Placeholder 2">
            <a:extLst>
              <a:ext uri="{FF2B5EF4-FFF2-40B4-BE49-F238E27FC236}">
                <a16:creationId xmlns="" xmlns:a16="http://schemas.microsoft.com/office/drawing/2014/main" id="{6C241AC8-12A8-42E5-9844-D9E998E59377}"/>
              </a:ext>
            </a:extLst>
          </p:cNvPr>
          <p:cNvSpPr>
            <a:spLocks noGrp="1"/>
          </p:cNvSpPr>
          <p:nvPr>
            <p:ph idx="1"/>
          </p:nvPr>
        </p:nvSpPr>
        <p:spPr/>
        <p:txBody>
          <a:bodyPr/>
          <a:lstStyle/>
          <a:p>
            <a:r>
              <a:rPr lang="en-US" dirty="0"/>
              <a:t>To qualify for a police academy, candidates must score in the top 10% on a general abilities test. Assume the test scores are normally distributed and the test has a mean of 200 and a standard deviate of 20. Find the lowest possible score to qualify. </a:t>
            </a:r>
          </a:p>
          <a:p>
            <a:r>
              <a:rPr lang="en-US" dirty="0"/>
              <a:t>Still start out by drawing our distribution. </a:t>
            </a:r>
          </a:p>
        </p:txBody>
      </p:sp>
    </p:spTree>
    <p:extLst>
      <p:ext uri="{BB962C8B-B14F-4D97-AF65-F5344CB8AC3E}">
        <p14:creationId xmlns:p14="http://schemas.microsoft.com/office/powerpoint/2010/main" val="3699677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39455-3D4C-4569-B7EC-EE21DAE89092}"/>
              </a:ext>
            </a:extLst>
          </p:cNvPr>
          <p:cNvSpPr>
            <a:spLocks noGrp="1"/>
          </p:cNvSpPr>
          <p:nvPr>
            <p:ph type="title"/>
          </p:nvPr>
        </p:nvSpPr>
        <p:spPr/>
        <p:txBody>
          <a:bodyPr/>
          <a:lstStyle/>
          <a:p>
            <a:r>
              <a:rPr lang="en-US" dirty="0"/>
              <a:t>Continued	</a:t>
            </a:r>
          </a:p>
        </p:txBody>
      </p:sp>
      <p:pic>
        <p:nvPicPr>
          <p:cNvPr id="4" name="Picture 2" descr="Image result for normal distribution">
            <a:extLst>
              <a:ext uri="{FF2B5EF4-FFF2-40B4-BE49-F238E27FC236}">
                <a16:creationId xmlns="" xmlns:a16="http://schemas.microsoft.com/office/drawing/2014/main" id="{D9C85CFC-02F9-4701-AB7D-5E9B1B6639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24" r="3454" b="8967"/>
          <a:stretch/>
        </p:blipFill>
        <p:spPr bwMode="auto">
          <a:xfrm>
            <a:off x="3429773" y="2879103"/>
            <a:ext cx="4898150" cy="3017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378C42B1-6871-48E4-9A8D-2A3713A307F1}"/>
                  </a:ext>
                </a:extLst>
              </p14:cNvPr>
              <p14:cNvContentPartPr/>
              <p14:nvPr/>
            </p14:nvContentPartPr>
            <p14:xfrm>
              <a:off x="5949016" y="1470083"/>
              <a:ext cx="360" cy="4916520"/>
            </p14:xfrm>
          </p:contentPart>
        </mc:Choice>
        <mc:Fallback xmlns="">
          <p:pic>
            <p:nvPicPr>
              <p:cNvPr id="5" name="Ink 4">
                <a:extLst>
                  <a:ext uri="{FF2B5EF4-FFF2-40B4-BE49-F238E27FC236}">
                    <a16:creationId xmlns:a16="http://schemas.microsoft.com/office/drawing/2014/main" id="{378C42B1-6871-48E4-9A8D-2A3713A307F1}"/>
                  </a:ext>
                </a:extLst>
              </p:cNvPr>
              <p:cNvPicPr/>
              <p:nvPr/>
            </p:nvPicPr>
            <p:blipFill>
              <a:blip r:embed="rId4"/>
              <a:stretch>
                <a:fillRect/>
              </a:stretch>
            </p:blipFill>
            <p:spPr>
              <a:xfrm>
                <a:off x="5940376" y="1461443"/>
                <a:ext cx="18000" cy="4934160"/>
              </a:xfrm>
              <a:prstGeom prst="rect">
                <a:avLst/>
              </a:prstGeom>
            </p:spPr>
          </p:pic>
        </mc:Fallback>
      </mc:AlternateContent>
      <p:sp>
        <p:nvSpPr>
          <p:cNvPr id="7" name="TextBox 6">
            <a:extLst>
              <a:ext uri="{FF2B5EF4-FFF2-40B4-BE49-F238E27FC236}">
                <a16:creationId xmlns="" xmlns:a16="http://schemas.microsoft.com/office/drawing/2014/main" id="{A4E824DB-1F11-4C89-B6A0-688DFA062834}"/>
              </a:ext>
            </a:extLst>
          </p:cNvPr>
          <p:cNvSpPr txBox="1"/>
          <p:nvPr/>
        </p:nvSpPr>
        <p:spPr>
          <a:xfrm>
            <a:off x="5454008" y="6026043"/>
            <a:ext cx="769375" cy="369332"/>
          </a:xfrm>
          <a:prstGeom prst="rect">
            <a:avLst/>
          </a:prstGeom>
          <a:noFill/>
        </p:spPr>
        <p:txBody>
          <a:bodyPr wrap="square" rtlCol="0">
            <a:spAutoFit/>
          </a:bodyPr>
          <a:lstStyle/>
          <a:p>
            <a:r>
              <a:rPr lang="en-US" dirty="0"/>
              <a:t>200</a:t>
            </a:r>
          </a:p>
        </p:txBody>
      </p:sp>
      <p:sp>
        <p:nvSpPr>
          <p:cNvPr id="8" name="TextBox 7">
            <a:extLst>
              <a:ext uri="{FF2B5EF4-FFF2-40B4-BE49-F238E27FC236}">
                <a16:creationId xmlns="" xmlns:a16="http://schemas.microsoft.com/office/drawing/2014/main" id="{484EC1A2-C86C-41EB-B3EB-9A6E79DAFDA7}"/>
              </a:ext>
            </a:extLst>
          </p:cNvPr>
          <p:cNvSpPr txBox="1"/>
          <p:nvPr/>
        </p:nvSpPr>
        <p:spPr>
          <a:xfrm>
            <a:off x="7469446" y="6080045"/>
            <a:ext cx="268467" cy="369332"/>
          </a:xfrm>
          <a:prstGeom prst="rect">
            <a:avLst/>
          </a:prstGeom>
          <a:noFill/>
        </p:spPr>
        <p:txBody>
          <a:bodyPr wrap="square" rtlCol="0">
            <a:spAutoFit/>
          </a:bodyPr>
          <a:lstStyle/>
          <a:p>
            <a:r>
              <a:rPr lang="en-US" dirty="0"/>
              <a:t>X</a:t>
            </a:r>
          </a:p>
        </p:txBody>
      </p:sp>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 xmlns:a16="http://schemas.microsoft.com/office/drawing/2014/main" id="{EC786F4D-20F8-482B-A3DB-9C4A1E089F46}"/>
                  </a:ext>
                </a:extLst>
              </p14:cNvPr>
              <p14:cNvContentPartPr/>
              <p14:nvPr/>
            </p14:nvContentPartPr>
            <p14:xfrm>
              <a:off x="7368825" y="2623004"/>
              <a:ext cx="1177200" cy="4037400"/>
            </p14:xfrm>
          </p:contentPart>
        </mc:Choice>
        <mc:Fallback xmlns="">
          <p:pic>
            <p:nvPicPr>
              <p:cNvPr id="22" name="Ink 21">
                <a:extLst>
                  <a:ext uri="{FF2B5EF4-FFF2-40B4-BE49-F238E27FC236}">
                    <a16:creationId xmlns:a16="http://schemas.microsoft.com/office/drawing/2014/main" id="{EC786F4D-20F8-482B-A3DB-9C4A1E089F46}"/>
                  </a:ext>
                </a:extLst>
              </p:cNvPr>
              <p:cNvPicPr/>
              <p:nvPr/>
            </p:nvPicPr>
            <p:blipFill>
              <a:blip r:embed="rId6"/>
              <a:stretch>
                <a:fillRect/>
              </a:stretch>
            </p:blipFill>
            <p:spPr>
              <a:xfrm>
                <a:off x="7360185" y="2614004"/>
                <a:ext cx="1194840" cy="4055040"/>
              </a:xfrm>
              <a:prstGeom prst="rect">
                <a:avLst/>
              </a:prstGeom>
            </p:spPr>
          </p:pic>
        </mc:Fallback>
      </mc:AlternateContent>
      <p:sp>
        <p:nvSpPr>
          <p:cNvPr id="23" name="TextBox 22">
            <a:extLst>
              <a:ext uri="{FF2B5EF4-FFF2-40B4-BE49-F238E27FC236}">
                <a16:creationId xmlns="" xmlns:a16="http://schemas.microsoft.com/office/drawing/2014/main" id="{AC82D11C-6742-4881-93DD-081862C347EC}"/>
              </a:ext>
            </a:extLst>
          </p:cNvPr>
          <p:cNvSpPr txBox="1"/>
          <p:nvPr/>
        </p:nvSpPr>
        <p:spPr>
          <a:xfrm>
            <a:off x="680321" y="2336800"/>
            <a:ext cx="2596068" cy="3046988"/>
          </a:xfrm>
          <a:prstGeom prst="rect">
            <a:avLst/>
          </a:prstGeom>
          <a:noFill/>
        </p:spPr>
        <p:txBody>
          <a:bodyPr wrap="square" rtlCol="0">
            <a:spAutoFit/>
          </a:bodyPr>
          <a:lstStyle/>
          <a:p>
            <a:r>
              <a:rPr lang="en-US" sz="2400" dirty="0"/>
              <a:t>Work backwards for this problem:</a:t>
            </a:r>
          </a:p>
          <a:p>
            <a:r>
              <a:rPr lang="en-US" sz="2400" dirty="0"/>
              <a:t>1. We know that 90% of area will be to the left of unknown Z value. So let’s use our table!</a:t>
            </a:r>
          </a:p>
        </p:txBody>
      </p:sp>
      <p:sp>
        <p:nvSpPr>
          <p:cNvPr id="24" name="TextBox 23">
            <a:extLst>
              <a:ext uri="{FF2B5EF4-FFF2-40B4-BE49-F238E27FC236}">
                <a16:creationId xmlns="" xmlns:a16="http://schemas.microsoft.com/office/drawing/2014/main" id="{6A76AC14-79AD-47E6-81D7-CA7FCCF486F0}"/>
              </a:ext>
            </a:extLst>
          </p:cNvPr>
          <p:cNvSpPr txBox="1"/>
          <p:nvPr/>
        </p:nvSpPr>
        <p:spPr>
          <a:xfrm>
            <a:off x="8622003" y="2142836"/>
            <a:ext cx="3282590" cy="4154984"/>
          </a:xfrm>
          <a:prstGeom prst="rect">
            <a:avLst/>
          </a:prstGeom>
          <a:noFill/>
        </p:spPr>
        <p:txBody>
          <a:bodyPr wrap="square" rtlCol="0">
            <a:spAutoFit/>
          </a:bodyPr>
          <a:lstStyle/>
          <a:p>
            <a:r>
              <a:rPr lang="en-US" sz="2400" dirty="0"/>
              <a:t>The closest Z value is 1.28. Now that we know the mean, SD, and Z value, we can find our X value. </a:t>
            </a:r>
          </a:p>
          <a:p>
            <a:r>
              <a:rPr lang="en-US" sz="2400" dirty="0"/>
              <a:t>X=1.28(20) + 200</a:t>
            </a:r>
          </a:p>
          <a:p>
            <a:r>
              <a:rPr lang="en-US" sz="2400" dirty="0"/>
              <a:t>X =225.6</a:t>
            </a:r>
          </a:p>
          <a:p>
            <a:r>
              <a:rPr lang="en-US" sz="2400" dirty="0"/>
              <a:t>But we will round to 226 to qualify for academy, one needs a 226. </a:t>
            </a:r>
          </a:p>
        </p:txBody>
      </p:sp>
    </p:spTree>
    <p:extLst>
      <p:ext uri="{BB962C8B-B14F-4D97-AF65-F5344CB8AC3E}">
        <p14:creationId xmlns:p14="http://schemas.microsoft.com/office/powerpoint/2010/main" val="16882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57E28-04B8-4496-9D4B-0CF1676BAA32}"/>
              </a:ext>
            </a:extLst>
          </p:cNvPr>
          <p:cNvSpPr>
            <a:spLocks noGrp="1"/>
          </p:cNvSpPr>
          <p:nvPr>
            <p:ph type="title"/>
          </p:nvPr>
        </p:nvSpPr>
        <p:spPr/>
        <p:txBody>
          <a:bodyPr/>
          <a:lstStyle/>
          <a:p>
            <a:r>
              <a:rPr lang="en-US" dirty="0"/>
              <a:t>Try on your own	</a:t>
            </a:r>
          </a:p>
        </p:txBody>
      </p:sp>
      <p:sp>
        <p:nvSpPr>
          <p:cNvPr id="3" name="Content Placeholder 2">
            <a:extLst>
              <a:ext uri="{FF2B5EF4-FFF2-40B4-BE49-F238E27FC236}">
                <a16:creationId xmlns="" xmlns:a16="http://schemas.microsoft.com/office/drawing/2014/main" id="{9136D5AA-9CA6-4FFA-8C26-ABF6DB0ACCF5}"/>
              </a:ext>
            </a:extLst>
          </p:cNvPr>
          <p:cNvSpPr>
            <a:spLocks noGrp="1"/>
          </p:cNvSpPr>
          <p:nvPr>
            <p:ph idx="1"/>
          </p:nvPr>
        </p:nvSpPr>
        <p:spPr/>
        <p:txBody>
          <a:bodyPr>
            <a:normAutofit/>
          </a:bodyPr>
          <a:lstStyle/>
          <a:p>
            <a:r>
              <a:rPr lang="en-US" sz="2800" dirty="0"/>
              <a:t>A researcher needs to find the middle 60% of the population based on blood pressure. Assuming the mean blood pressure is 120 and the standard deviation is 8, find the upper and lower readings that would allow someone to be in the middle 60%. </a:t>
            </a:r>
          </a:p>
        </p:txBody>
      </p:sp>
    </p:spTree>
    <p:extLst>
      <p:ext uri="{BB962C8B-B14F-4D97-AF65-F5344CB8AC3E}">
        <p14:creationId xmlns:p14="http://schemas.microsoft.com/office/powerpoint/2010/main" val="2723372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C2B8DF-45A9-491A-9FEB-D2F30BA872DA}"/>
              </a:ext>
            </a:extLst>
          </p:cNvPr>
          <p:cNvSpPr>
            <a:spLocks noGrp="1"/>
          </p:cNvSpPr>
          <p:nvPr>
            <p:ph type="title"/>
          </p:nvPr>
        </p:nvSpPr>
        <p:spPr/>
        <p:txBody>
          <a:bodyPr/>
          <a:lstStyle/>
          <a:p>
            <a:r>
              <a:rPr lang="en-US" dirty="0"/>
              <a:t>Determining normality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85CD8B0E-1795-426B-8EA3-2D2CC37E638F}"/>
                  </a:ext>
                </a:extLst>
              </p:cNvPr>
              <p:cNvSpPr>
                <a:spLocks noGrp="1"/>
              </p:cNvSpPr>
              <p:nvPr>
                <p:ph idx="1"/>
              </p:nvPr>
            </p:nvSpPr>
            <p:spPr/>
            <p:txBody>
              <a:bodyPr/>
              <a:lstStyle/>
              <a:p>
                <a:r>
                  <a:rPr lang="en-US" dirty="0"/>
                  <a:t>We are not always sure if distributions are normal, so we have to check for skewed ness. </a:t>
                </a:r>
              </a:p>
              <a:p>
                <a:pPr lvl="1"/>
                <a:r>
                  <a:rPr lang="en-US" dirty="0"/>
                  <a:t>Usually we can just check the shape of the histograms</a:t>
                </a:r>
              </a:p>
              <a:p>
                <a:r>
                  <a:rPr lang="en-US" dirty="0"/>
                  <a:t>We can check for Skewedness with Pearson Coefficient (PC)</a:t>
                </a:r>
              </a:p>
              <a:p>
                <a:r>
                  <a:rPr lang="en-US" dirty="0"/>
                  <a:t>PC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3(</m:t>
                        </m:r>
                        <m:r>
                          <a:rPr lang="en-US" b="0" i="1" smtClean="0">
                            <a:latin typeface="Cambria Math" panose="02040503050406030204" pitchFamily="18" charset="0"/>
                          </a:rPr>
                          <m:t>𝑚𝑒𝑎𝑛</m:t>
                        </m:r>
                        <m:r>
                          <a:rPr lang="en-US" b="0" i="1" smtClean="0">
                            <a:latin typeface="Cambria Math" panose="02040503050406030204" pitchFamily="18" charset="0"/>
                          </a:rPr>
                          <m:t> −</m:t>
                        </m:r>
                        <m:r>
                          <a:rPr lang="en-US" b="0" i="1" smtClean="0">
                            <a:latin typeface="Cambria Math" panose="02040503050406030204" pitchFamily="18" charset="0"/>
                          </a:rPr>
                          <m:t>𝑚𝑒𝑑𝑖𝑎𝑛</m:t>
                        </m:r>
                        <m:r>
                          <a:rPr lang="en-US" b="0" i="1" smtClean="0">
                            <a:latin typeface="Cambria Math" panose="02040503050406030204" pitchFamily="18" charset="0"/>
                          </a:rPr>
                          <m:t>)</m:t>
                        </m:r>
                      </m:num>
                      <m:den>
                        <m:r>
                          <a:rPr lang="en-US" b="0" i="1" smtClean="0">
                            <a:latin typeface="Cambria Math" panose="02040503050406030204" pitchFamily="18" charset="0"/>
                          </a:rPr>
                          <m:t>𝑠𝑡𝑎𝑛𝑑𝑎𝑟𝑑</m:t>
                        </m:r>
                        <m:r>
                          <a:rPr lang="en-US" b="0" i="1" smtClean="0">
                            <a:latin typeface="Cambria Math" panose="02040503050406030204" pitchFamily="18" charset="0"/>
                          </a:rPr>
                          <m:t> </m:t>
                        </m:r>
                        <m:r>
                          <a:rPr lang="en-US" b="0" i="1" smtClean="0">
                            <a:latin typeface="Cambria Math" panose="02040503050406030204" pitchFamily="18" charset="0"/>
                          </a:rPr>
                          <m:t>𝑑𝑒𝑣𝑖𝑎𝑡𝑖𝑜𝑛</m:t>
                        </m:r>
                      </m:den>
                    </m:f>
                  </m:oMath>
                </a14:m>
                <a:endParaRPr lang="en-US" dirty="0"/>
              </a:p>
              <a:p>
                <a:r>
                  <a:rPr lang="en-US" dirty="0"/>
                  <a:t>If PC  is greater than +1 or less than -1, then our data is significantly skewed</a:t>
                </a:r>
              </a:p>
              <a:p>
                <a:r>
                  <a:rPr lang="en-US" dirty="0"/>
                  <a:t>Other wise it is approximately normal</a:t>
                </a:r>
              </a:p>
            </p:txBody>
          </p:sp>
        </mc:Choice>
        <mc:Fallback xmlns="">
          <p:sp>
            <p:nvSpPr>
              <p:cNvPr id="3" name="Content Placeholder 2">
                <a:extLst>
                  <a:ext uri="{FF2B5EF4-FFF2-40B4-BE49-F238E27FC236}">
                    <a16:creationId xmlns:a16="http://schemas.microsoft.com/office/drawing/2014/main" id="{85CD8B0E-1795-426B-8EA3-2D2CC37E638F}"/>
                  </a:ext>
                </a:extLst>
              </p:cNvPr>
              <p:cNvSpPr>
                <a:spLocks noGrp="1" noRot="1" noChangeAspect="1" noMove="1" noResize="1" noEditPoints="1" noAdjustHandles="1" noChangeArrowheads="1" noChangeShapeType="1" noTextEdit="1"/>
              </p:cNvSpPr>
              <p:nvPr>
                <p:ph idx="1"/>
              </p:nvPr>
            </p:nvSpPr>
            <p:spPr>
              <a:blipFill>
                <a:blip r:embed="rId2"/>
                <a:stretch>
                  <a:fillRect l="-888" t="-2369"/>
                </a:stretch>
              </a:blipFill>
            </p:spPr>
            <p:txBody>
              <a:bodyPr/>
              <a:lstStyle/>
              <a:p>
                <a:r>
                  <a:rPr lang="en-US">
                    <a:noFill/>
                  </a:rPr>
                  <a:t> </a:t>
                </a:r>
              </a:p>
            </p:txBody>
          </p:sp>
        </mc:Fallback>
      </mc:AlternateContent>
    </p:spTree>
    <p:extLst>
      <p:ext uri="{BB962C8B-B14F-4D97-AF65-F5344CB8AC3E}">
        <p14:creationId xmlns:p14="http://schemas.microsoft.com/office/powerpoint/2010/main" val="16035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E42ED3-C8D0-4850-876E-275A9A272AE6}"/>
              </a:ext>
            </a:extLst>
          </p:cNvPr>
          <p:cNvSpPr>
            <a:spLocks noGrp="1"/>
          </p:cNvSpPr>
          <p:nvPr>
            <p:ph type="title"/>
          </p:nvPr>
        </p:nvSpPr>
        <p:spPr/>
        <p:txBody>
          <a:bodyPr/>
          <a:lstStyle/>
          <a:p>
            <a:r>
              <a:rPr lang="en-US" dirty="0"/>
              <a:t>Let’s check for Skewedness</a:t>
            </a:r>
          </a:p>
        </p:txBody>
      </p:sp>
      <p:graphicFrame>
        <p:nvGraphicFramePr>
          <p:cNvPr id="4" name="Content Placeholder 3">
            <a:extLst>
              <a:ext uri="{FF2B5EF4-FFF2-40B4-BE49-F238E27FC236}">
                <a16:creationId xmlns="" xmlns:a16="http://schemas.microsoft.com/office/drawing/2014/main" id="{2B9F4082-F50A-4D6F-8C82-E61F331300F3}"/>
              </a:ext>
            </a:extLst>
          </p:cNvPr>
          <p:cNvGraphicFramePr>
            <a:graphicFrameLocks noGrp="1"/>
          </p:cNvGraphicFramePr>
          <p:nvPr>
            <p:ph idx="1"/>
            <p:extLst>
              <p:ext uri="{D42A27DB-BD31-4B8C-83A1-F6EECF244321}">
                <p14:modId xmlns:p14="http://schemas.microsoft.com/office/powerpoint/2010/main" val="2590558874"/>
              </p:ext>
            </p:extLst>
          </p:nvPr>
        </p:nvGraphicFramePr>
        <p:xfrm>
          <a:off x="681038" y="2336800"/>
          <a:ext cx="4288126" cy="2966720"/>
        </p:xfrm>
        <a:graphic>
          <a:graphicData uri="http://schemas.openxmlformats.org/drawingml/2006/table">
            <a:tbl>
              <a:tblPr firstRow="1" bandRow="1">
                <a:tableStyleId>{5C22544A-7EE6-4342-B048-85BDC9FD1C3A}</a:tableStyleId>
              </a:tblPr>
              <a:tblGrid>
                <a:gridCol w="2144063">
                  <a:extLst>
                    <a:ext uri="{9D8B030D-6E8A-4147-A177-3AD203B41FA5}">
                      <a16:colId xmlns="" xmlns:a16="http://schemas.microsoft.com/office/drawing/2014/main" val="261698093"/>
                    </a:ext>
                  </a:extLst>
                </a:gridCol>
                <a:gridCol w="2144063">
                  <a:extLst>
                    <a:ext uri="{9D8B030D-6E8A-4147-A177-3AD203B41FA5}">
                      <a16:colId xmlns="" xmlns:a16="http://schemas.microsoft.com/office/drawing/2014/main" val="1387600008"/>
                    </a:ext>
                  </a:extLst>
                </a:gridCol>
              </a:tblGrid>
              <a:tr h="370840">
                <a:tc>
                  <a:txBody>
                    <a:bodyPr/>
                    <a:lstStyle/>
                    <a:p>
                      <a:r>
                        <a:rPr lang="en-US" dirty="0"/>
                        <a:t>Class</a:t>
                      </a:r>
                    </a:p>
                  </a:txBody>
                  <a:tcPr/>
                </a:tc>
                <a:tc>
                  <a:txBody>
                    <a:bodyPr/>
                    <a:lstStyle/>
                    <a:p>
                      <a:r>
                        <a:rPr lang="en-US" dirty="0"/>
                        <a:t>Frequency</a:t>
                      </a:r>
                    </a:p>
                  </a:txBody>
                  <a:tcPr/>
                </a:tc>
                <a:extLst>
                  <a:ext uri="{0D108BD9-81ED-4DB2-BD59-A6C34878D82A}">
                    <a16:rowId xmlns="" xmlns:a16="http://schemas.microsoft.com/office/drawing/2014/main" val="3935627208"/>
                  </a:ext>
                </a:extLst>
              </a:tr>
              <a:tr h="370840">
                <a:tc>
                  <a:txBody>
                    <a:bodyPr/>
                    <a:lstStyle/>
                    <a:p>
                      <a:r>
                        <a:rPr lang="en-US" dirty="0"/>
                        <a:t>5-29</a:t>
                      </a:r>
                    </a:p>
                  </a:txBody>
                  <a:tcPr/>
                </a:tc>
                <a:tc>
                  <a:txBody>
                    <a:bodyPr/>
                    <a:lstStyle/>
                    <a:p>
                      <a:r>
                        <a:rPr lang="en-US" dirty="0"/>
                        <a:t>2</a:t>
                      </a:r>
                    </a:p>
                  </a:txBody>
                  <a:tcPr/>
                </a:tc>
                <a:extLst>
                  <a:ext uri="{0D108BD9-81ED-4DB2-BD59-A6C34878D82A}">
                    <a16:rowId xmlns="" xmlns:a16="http://schemas.microsoft.com/office/drawing/2014/main" val="600404459"/>
                  </a:ext>
                </a:extLst>
              </a:tr>
              <a:tr h="370840">
                <a:tc>
                  <a:txBody>
                    <a:bodyPr/>
                    <a:lstStyle/>
                    <a:p>
                      <a:r>
                        <a:rPr lang="en-US" dirty="0"/>
                        <a:t>30-54</a:t>
                      </a:r>
                    </a:p>
                  </a:txBody>
                  <a:tcPr/>
                </a:tc>
                <a:tc>
                  <a:txBody>
                    <a:bodyPr/>
                    <a:lstStyle/>
                    <a:p>
                      <a:r>
                        <a:rPr lang="en-US" dirty="0"/>
                        <a:t>3</a:t>
                      </a:r>
                    </a:p>
                  </a:txBody>
                  <a:tcPr/>
                </a:tc>
                <a:extLst>
                  <a:ext uri="{0D108BD9-81ED-4DB2-BD59-A6C34878D82A}">
                    <a16:rowId xmlns="" xmlns:a16="http://schemas.microsoft.com/office/drawing/2014/main" val="4015239850"/>
                  </a:ext>
                </a:extLst>
              </a:tr>
              <a:tr h="370840">
                <a:tc>
                  <a:txBody>
                    <a:bodyPr/>
                    <a:lstStyle/>
                    <a:p>
                      <a:r>
                        <a:rPr lang="en-US" dirty="0"/>
                        <a:t>55-79</a:t>
                      </a:r>
                    </a:p>
                  </a:txBody>
                  <a:tcPr/>
                </a:tc>
                <a:tc>
                  <a:txBody>
                    <a:bodyPr/>
                    <a:lstStyle/>
                    <a:p>
                      <a:r>
                        <a:rPr lang="en-US" dirty="0"/>
                        <a:t>4</a:t>
                      </a:r>
                    </a:p>
                  </a:txBody>
                  <a:tcPr/>
                </a:tc>
                <a:extLst>
                  <a:ext uri="{0D108BD9-81ED-4DB2-BD59-A6C34878D82A}">
                    <a16:rowId xmlns="" xmlns:a16="http://schemas.microsoft.com/office/drawing/2014/main" val="649396180"/>
                  </a:ext>
                </a:extLst>
              </a:tr>
              <a:tr h="370840">
                <a:tc>
                  <a:txBody>
                    <a:bodyPr/>
                    <a:lstStyle/>
                    <a:p>
                      <a:r>
                        <a:rPr lang="en-US" dirty="0"/>
                        <a:t>80-104</a:t>
                      </a:r>
                    </a:p>
                  </a:txBody>
                  <a:tcPr/>
                </a:tc>
                <a:tc>
                  <a:txBody>
                    <a:bodyPr/>
                    <a:lstStyle/>
                    <a:p>
                      <a:r>
                        <a:rPr lang="en-US" dirty="0"/>
                        <a:t>5</a:t>
                      </a:r>
                    </a:p>
                  </a:txBody>
                  <a:tcPr/>
                </a:tc>
                <a:extLst>
                  <a:ext uri="{0D108BD9-81ED-4DB2-BD59-A6C34878D82A}">
                    <a16:rowId xmlns="" xmlns:a16="http://schemas.microsoft.com/office/drawing/2014/main" val="977211447"/>
                  </a:ext>
                </a:extLst>
              </a:tr>
              <a:tr h="370840">
                <a:tc>
                  <a:txBody>
                    <a:bodyPr/>
                    <a:lstStyle/>
                    <a:p>
                      <a:r>
                        <a:rPr lang="en-US" dirty="0"/>
                        <a:t>105-129</a:t>
                      </a:r>
                    </a:p>
                  </a:txBody>
                  <a:tcPr/>
                </a:tc>
                <a:tc>
                  <a:txBody>
                    <a:bodyPr/>
                    <a:lstStyle/>
                    <a:p>
                      <a:r>
                        <a:rPr lang="en-US" dirty="0"/>
                        <a:t>2</a:t>
                      </a:r>
                    </a:p>
                  </a:txBody>
                  <a:tcPr/>
                </a:tc>
                <a:extLst>
                  <a:ext uri="{0D108BD9-81ED-4DB2-BD59-A6C34878D82A}">
                    <a16:rowId xmlns="" xmlns:a16="http://schemas.microsoft.com/office/drawing/2014/main" val="2233717127"/>
                  </a:ext>
                </a:extLst>
              </a:tr>
              <a:tr h="370840">
                <a:tc>
                  <a:txBody>
                    <a:bodyPr/>
                    <a:lstStyle/>
                    <a:p>
                      <a:r>
                        <a:rPr lang="en-US" dirty="0"/>
                        <a:t>130-154</a:t>
                      </a:r>
                    </a:p>
                  </a:txBody>
                  <a:tcPr/>
                </a:tc>
                <a:tc>
                  <a:txBody>
                    <a:bodyPr/>
                    <a:lstStyle/>
                    <a:p>
                      <a:r>
                        <a:rPr lang="en-US" dirty="0"/>
                        <a:t>1</a:t>
                      </a:r>
                    </a:p>
                  </a:txBody>
                  <a:tcPr/>
                </a:tc>
                <a:extLst>
                  <a:ext uri="{0D108BD9-81ED-4DB2-BD59-A6C34878D82A}">
                    <a16:rowId xmlns="" xmlns:a16="http://schemas.microsoft.com/office/drawing/2014/main" val="2052114621"/>
                  </a:ext>
                </a:extLst>
              </a:tr>
              <a:tr h="370840">
                <a:tc>
                  <a:txBody>
                    <a:bodyPr/>
                    <a:lstStyle/>
                    <a:p>
                      <a:r>
                        <a:rPr lang="en-US" dirty="0"/>
                        <a:t>155-179</a:t>
                      </a:r>
                    </a:p>
                  </a:txBody>
                  <a:tcPr/>
                </a:tc>
                <a:tc>
                  <a:txBody>
                    <a:bodyPr/>
                    <a:lstStyle/>
                    <a:p>
                      <a:r>
                        <a:rPr lang="en-US" dirty="0"/>
                        <a:t>1</a:t>
                      </a:r>
                    </a:p>
                  </a:txBody>
                  <a:tcPr/>
                </a:tc>
                <a:extLst>
                  <a:ext uri="{0D108BD9-81ED-4DB2-BD59-A6C34878D82A}">
                    <a16:rowId xmlns="" xmlns:a16="http://schemas.microsoft.com/office/drawing/2014/main" val="3238675755"/>
                  </a:ext>
                </a:extLst>
              </a:tr>
            </a:tbl>
          </a:graphicData>
        </a:graphic>
      </p:graphicFrame>
      <p:pic>
        <p:nvPicPr>
          <p:cNvPr id="6" name="Picture 5">
            <a:extLst>
              <a:ext uri="{FF2B5EF4-FFF2-40B4-BE49-F238E27FC236}">
                <a16:creationId xmlns="" xmlns:a16="http://schemas.microsoft.com/office/drawing/2014/main" id="{9415FA67-1C02-4F6E-AAEA-36AF26034E27}"/>
              </a:ext>
            </a:extLst>
          </p:cNvPr>
          <p:cNvPicPr>
            <a:picLocks noChangeAspect="1"/>
          </p:cNvPicPr>
          <p:nvPr/>
        </p:nvPicPr>
        <p:blipFill rotWithShape="1">
          <a:blip r:embed="rId2"/>
          <a:srcRect l="6228" t="13556" b="13556"/>
          <a:stretch/>
        </p:blipFill>
        <p:spPr>
          <a:xfrm rot="10800000">
            <a:off x="5243946" y="2090189"/>
            <a:ext cx="6430818" cy="374904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38BD6966-4A35-4BEE-9435-9EA993ADC398}"/>
                  </a:ext>
                </a:extLst>
              </p:cNvPr>
              <p:cNvSpPr txBox="1"/>
              <p:nvPr/>
            </p:nvSpPr>
            <p:spPr>
              <a:xfrm>
                <a:off x="323273" y="5403273"/>
                <a:ext cx="4645891" cy="1372042"/>
              </a:xfrm>
              <a:prstGeom prst="rect">
                <a:avLst/>
              </a:prstGeom>
              <a:noFill/>
            </p:spPr>
            <p:txBody>
              <a:bodyPr wrap="square" rtlCol="0">
                <a:spAutoFit/>
              </a:bodyPr>
              <a:lstStyle/>
              <a:p>
                <a:r>
                  <a:rPr lang="en-US" sz="2400" dirty="0"/>
                  <a:t>X‾= 79.5, Median=77.5, S = 40.5</a:t>
                </a:r>
              </a:p>
              <a:p>
                <a:r>
                  <a:rPr lang="en-US" sz="2400" dirty="0"/>
                  <a:t>PC=</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3(79.5 −77.5)</m:t>
                        </m:r>
                      </m:num>
                      <m:den>
                        <m:r>
                          <a:rPr lang="en-US" sz="2400" b="0" i="1" smtClean="0">
                            <a:latin typeface="Cambria Math" panose="02040503050406030204" pitchFamily="18" charset="0"/>
                          </a:rPr>
                          <m:t>40.5</m:t>
                        </m:r>
                      </m:den>
                    </m:f>
                  </m:oMath>
                </a14:m>
                <a:r>
                  <a:rPr lang="en-US" sz="2400" dirty="0"/>
                  <a:t> =0.148 so not skewed significantly </a:t>
                </a:r>
              </a:p>
            </p:txBody>
          </p:sp>
        </mc:Choice>
        <mc:Fallback xmlns="">
          <p:sp>
            <p:nvSpPr>
              <p:cNvPr id="7" name="TextBox 6">
                <a:extLst>
                  <a:ext uri="{FF2B5EF4-FFF2-40B4-BE49-F238E27FC236}">
                    <a16:creationId xmlns:a16="http://schemas.microsoft.com/office/drawing/2014/main" id="{38BD6966-4A35-4BEE-9435-9EA993ADC398}"/>
                  </a:ext>
                </a:extLst>
              </p:cNvPr>
              <p:cNvSpPr txBox="1">
                <a:spLocks noRot="1" noChangeAspect="1" noMove="1" noResize="1" noEditPoints="1" noAdjustHandles="1" noChangeArrowheads="1" noChangeShapeType="1" noTextEdit="1"/>
              </p:cNvSpPr>
              <p:nvPr/>
            </p:nvSpPr>
            <p:spPr>
              <a:xfrm>
                <a:off x="323273" y="5403273"/>
                <a:ext cx="4645891" cy="1372042"/>
              </a:xfrm>
              <a:prstGeom prst="rect">
                <a:avLst/>
              </a:prstGeom>
              <a:blipFill>
                <a:blip r:embed="rId3"/>
                <a:stretch>
                  <a:fillRect l="-1969" t="-3556" r="-394" b="-8889"/>
                </a:stretch>
              </a:blipFill>
            </p:spPr>
            <p:txBody>
              <a:bodyPr/>
              <a:lstStyle/>
              <a:p>
                <a:r>
                  <a:rPr lang="en-US">
                    <a:noFill/>
                  </a:rPr>
                  <a:t> </a:t>
                </a:r>
              </a:p>
            </p:txBody>
          </p:sp>
        </mc:Fallback>
      </mc:AlternateContent>
    </p:spTree>
    <p:extLst>
      <p:ext uri="{BB962C8B-B14F-4D97-AF65-F5344CB8AC3E}">
        <p14:creationId xmlns:p14="http://schemas.microsoft.com/office/powerpoint/2010/main" val="29709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AAE23-5552-43C2-930A-B413185476EC}"/>
              </a:ext>
            </a:extLst>
          </p:cNvPr>
          <p:cNvSpPr>
            <a:spLocks noGrp="1"/>
          </p:cNvSpPr>
          <p:nvPr>
            <p:ph type="title"/>
          </p:nvPr>
        </p:nvSpPr>
        <p:spPr/>
        <p:txBody>
          <a:bodyPr/>
          <a:lstStyle/>
          <a:p>
            <a:r>
              <a:rPr lang="en-US" dirty="0"/>
              <a:t>Example for you to try	</a:t>
            </a:r>
          </a:p>
        </p:txBody>
      </p:sp>
      <p:graphicFrame>
        <p:nvGraphicFramePr>
          <p:cNvPr id="4" name="Content Placeholder 3">
            <a:extLst>
              <a:ext uri="{FF2B5EF4-FFF2-40B4-BE49-F238E27FC236}">
                <a16:creationId xmlns="" xmlns:a16="http://schemas.microsoft.com/office/drawing/2014/main" id="{A134598E-D4DD-4C66-9AB6-EABA15A76846}"/>
              </a:ext>
            </a:extLst>
          </p:cNvPr>
          <p:cNvGraphicFramePr>
            <a:graphicFrameLocks noGrp="1"/>
          </p:cNvGraphicFramePr>
          <p:nvPr>
            <p:ph idx="1"/>
            <p:extLst>
              <p:ext uri="{D42A27DB-BD31-4B8C-83A1-F6EECF244321}">
                <p14:modId xmlns:p14="http://schemas.microsoft.com/office/powerpoint/2010/main" val="791207909"/>
              </p:ext>
            </p:extLst>
          </p:nvPr>
        </p:nvGraphicFramePr>
        <p:xfrm>
          <a:off x="681038" y="2336800"/>
          <a:ext cx="4648344" cy="2595880"/>
        </p:xfrm>
        <a:graphic>
          <a:graphicData uri="http://schemas.openxmlformats.org/drawingml/2006/table">
            <a:tbl>
              <a:tblPr firstRow="1" bandRow="1">
                <a:tableStyleId>{5C22544A-7EE6-4342-B048-85BDC9FD1C3A}</a:tableStyleId>
              </a:tblPr>
              <a:tblGrid>
                <a:gridCol w="2324172">
                  <a:extLst>
                    <a:ext uri="{9D8B030D-6E8A-4147-A177-3AD203B41FA5}">
                      <a16:colId xmlns="" xmlns:a16="http://schemas.microsoft.com/office/drawing/2014/main" val="1722823151"/>
                    </a:ext>
                  </a:extLst>
                </a:gridCol>
                <a:gridCol w="2324172">
                  <a:extLst>
                    <a:ext uri="{9D8B030D-6E8A-4147-A177-3AD203B41FA5}">
                      <a16:colId xmlns="" xmlns:a16="http://schemas.microsoft.com/office/drawing/2014/main" val="1829765028"/>
                    </a:ext>
                  </a:extLst>
                </a:gridCol>
              </a:tblGrid>
              <a:tr h="370840">
                <a:tc>
                  <a:txBody>
                    <a:bodyPr/>
                    <a:lstStyle/>
                    <a:p>
                      <a:r>
                        <a:rPr lang="en-US" dirty="0"/>
                        <a:t>Class</a:t>
                      </a:r>
                    </a:p>
                  </a:txBody>
                  <a:tcPr/>
                </a:tc>
                <a:tc>
                  <a:txBody>
                    <a:bodyPr/>
                    <a:lstStyle/>
                    <a:p>
                      <a:r>
                        <a:rPr lang="en-US" dirty="0"/>
                        <a:t>Frequency</a:t>
                      </a:r>
                    </a:p>
                  </a:txBody>
                  <a:tcPr/>
                </a:tc>
                <a:extLst>
                  <a:ext uri="{0D108BD9-81ED-4DB2-BD59-A6C34878D82A}">
                    <a16:rowId xmlns="" xmlns:a16="http://schemas.microsoft.com/office/drawing/2014/main" val="754422129"/>
                  </a:ext>
                </a:extLst>
              </a:tr>
              <a:tr h="370840">
                <a:tc>
                  <a:txBody>
                    <a:bodyPr/>
                    <a:lstStyle/>
                    <a:p>
                      <a:r>
                        <a:rPr lang="en-US" dirty="0"/>
                        <a:t>34-58</a:t>
                      </a:r>
                    </a:p>
                  </a:txBody>
                  <a:tcPr/>
                </a:tc>
                <a:tc>
                  <a:txBody>
                    <a:bodyPr/>
                    <a:lstStyle/>
                    <a:p>
                      <a:r>
                        <a:rPr lang="en-US" dirty="0"/>
                        <a:t>1</a:t>
                      </a:r>
                    </a:p>
                  </a:txBody>
                  <a:tcPr/>
                </a:tc>
                <a:extLst>
                  <a:ext uri="{0D108BD9-81ED-4DB2-BD59-A6C34878D82A}">
                    <a16:rowId xmlns="" xmlns:a16="http://schemas.microsoft.com/office/drawing/2014/main" val="1058062333"/>
                  </a:ext>
                </a:extLst>
              </a:tr>
              <a:tr h="370840">
                <a:tc>
                  <a:txBody>
                    <a:bodyPr/>
                    <a:lstStyle/>
                    <a:p>
                      <a:r>
                        <a:rPr lang="en-US" dirty="0"/>
                        <a:t>59-83</a:t>
                      </a:r>
                    </a:p>
                  </a:txBody>
                  <a:tcPr/>
                </a:tc>
                <a:tc>
                  <a:txBody>
                    <a:bodyPr/>
                    <a:lstStyle/>
                    <a:p>
                      <a:r>
                        <a:rPr lang="en-US" dirty="0"/>
                        <a:t>3</a:t>
                      </a:r>
                    </a:p>
                  </a:txBody>
                  <a:tcPr/>
                </a:tc>
                <a:extLst>
                  <a:ext uri="{0D108BD9-81ED-4DB2-BD59-A6C34878D82A}">
                    <a16:rowId xmlns="" xmlns:a16="http://schemas.microsoft.com/office/drawing/2014/main" val="37440263"/>
                  </a:ext>
                </a:extLst>
              </a:tr>
              <a:tr h="370840">
                <a:tc>
                  <a:txBody>
                    <a:bodyPr/>
                    <a:lstStyle/>
                    <a:p>
                      <a:r>
                        <a:rPr lang="en-US" dirty="0"/>
                        <a:t>84-108</a:t>
                      </a:r>
                    </a:p>
                  </a:txBody>
                  <a:tcPr/>
                </a:tc>
                <a:tc>
                  <a:txBody>
                    <a:bodyPr/>
                    <a:lstStyle/>
                    <a:p>
                      <a:r>
                        <a:rPr lang="en-US" dirty="0"/>
                        <a:t>0</a:t>
                      </a:r>
                    </a:p>
                  </a:txBody>
                  <a:tcPr/>
                </a:tc>
                <a:extLst>
                  <a:ext uri="{0D108BD9-81ED-4DB2-BD59-A6C34878D82A}">
                    <a16:rowId xmlns="" xmlns:a16="http://schemas.microsoft.com/office/drawing/2014/main" val="1992766952"/>
                  </a:ext>
                </a:extLst>
              </a:tr>
              <a:tr h="370840">
                <a:tc>
                  <a:txBody>
                    <a:bodyPr/>
                    <a:lstStyle/>
                    <a:p>
                      <a:r>
                        <a:rPr lang="en-US" dirty="0"/>
                        <a:t>109-133</a:t>
                      </a:r>
                    </a:p>
                  </a:txBody>
                  <a:tcPr/>
                </a:tc>
                <a:tc>
                  <a:txBody>
                    <a:bodyPr/>
                    <a:lstStyle/>
                    <a:p>
                      <a:r>
                        <a:rPr lang="en-US" dirty="0"/>
                        <a:t>2</a:t>
                      </a:r>
                    </a:p>
                  </a:txBody>
                  <a:tcPr/>
                </a:tc>
                <a:extLst>
                  <a:ext uri="{0D108BD9-81ED-4DB2-BD59-A6C34878D82A}">
                    <a16:rowId xmlns="" xmlns:a16="http://schemas.microsoft.com/office/drawing/2014/main" val="3165295566"/>
                  </a:ext>
                </a:extLst>
              </a:tr>
              <a:tr h="370840">
                <a:tc>
                  <a:txBody>
                    <a:bodyPr/>
                    <a:lstStyle/>
                    <a:p>
                      <a:r>
                        <a:rPr lang="en-US" dirty="0"/>
                        <a:t>134-158</a:t>
                      </a:r>
                    </a:p>
                  </a:txBody>
                  <a:tcPr/>
                </a:tc>
                <a:tc>
                  <a:txBody>
                    <a:bodyPr/>
                    <a:lstStyle/>
                    <a:p>
                      <a:r>
                        <a:rPr lang="en-US" dirty="0"/>
                        <a:t>7</a:t>
                      </a:r>
                    </a:p>
                  </a:txBody>
                  <a:tcPr/>
                </a:tc>
                <a:extLst>
                  <a:ext uri="{0D108BD9-81ED-4DB2-BD59-A6C34878D82A}">
                    <a16:rowId xmlns="" xmlns:a16="http://schemas.microsoft.com/office/drawing/2014/main" val="1640518110"/>
                  </a:ext>
                </a:extLst>
              </a:tr>
              <a:tr h="370840">
                <a:tc>
                  <a:txBody>
                    <a:bodyPr/>
                    <a:lstStyle/>
                    <a:p>
                      <a:r>
                        <a:rPr lang="en-US" dirty="0"/>
                        <a:t>159-183</a:t>
                      </a:r>
                    </a:p>
                  </a:txBody>
                  <a:tcPr/>
                </a:tc>
                <a:tc>
                  <a:txBody>
                    <a:bodyPr/>
                    <a:lstStyle/>
                    <a:p>
                      <a:r>
                        <a:rPr lang="en-US" dirty="0"/>
                        <a:t>4</a:t>
                      </a:r>
                    </a:p>
                  </a:txBody>
                  <a:tcPr/>
                </a:tc>
                <a:extLst>
                  <a:ext uri="{0D108BD9-81ED-4DB2-BD59-A6C34878D82A}">
                    <a16:rowId xmlns="" xmlns:a16="http://schemas.microsoft.com/office/drawing/2014/main" val="2563791549"/>
                  </a:ext>
                </a:extLst>
              </a:tr>
            </a:tbl>
          </a:graphicData>
        </a:graphic>
      </p:graphicFrame>
      <p:pic>
        <p:nvPicPr>
          <p:cNvPr id="12290" name="Picture 2" descr="https://lh3.googleusercontent.com/1X0dwYKe7_zZRJL2DICoFgTPMKu6EvgbJsMTivpmOtGuJFQdqa0z3jgTP0VcoBqNJ_y_V_s30na03dfuFn5COh53lWcUupuHGpnpMz9mCr4jzrpIjs4ty1GuOEFNVFmOS8kCVS6ubqiwHD8gx92WKiKnftEjA8y9YZyy966AAJifsGKfbJLCzJ_XMDD2gOtjQ0zNTHVICQkRTIQvxY9a4p2qxpdBPYB6dgibNsbLaFM20gp1ANSRm089mRDyLUpa88USKu1xaamj8FbjSJBlCaJR_daG_UdYDfPuDgjf_zIFY0w29bVjAest3GVot87PwSzoDHu-LAhrGJFW1xFc3WvedJbvlF0vHYR4sqgIqY-m4KsvHY10oZpriicXmboyo2BPnKEz__ra3KlZkFSUHHGSUA-cO9083ZnoZPnWmHpwVEXrI-u4fGRmCHdrNxUzePoQXGTOG3xdPQKGzcgxFsOH2W8QleMlNKuWSU9c9VSwUi2xWAZdEcQFJL1255ddMgi9-YGAyoBA93zc41g4mIzhaJt1f75ZREa7h00xE11kiFbMxORM2_Ums2hx2TaZ51bzhDHD1Not3ZdlC1XUSLEL-LXA0ymwd5orCseOQGnDaJBdXKpekwPDr1pCYtQ7rS3IUWncNXXPmeBnFXNaxRlH=w633-h843-no">
            <a:extLst>
              <a:ext uri="{FF2B5EF4-FFF2-40B4-BE49-F238E27FC236}">
                <a16:creationId xmlns="" xmlns:a16="http://schemas.microsoft.com/office/drawing/2014/main" id="{84D37929-B636-4A75-BA5B-3EF10AAD77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05" t="2693" r="4898" b="472"/>
          <a:stretch/>
        </p:blipFill>
        <p:spPr bwMode="auto">
          <a:xfrm rot="-5400000">
            <a:off x="6948855" y="1383802"/>
            <a:ext cx="3702471" cy="5421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EF9FEA5A-8BE7-4103-A8FD-D84A996DF324}"/>
              </a:ext>
            </a:extLst>
          </p:cNvPr>
          <p:cNvSpPr txBox="1"/>
          <p:nvPr/>
        </p:nvSpPr>
        <p:spPr>
          <a:xfrm>
            <a:off x="680321" y="5172364"/>
            <a:ext cx="4648344" cy="830997"/>
          </a:xfrm>
          <a:prstGeom prst="rect">
            <a:avLst/>
          </a:prstGeom>
          <a:noFill/>
        </p:spPr>
        <p:txBody>
          <a:bodyPr wrap="square" rtlCol="0">
            <a:spAutoFit/>
          </a:bodyPr>
          <a:lstStyle/>
          <a:p>
            <a:r>
              <a:rPr lang="en-US" sz="2400" dirty="0"/>
              <a:t>Find the PC and determine if skewed. </a:t>
            </a:r>
          </a:p>
        </p:txBody>
      </p:sp>
    </p:spTree>
    <p:extLst>
      <p:ext uri="{BB962C8B-B14F-4D97-AF65-F5344CB8AC3E}">
        <p14:creationId xmlns:p14="http://schemas.microsoft.com/office/powerpoint/2010/main" val="3880143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3BE7ED-E209-4A90-96BD-6B3F7CC39AE9}"/>
              </a:ext>
            </a:extLst>
          </p:cNvPr>
          <p:cNvSpPr>
            <a:spLocks noGrp="1"/>
          </p:cNvSpPr>
          <p:nvPr>
            <p:ph type="title"/>
          </p:nvPr>
        </p:nvSpPr>
        <p:spPr/>
        <p:txBody>
          <a:bodyPr/>
          <a:lstStyle/>
          <a:p>
            <a:r>
              <a:rPr lang="en-US" dirty="0"/>
              <a:t>HW Section 6-2</a:t>
            </a:r>
          </a:p>
        </p:txBody>
      </p:sp>
      <p:sp>
        <p:nvSpPr>
          <p:cNvPr id="3" name="Content Placeholder 2">
            <a:extLst>
              <a:ext uri="{FF2B5EF4-FFF2-40B4-BE49-F238E27FC236}">
                <a16:creationId xmlns="" xmlns:a16="http://schemas.microsoft.com/office/drawing/2014/main" id="{0850B86A-069C-4944-8514-E693E386D09F}"/>
              </a:ext>
            </a:extLst>
          </p:cNvPr>
          <p:cNvSpPr>
            <a:spLocks noGrp="1"/>
          </p:cNvSpPr>
          <p:nvPr>
            <p:ph idx="1"/>
          </p:nvPr>
        </p:nvSpPr>
        <p:spPr/>
        <p:txBody>
          <a:bodyPr/>
          <a:lstStyle/>
          <a:p>
            <a:r>
              <a:rPr lang="en-US" dirty="0"/>
              <a:t>P.339 19,24,26,30,42</a:t>
            </a:r>
          </a:p>
        </p:txBody>
      </p:sp>
    </p:spTree>
    <p:extLst>
      <p:ext uri="{BB962C8B-B14F-4D97-AF65-F5344CB8AC3E}">
        <p14:creationId xmlns:p14="http://schemas.microsoft.com/office/powerpoint/2010/main" val="3265706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A5DE3D-A880-4EDD-BE0B-AE33C890A9F7}"/>
              </a:ext>
            </a:extLst>
          </p:cNvPr>
          <p:cNvSpPr>
            <a:spLocks noGrp="1"/>
          </p:cNvSpPr>
          <p:nvPr>
            <p:ph type="title"/>
          </p:nvPr>
        </p:nvSpPr>
        <p:spPr/>
        <p:txBody>
          <a:bodyPr/>
          <a:lstStyle/>
          <a:p>
            <a:r>
              <a:rPr lang="en-US" dirty="0"/>
              <a:t>Section 6-3 The Central Limit Theorem	</a:t>
            </a:r>
          </a:p>
        </p:txBody>
      </p:sp>
      <p:sp>
        <p:nvSpPr>
          <p:cNvPr id="3" name="Content Placeholder 2">
            <a:extLst>
              <a:ext uri="{FF2B5EF4-FFF2-40B4-BE49-F238E27FC236}">
                <a16:creationId xmlns="" xmlns:a16="http://schemas.microsoft.com/office/drawing/2014/main" id="{BD3B31D5-B7AB-4B2D-8CBD-CFDE24C63F13}"/>
              </a:ext>
            </a:extLst>
          </p:cNvPr>
          <p:cNvSpPr>
            <a:spLocks noGrp="1"/>
          </p:cNvSpPr>
          <p:nvPr>
            <p:ph idx="1"/>
          </p:nvPr>
        </p:nvSpPr>
        <p:spPr/>
        <p:txBody>
          <a:bodyPr>
            <a:normAutofit/>
          </a:bodyPr>
          <a:lstStyle/>
          <a:p>
            <a:r>
              <a:rPr lang="en-US" sz="3200" b="1" dirty="0"/>
              <a:t>Dealing with non-normal distributions:</a:t>
            </a:r>
          </a:p>
          <a:p>
            <a:pPr lvl="1"/>
            <a:r>
              <a:rPr lang="en-US" sz="2800" dirty="0"/>
              <a:t>When we have </a:t>
            </a:r>
            <a:r>
              <a:rPr lang="en-US" sz="4000" u="sng" dirty="0"/>
              <a:t>non-normal distributions</a:t>
            </a:r>
            <a:r>
              <a:rPr lang="en-US" sz="2800" dirty="0"/>
              <a:t>, how do we understand them</a:t>
            </a:r>
          </a:p>
          <a:p>
            <a:pPr lvl="1"/>
            <a:r>
              <a:rPr lang="en-US" sz="2800" dirty="0"/>
              <a:t>Take lots of samples of the same sample size</a:t>
            </a:r>
          </a:p>
          <a:p>
            <a:pPr lvl="1"/>
            <a:r>
              <a:rPr lang="en-US" sz="2800" dirty="0"/>
              <a:t>The means of those samples approach a normal distribution</a:t>
            </a:r>
            <a:r>
              <a:rPr lang="en-US" sz="2800" b="1" dirty="0"/>
              <a:t> </a:t>
            </a:r>
          </a:p>
          <a:p>
            <a:pPr marL="457200" lvl="1" indent="0">
              <a:buNone/>
            </a:pPr>
            <a:endParaRPr lang="en-US" sz="2400" dirty="0"/>
          </a:p>
          <a:p>
            <a:pPr lvl="1"/>
            <a:endParaRPr lang="en-US" sz="2400" dirty="0"/>
          </a:p>
          <a:p>
            <a:endParaRPr lang="en-US" sz="2800" b="1" dirty="0"/>
          </a:p>
          <a:p>
            <a:endParaRPr lang="en-US" sz="2800" b="1" dirty="0"/>
          </a:p>
        </p:txBody>
      </p:sp>
    </p:spTree>
    <p:extLst>
      <p:ext uri="{BB962C8B-B14F-4D97-AF65-F5344CB8AC3E}">
        <p14:creationId xmlns:p14="http://schemas.microsoft.com/office/powerpoint/2010/main" val="2904894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1F3ED0-303D-4239-9685-F6C6B87CE3FD}"/>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8766FF73-F0BF-4227-B0F2-AFBF52D59C25}"/>
              </a:ext>
            </a:extLst>
          </p:cNvPr>
          <p:cNvSpPr>
            <a:spLocks noGrp="1"/>
          </p:cNvSpPr>
          <p:nvPr>
            <p:ph idx="1"/>
          </p:nvPr>
        </p:nvSpPr>
        <p:spPr/>
        <p:txBody>
          <a:bodyPr/>
          <a:lstStyle/>
          <a:p>
            <a:r>
              <a:rPr lang="en-US" sz="2800" dirty="0"/>
              <a:t>A professor gave four students a test and they scored a 2,4,6, or 8. </a:t>
            </a:r>
          </a:p>
          <a:p>
            <a:r>
              <a:rPr lang="en-US" sz="2800" dirty="0"/>
              <a:t>Assuming this was the population, the μ = 5.</a:t>
            </a:r>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31" name="Ink 30">
                <a:extLst>
                  <a:ext uri="{FF2B5EF4-FFF2-40B4-BE49-F238E27FC236}">
                    <a16:creationId xmlns="" xmlns:a16="http://schemas.microsoft.com/office/drawing/2014/main" id="{EA42CBC1-44A9-4C7C-96F0-0F035E726FB3}"/>
                  </a:ext>
                </a:extLst>
              </p14:cNvPr>
              <p14:cNvContentPartPr/>
              <p14:nvPr/>
            </p14:nvContentPartPr>
            <p14:xfrm>
              <a:off x="2549145" y="3620575"/>
              <a:ext cx="360" cy="360"/>
            </p14:xfrm>
          </p:contentPart>
        </mc:Choice>
        <mc:Fallback xmlns="">
          <p:pic>
            <p:nvPicPr>
              <p:cNvPr id="31" name="Ink 30">
                <a:extLst>
                  <a:ext uri="{FF2B5EF4-FFF2-40B4-BE49-F238E27FC236}">
                    <a16:creationId xmlns:a16="http://schemas.microsoft.com/office/drawing/2014/main" id="{EA42CBC1-44A9-4C7C-96F0-0F035E726FB3}"/>
                  </a:ext>
                </a:extLst>
              </p:cNvPr>
              <p:cNvPicPr/>
              <p:nvPr/>
            </p:nvPicPr>
            <p:blipFill>
              <a:blip r:embed="rId3"/>
              <a:stretch>
                <a:fillRect/>
              </a:stretch>
            </p:blipFill>
            <p:spPr>
              <a:xfrm>
                <a:off x="2540145" y="3611575"/>
                <a:ext cx="18000" cy="18000"/>
              </a:xfrm>
              <a:prstGeom prst="rect">
                <a:avLst/>
              </a:prstGeom>
            </p:spPr>
          </p:pic>
        </mc:Fallback>
      </mc:AlternateContent>
      <p:sp>
        <p:nvSpPr>
          <p:cNvPr id="37" name="Rectangle 36">
            <a:extLst>
              <a:ext uri="{FF2B5EF4-FFF2-40B4-BE49-F238E27FC236}">
                <a16:creationId xmlns="" xmlns:a16="http://schemas.microsoft.com/office/drawing/2014/main" id="{7B2A7AB5-BA70-4364-BBA6-5DA777B0A73A}"/>
              </a:ext>
            </a:extLst>
          </p:cNvPr>
          <p:cNvSpPr/>
          <p:nvPr/>
        </p:nvSpPr>
        <p:spPr>
          <a:xfrm>
            <a:off x="4027055" y="4821382"/>
            <a:ext cx="2983345" cy="766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43" name="Ink 42">
                <a:extLst>
                  <a:ext uri="{FF2B5EF4-FFF2-40B4-BE49-F238E27FC236}">
                    <a16:creationId xmlns="" xmlns:a16="http://schemas.microsoft.com/office/drawing/2014/main" id="{F0EEBC0C-2B97-45AC-9ABE-2DE11DBAC322}"/>
                  </a:ext>
                </a:extLst>
              </p14:cNvPr>
              <p14:cNvContentPartPr/>
              <p14:nvPr/>
            </p14:nvContentPartPr>
            <p14:xfrm>
              <a:off x="3167265" y="3500335"/>
              <a:ext cx="4313160" cy="2800800"/>
            </p14:xfrm>
          </p:contentPart>
        </mc:Choice>
        <mc:Fallback xmlns="">
          <p:pic>
            <p:nvPicPr>
              <p:cNvPr id="43" name="Ink 42">
                <a:extLst>
                  <a:ext uri="{FF2B5EF4-FFF2-40B4-BE49-F238E27FC236}">
                    <a16:creationId xmlns:a16="http://schemas.microsoft.com/office/drawing/2014/main" id="{F0EEBC0C-2B97-45AC-9ABE-2DE11DBAC322}"/>
                  </a:ext>
                </a:extLst>
              </p:cNvPr>
              <p:cNvPicPr/>
              <p:nvPr/>
            </p:nvPicPr>
            <p:blipFill>
              <a:blip r:embed="rId5"/>
              <a:stretch>
                <a:fillRect/>
              </a:stretch>
            </p:blipFill>
            <p:spPr>
              <a:xfrm>
                <a:off x="3158265" y="3491694"/>
                <a:ext cx="4330800" cy="2818442"/>
              </a:xfrm>
              <a:prstGeom prst="rect">
                <a:avLst/>
              </a:prstGeom>
            </p:spPr>
          </p:pic>
        </mc:Fallback>
      </mc:AlternateContent>
    </p:spTree>
    <p:extLst>
      <p:ext uri="{BB962C8B-B14F-4D97-AF65-F5344CB8AC3E}">
        <p14:creationId xmlns:p14="http://schemas.microsoft.com/office/powerpoint/2010/main" val="42214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F58C86-660D-4A2A-9E5A-571C9F71D40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 xmlns:a16="http://schemas.microsoft.com/office/drawing/2014/main" id="{72DD9389-E3C7-4839-A2D2-E8FFDD29F07C}"/>
              </a:ext>
            </a:extLst>
          </p:cNvPr>
          <p:cNvSpPr>
            <a:spLocks noGrp="1"/>
          </p:cNvSpPr>
          <p:nvPr>
            <p:ph idx="1"/>
          </p:nvPr>
        </p:nvSpPr>
        <p:spPr/>
        <p:txBody>
          <a:bodyPr>
            <a:normAutofit lnSpcReduction="10000"/>
          </a:bodyPr>
          <a:lstStyle/>
          <a:p>
            <a:r>
              <a:rPr lang="en-US" sz="2800" dirty="0"/>
              <a:t>A professor gave four students a test and they scored a 2,4,6, or 8. </a:t>
            </a:r>
          </a:p>
          <a:p>
            <a:r>
              <a:rPr lang="en-US" sz="2800" dirty="0"/>
              <a:t>Assuming this was the population, the μ = 5. </a:t>
            </a:r>
          </a:p>
          <a:p>
            <a:endParaRPr lang="en-US" dirty="0"/>
          </a:p>
          <a:p>
            <a:endParaRPr lang="en-US" dirty="0"/>
          </a:p>
          <a:p>
            <a:endParaRPr lang="en-US" dirty="0"/>
          </a:p>
          <a:p>
            <a:r>
              <a:rPr lang="en-US" sz="2800" dirty="0"/>
              <a:t>σ = 2.236 </a:t>
            </a:r>
          </a:p>
          <a:p>
            <a:r>
              <a:rPr lang="en-US" sz="2800" dirty="0"/>
              <a:t>n = 2 </a:t>
            </a:r>
          </a:p>
          <a:p>
            <a:endParaRPr lang="en-US" dirty="0"/>
          </a:p>
        </p:txBody>
      </p:sp>
      <p:graphicFrame>
        <p:nvGraphicFramePr>
          <p:cNvPr id="7" name="Table 6">
            <a:extLst>
              <a:ext uri="{FF2B5EF4-FFF2-40B4-BE49-F238E27FC236}">
                <a16:creationId xmlns="" xmlns:a16="http://schemas.microsoft.com/office/drawing/2014/main" id="{714DCE2B-AA0A-406E-8880-29D3C9C1A95D}"/>
              </a:ext>
            </a:extLst>
          </p:cNvPr>
          <p:cNvGraphicFramePr>
            <a:graphicFrameLocks noGrp="1"/>
          </p:cNvGraphicFramePr>
          <p:nvPr>
            <p:extLst>
              <p:ext uri="{D42A27DB-BD31-4B8C-83A1-F6EECF244321}">
                <p14:modId xmlns:p14="http://schemas.microsoft.com/office/powerpoint/2010/main" val="2141292461"/>
              </p:ext>
            </p:extLst>
          </p:nvPr>
        </p:nvGraphicFramePr>
        <p:xfrm>
          <a:off x="3934691" y="3566160"/>
          <a:ext cx="7576988" cy="3291840"/>
        </p:xfrm>
        <a:graphic>
          <a:graphicData uri="http://schemas.openxmlformats.org/drawingml/2006/table">
            <a:tbl>
              <a:tblPr firstRow="1" bandRow="1">
                <a:tableStyleId>{5C22544A-7EE6-4342-B048-85BDC9FD1C3A}</a:tableStyleId>
              </a:tblPr>
              <a:tblGrid>
                <a:gridCol w="1894247">
                  <a:extLst>
                    <a:ext uri="{9D8B030D-6E8A-4147-A177-3AD203B41FA5}">
                      <a16:colId xmlns="" xmlns:a16="http://schemas.microsoft.com/office/drawing/2014/main" val="15424146"/>
                    </a:ext>
                  </a:extLst>
                </a:gridCol>
                <a:gridCol w="1894247">
                  <a:extLst>
                    <a:ext uri="{9D8B030D-6E8A-4147-A177-3AD203B41FA5}">
                      <a16:colId xmlns="" xmlns:a16="http://schemas.microsoft.com/office/drawing/2014/main" val="3516668002"/>
                    </a:ext>
                  </a:extLst>
                </a:gridCol>
                <a:gridCol w="1894247">
                  <a:extLst>
                    <a:ext uri="{9D8B030D-6E8A-4147-A177-3AD203B41FA5}">
                      <a16:colId xmlns="" xmlns:a16="http://schemas.microsoft.com/office/drawing/2014/main" val="834673299"/>
                    </a:ext>
                  </a:extLst>
                </a:gridCol>
                <a:gridCol w="1894247">
                  <a:extLst>
                    <a:ext uri="{9D8B030D-6E8A-4147-A177-3AD203B41FA5}">
                      <a16:colId xmlns="" xmlns:a16="http://schemas.microsoft.com/office/drawing/2014/main" val="1421991192"/>
                    </a:ext>
                  </a:extLst>
                </a:gridCol>
              </a:tblGrid>
              <a:tr h="331072">
                <a:tc>
                  <a:txBody>
                    <a:bodyPr/>
                    <a:lstStyle/>
                    <a:p>
                      <a:r>
                        <a:rPr lang="en-US" dirty="0"/>
                        <a:t>Sample</a:t>
                      </a:r>
                    </a:p>
                  </a:txBody>
                  <a:tcPr/>
                </a:tc>
                <a:tc>
                  <a:txBody>
                    <a:bodyPr/>
                    <a:lstStyle/>
                    <a:p>
                      <a:r>
                        <a:rPr lang="en-US" dirty="0"/>
                        <a:t>Mean</a:t>
                      </a:r>
                    </a:p>
                  </a:txBody>
                  <a:tcPr/>
                </a:tc>
                <a:tc>
                  <a:txBody>
                    <a:bodyPr/>
                    <a:lstStyle/>
                    <a:p>
                      <a:r>
                        <a:rPr lang="en-US" dirty="0"/>
                        <a:t>Sample</a:t>
                      </a:r>
                    </a:p>
                  </a:txBody>
                  <a:tcPr/>
                </a:tc>
                <a:tc>
                  <a:txBody>
                    <a:bodyPr/>
                    <a:lstStyle/>
                    <a:p>
                      <a:r>
                        <a:rPr lang="en-US" dirty="0"/>
                        <a:t>Mean</a:t>
                      </a:r>
                    </a:p>
                  </a:txBody>
                  <a:tcPr/>
                </a:tc>
                <a:extLst>
                  <a:ext uri="{0D108BD9-81ED-4DB2-BD59-A6C34878D82A}">
                    <a16:rowId xmlns="" xmlns:a16="http://schemas.microsoft.com/office/drawing/2014/main" val="1361630143"/>
                  </a:ext>
                </a:extLst>
              </a:tr>
              <a:tr h="331072">
                <a:tc>
                  <a:txBody>
                    <a:bodyPr/>
                    <a:lstStyle/>
                    <a:p>
                      <a:r>
                        <a:rPr lang="en-US" dirty="0"/>
                        <a:t>2,2</a:t>
                      </a:r>
                    </a:p>
                  </a:txBody>
                  <a:tcPr/>
                </a:tc>
                <a:tc>
                  <a:txBody>
                    <a:bodyPr/>
                    <a:lstStyle/>
                    <a:p>
                      <a:r>
                        <a:rPr lang="en-US" dirty="0"/>
                        <a:t>2</a:t>
                      </a:r>
                    </a:p>
                  </a:txBody>
                  <a:tcPr/>
                </a:tc>
                <a:tc>
                  <a:txBody>
                    <a:bodyPr/>
                    <a:lstStyle/>
                    <a:p>
                      <a:r>
                        <a:rPr lang="en-US" dirty="0"/>
                        <a:t>6,2</a:t>
                      </a:r>
                    </a:p>
                  </a:txBody>
                  <a:tcPr/>
                </a:tc>
                <a:tc>
                  <a:txBody>
                    <a:bodyPr/>
                    <a:lstStyle/>
                    <a:p>
                      <a:r>
                        <a:rPr lang="en-US" dirty="0"/>
                        <a:t>4</a:t>
                      </a:r>
                    </a:p>
                  </a:txBody>
                  <a:tcPr/>
                </a:tc>
                <a:extLst>
                  <a:ext uri="{0D108BD9-81ED-4DB2-BD59-A6C34878D82A}">
                    <a16:rowId xmlns="" xmlns:a16="http://schemas.microsoft.com/office/drawing/2014/main" val="1520463078"/>
                  </a:ext>
                </a:extLst>
              </a:tr>
              <a:tr h="331072">
                <a:tc>
                  <a:txBody>
                    <a:bodyPr/>
                    <a:lstStyle/>
                    <a:p>
                      <a:r>
                        <a:rPr lang="en-US" dirty="0"/>
                        <a:t>2,4</a:t>
                      </a:r>
                    </a:p>
                  </a:txBody>
                  <a:tcPr/>
                </a:tc>
                <a:tc>
                  <a:txBody>
                    <a:bodyPr/>
                    <a:lstStyle/>
                    <a:p>
                      <a:r>
                        <a:rPr lang="en-US" dirty="0"/>
                        <a:t>3</a:t>
                      </a:r>
                    </a:p>
                  </a:txBody>
                  <a:tcPr/>
                </a:tc>
                <a:tc>
                  <a:txBody>
                    <a:bodyPr/>
                    <a:lstStyle/>
                    <a:p>
                      <a:r>
                        <a:rPr lang="en-US" dirty="0"/>
                        <a:t>6,4</a:t>
                      </a:r>
                    </a:p>
                  </a:txBody>
                  <a:tcPr/>
                </a:tc>
                <a:tc>
                  <a:txBody>
                    <a:bodyPr/>
                    <a:lstStyle/>
                    <a:p>
                      <a:r>
                        <a:rPr lang="en-US" dirty="0"/>
                        <a:t>5</a:t>
                      </a:r>
                    </a:p>
                  </a:txBody>
                  <a:tcPr/>
                </a:tc>
                <a:extLst>
                  <a:ext uri="{0D108BD9-81ED-4DB2-BD59-A6C34878D82A}">
                    <a16:rowId xmlns="" xmlns:a16="http://schemas.microsoft.com/office/drawing/2014/main" val="3482004521"/>
                  </a:ext>
                </a:extLst>
              </a:tr>
              <a:tr h="331072">
                <a:tc>
                  <a:txBody>
                    <a:bodyPr/>
                    <a:lstStyle/>
                    <a:p>
                      <a:r>
                        <a:rPr lang="en-US" dirty="0"/>
                        <a:t>2,6</a:t>
                      </a:r>
                    </a:p>
                  </a:txBody>
                  <a:tcPr/>
                </a:tc>
                <a:tc>
                  <a:txBody>
                    <a:bodyPr/>
                    <a:lstStyle/>
                    <a:p>
                      <a:r>
                        <a:rPr lang="en-US" dirty="0"/>
                        <a:t>4</a:t>
                      </a:r>
                    </a:p>
                  </a:txBody>
                  <a:tcPr/>
                </a:tc>
                <a:tc>
                  <a:txBody>
                    <a:bodyPr/>
                    <a:lstStyle/>
                    <a:p>
                      <a:r>
                        <a:rPr lang="en-US" dirty="0"/>
                        <a:t>6,6</a:t>
                      </a:r>
                    </a:p>
                  </a:txBody>
                  <a:tcPr/>
                </a:tc>
                <a:tc>
                  <a:txBody>
                    <a:bodyPr/>
                    <a:lstStyle/>
                    <a:p>
                      <a:r>
                        <a:rPr lang="en-US" dirty="0"/>
                        <a:t>6</a:t>
                      </a:r>
                    </a:p>
                  </a:txBody>
                  <a:tcPr/>
                </a:tc>
                <a:extLst>
                  <a:ext uri="{0D108BD9-81ED-4DB2-BD59-A6C34878D82A}">
                    <a16:rowId xmlns="" xmlns:a16="http://schemas.microsoft.com/office/drawing/2014/main" val="526912270"/>
                  </a:ext>
                </a:extLst>
              </a:tr>
              <a:tr h="331072">
                <a:tc>
                  <a:txBody>
                    <a:bodyPr/>
                    <a:lstStyle/>
                    <a:p>
                      <a:r>
                        <a:rPr lang="en-US" dirty="0"/>
                        <a:t>2,8</a:t>
                      </a:r>
                    </a:p>
                  </a:txBody>
                  <a:tcPr/>
                </a:tc>
                <a:tc>
                  <a:txBody>
                    <a:bodyPr/>
                    <a:lstStyle/>
                    <a:p>
                      <a:r>
                        <a:rPr lang="en-US" dirty="0"/>
                        <a:t>5</a:t>
                      </a:r>
                    </a:p>
                  </a:txBody>
                  <a:tcPr/>
                </a:tc>
                <a:tc>
                  <a:txBody>
                    <a:bodyPr/>
                    <a:lstStyle/>
                    <a:p>
                      <a:r>
                        <a:rPr lang="en-US" dirty="0"/>
                        <a:t>6,8</a:t>
                      </a:r>
                    </a:p>
                  </a:txBody>
                  <a:tcPr/>
                </a:tc>
                <a:tc>
                  <a:txBody>
                    <a:bodyPr/>
                    <a:lstStyle/>
                    <a:p>
                      <a:r>
                        <a:rPr lang="en-US" dirty="0"/>
                        <a:t>7</a:t>
                      </a:r>
                    </a:p>
                  </a:txBody>
                  <a:tcPr/>
                </a:tc>
                <a:extLst>
                  <a:ext uri="{0D108BD9-81ED-4DB2-BD59-A6C34878D82A}">
                    <a16:rowId xmlns="" xmlns:a16="http://schemas.microsoft.com/office/drawing/2014/main" val="3862189899"/>
                  </a:ext>
                </a:extLst>
              </a:tr>
              <a:tr h="331072">
                <a:tc>
                  <a:txBody>
                    <a:bodyPr/>
                    <a:lstStyle/>
                    <a:p>
                      <a:r>
                        <a:rPr lang="en-US" dirty="0"/>
                        <a:t>4,2</a:t>
                      </a:r>
                    </a:p>
                  </a:txBody>
                  <a:tcPr/>
                </a:tc>
                <a:tc>
                  <a:txBody>
                    <a:bodyPr/>
                    <a:lstStyle/>
                    <a:p>
                      <a:r>
                        <a:rPr lang="en-US" dirty="0"/>
                        <a:t>3</a:t>
                      </a:r>
                    </a:p>
                  </a:txBody>
                  <a:tcPr/>
                </a:tc>
                <a:tc>
                  <a:txBody>
                    <a:bodyPr/>
                    <a:lstStyle/>
                    <a:p>
                      <a:r>
                        <a:rPr lang="en-US" dirty="0"/>
                        <a:t>8,2</a:t>
                      </a:r>
                    </a:p>
                  </a:txBody>
                  <a:tcPr/>
                </a:tc>
                <a:tc>
                  <a:txBody>
                    <a:bodyPr/>
                    <a:lstStyle/>
                    <a:p>
                      <a:r>
                        <a:rPr lang="en-US" dirty="0"/>
                        <a:t>5</a:t>
                      </a:r>
                    </a:p>
                  </a:txBody>
                  <a:tcPr/>
                </a:tc>
                <a:extLst>
                  <a:ext uri="{0D108BD9-81ED-4DB2-BD59-A6C34878D82A}">
                    <a16:rowId xmlns="" xmlns:a16="http://schemas.microsoft.com/office/drawing/2014/main" val="1556219225"/>
                  </a:ext>
                </a:extLst>
              </a:tr>
              <a:tr h="331072">
                <a:tc>
                  <a:txBody>
                    <a:bodyPr/>
                    <a:lstStyle/>
                    <a:p>
                      <a:r>
                        <a:rPr lang="en-US" dirty="0"/>
                        <a:t>4,4</a:t>
                      </a:r>
                    </a:p>
                  </a:txBody>
                  <a:tcPr/>
                </a:tc>
                <a:tc>
                  <a:txBody>
                    <a:bodyPr/>
                    <a:lstStyle/>
                    <a:p>
                      <a:r>
                        <a:rPr lang="en-US" dirty="0"/>
                        <a:t>4</a:t>
                      </a:r>
                    </a:p>
                  </a:txBody>
                  <a:tcPr/>
                </a:tc>
                <a:tc>
                  <a:txBody>
                    <a:bodyPr/>
                    <a:lstStyle/>
                    <a:p>
                      <a:r>
                        <a:rPr lang="en-US" dirty="0"/>
                        <a:t>8,4</a:t>
                      </a:r>
                    </a:p>
                  </a:txBody>
                  <a:tcPr/>
                </a:tc>
                <a:tc>
                  <a:txBody>
                    <a:bodyPr/>
                    <a:lstStyle/>
                    <a:p>
                      <a:r>
                        <a:rPr lang="en-US" dirty="0"/>
                        <a:t>6</a:t>
                      </a:r>
                    </a:p>
                  </a:txBody>
                  <a:tcPr/>
                </a:tc>
                <a:extLst>
                  <a:ext uri="{0D108BD9-81ED-4DB2-BD59-A6C34878D82A}">
                    <a16:rowId xmlns="" xmlns:a16="http://schemas.microsoft.com/office/drawing/2014/main" val="3430089173"/>
                  </a:ext>
                </a:extLst>
              </a:tr>
              <a:tr h="331072">
                <a:tc>
                  <a:txBody>
                    <a:bodyPr/>
                    <a:lstStyle/>
                    <a:p>
                      <a:r>
                        <a:rPr lang="en-US" dirty="0"/>
                        <a:t>4,6</a:t>
                      </a:r>
                    </a:p>
                  </a:txBody>
                  <a:tcPr/>
                </a:tc>
                <a:tc>
                  <a:txBody>
                    <a:bodyPr/>
                    <a:lstStyle/>
                    <a:p>
                      <a:r>
                        <a:rPr lang="en-US" dirty="0"/>
                        <a:t>5</a:t>
                      </a:r>
                    </a:p>
                  </a:txBody>
                  <a:tcPr/>
                </a:tc>
                <a:tc>
                  <a:txBody>
                    <a:bodyPr/>
                    <a:lstStyle/>
                    <a:p>
                      <a:r>
                        <a:rPr lang="en-US" dirty="0"/>
                        <a:t>8,6</a:t>
                      </a:r>
                    </a:p>
                  </a:txBody>
                  <a:tcPr/>
                </a:tc>
                <a:tc>
                  <a:txBody>
                    <a:bodyPr/>
                    <a:lstStyle/>
                    <a:p>
                      <a:r>
                        <a:rPr lang="en-US" dirty="0"/>
                        <a:t>7</a:t>
                      </a:r>
                    </a:p>
                  </a:txBody>
                  <a:tcPr/>
                </a:tc>
                <a:extLst>
                  <a:ext uri="{0D108BD9-81ED-4DB2-BD59-A6C34878D82A}">
                    <a16:rowId xmlns="" xmlns:a16="http://schemas.microsoft.com/office/drawing/2014/main" val="1299641348"/>
                  </a:ext>
                </a:extLst>
              </a:tr>
              <a:tr h="331072">
                <a:tc>
                  <a:txBody>
                    <a:bodyPr/>
                    <a:lstStyle/>
                    <a:p>
                      <a:r>
                        <a:rPr lang="en-US" dirty="0"/>
                        <a:t>4,8</a:t>
                      </a:r>
                    </a:p>
                  </a:txBody>
                  <a:tcPr/>
                </a:tc>
                <a:tc>
                  <a:txBody>
                    <a:bodyPr/>
                    <a:lstStyle/>
                    <a:p>
                      <a:r>
                        <a:rPr lang="en-US" dirty="0"/>
                        <a:t>6</a:t>
                      </a:r>
                    </a:p>
                  </a:txBody>
                  <a:tcPr/>
                </a:tc>
                <a:tc>
                  <a:txBody>
                    <a:bodyPr/>
                    <a:lstStyle/>
                    <a:p>
                      <a:r>
                        <a:rPr lang="en-US" dirty="0"/>
                        <a:t>8,8</a:t>
                      </a:r>
                    </a:p>
                  </a:txBody>
                  <a:tcPr/>
                </a:tc>
                <a:tc>
                  <a:txBody>
                    <a:bodyPr/>
                    <a:lstStyle/>
                    <a:p>
                      <a:r>
                        <a:rPr lang="en-US" dirty="0"/>
                        <a:t>8</a:t>
                      </a:r>
                    </a:p>
                  </a:txBody>
                  <a:tcPr/>
                </a:tc>
                <a:extLst>
                  <a:ext uri="{0D108BD9-81ED-4DB2-BD59-A6C34878D82A}">
                    <a16:rowId xmlns="" xmlns:a16="http://schemas.microsoft.com/office/drawing/2014/main" val="1062423632"/>
                  </a:ext>
                </a:extLst>
              </a:tr>
            </a:tbl>
          </a:graphicData>
        </a:graphic>
      </p:graphicFrame>
    </p:spTree>
    <p:extLst>
      <p:ext uri="{BB962C8B-B14F-4D97-AF65-F5344CB8AC3E}">
        <p14:creationId xmlns:p14="http://schemas.microsoft.com/office/powerpoint/2010/main" val="63343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BBF681-57CE-467B-9D2E-759C84B5ED69}"/>
              </a:ext>
            </a:extLst>
          </p:cNvPr>
          <p:cNvSpPr>
            <a:spLocks noGrp="1"/>
          </p:cNvSpPr>
          <p:nvPr>
            <p:ph type="title"/>
          </p:nvPr>
        </p:nvSpPr>
        <p:spPr/>
        <p:txBody>
          <a:bodyPr/>
          <a:lstStyle/>
          <a:p>
            <a:r>
              <a:rPr lang="en-US" dirty="0"/>
              <a:t>Properties of theoretical Normal Distribution</a:t>
            </a:r>
          </a:p>
        </p:txBody>
      </p:sp>
      <p:sp>
        <p:nvSpPr>
          <p:cNvPr id="3" name="Content Placeholder 2">
            <a:extLst>
              <a:ext uri="{FF2B5EF4-FFF2-40B4-BE49-F238E27FC236}">
                <a16:creationId xmlns="" xmlns:a16="http://schemas.microsoft.com/office/drawing/2014/main" id="{30914A03-492D-4C27-9F82-8EB49A3F39A4}"/>
              </a:ext>
            </a:extLst>
          </p:cNvPr>
          <p:cNvSpPr>
            <a:spLocks noGrp="1"/>
          </p:cNvSpPr>
          <p:nvPr>
            <p:ph idx="1"/>
          </p:nvPr>
        </p:nvSpPr>
        <p:spPr/>
        <p:txBody>
          <a:bodyPr>
            <a:noAutofit/>
          </a:bodyPr>
          <a:lstStyle/>
          <a:p>
            <a:r>
              <a:rPr lang="en-US" sz="2800" dirty="0"/>
              <a:t>1. Normal Distribution is bell shaped</a:t>
            </a:r>
          </a:p>
          <a:p>
            <a:r>
              <a:rPr lang="en-US" sz="2800" dirty="0"/>
              <a:t>2. Mean, median, mode located at center of distribution</a:t>
            </a:r>
          </a:p>
          <a:p>
            <a:r>
              <a:rPr lang="en-US" sz="2800" dirty="0"/>
              <a:t>3. Unimodal (has only 1 mode)</a:t>
            </a:r>
          </a:p>
          <a:p>
            <a:r>
              <a:rPr lang="en-US" sz="2800" dirty="0"/>
              <a:t>4. Symmetric about the mean</a:t>
            </a:r>
          </a:p>
          <a:p>
            <a:r>
              <a:rPr lang="en-US" sz="2800" dirty="0"/>
              <a:t>5. The curve is continuous (no gaps)</a:t>
            </a:r>
          </a:p>
          <a:p>
            <a:r>
              <a:rPr lang="en-US" sz="2800" dirty="0"/>
              <a:t>6. Never touches x axis </a:t>
            </a:r>
          </a:p>
          <a:p>
            <a:r>
              <a:rPr lang="en-US" sz="2800" dirty="0"/>
              <a:t>7. Total area is under curve is = to 1.00 or 100%</a:t>
            </a:r>
          </a:p>
          <a:p>
            <a:r>
              <a:rPr lang="en-US" sz="2800" dirty="0"/>
              <a:t>8. Area within 1 SD is 0.68, 2 SD is 0.95, 3 SD is 0.997</a:t>
            </a:r>
          </a:p>
        </p:txBody>
      </p:sp>
    </p:spTree>
    <p:extLst>
      <p:ext uri="{BB962C8B-B14F-4D97-AF65-F5344CB8AC3E}">
        <p14:creationId xmlns:p14="http://schemas.microsoft.com/office/powerpoint/2010/main" val="2096225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5C64E-B0DE-4789-8BCE-81E81C16470C}"/>
              </a:ext>
            </a:extLst>
          </p:cNvPr>
          <p:cNvSpPr>
            <a:spLocks noGrp="1"/>
          </p:cNvSpPr>
          <p:nvPr>
            <p:ph type="title"/>
          </p:nvPr>
        </p:nvSpPr>
        <p:spPr/>
        <p:txBody>
          <a:bodyPr/>
          <a:lstStyle/>
          <a:p>
            <a:r>
              <a:rPr lang="en-US" dirty="0"/>
              <a:t>Continued	</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 xmlns:a16="http://schemas.microsoft.com/office/drawing/2014/main" id="{20FC16A4-285C-483F-8087-ED0BE925F2FF}"/>
                  </a:ext>
                </a:extLst>
              </p:cNvPr>
              <p:cNvGraphicFramePr>
                <a:graphicFrameLocks noGrp="1"/>
              </p:cNvGraphicFramePr>
              <p:nvPr>
                <p:ph idx="1"/>
                <p:extLst>
                  <p:ext uri="{D42A27DB-BD31-4B8C-83A1-F6EECF244321}">
                    <p14:modId xmlns:p14="http://schemas.microsoft.com/office/powerpoint/2010/main" val="4231218459"/>
                  </p:ext>
                </p:extLst>
              </p:nvPr>
            </p:nvGraphicFramePr>
            <p:xfrm>
              <a:off x="681038" y="2336800"/>
              <a:ext cx="3567690" cy="2966720"/>
            </p:xfrm>
            <a:graphic>
              <a:graphicData uri="http://schemas.openxmlformats.org/drawingml/2006/table">
                <a:tbl>
                  <a:tblPr firstRow="1" bandRow="1">
                    <a:tableStyleId>{5C22544A-7EE6-4342-B048-85BDC9FD1C3A}</a:tableStyleId>
                  </a:tblPr>
                  <a:tblGrid>
                    <a:gridCol w="1783845">
                      <a:extLst>
                        <a:ext uri="{9D8B030D-6E8A-4147-A177-3AD203B41FA5}">
                          <a16:colId xmlns="" xmlns:a16="http://schemas.microsoft.com/office/drawing/2014/main" val="4205882382"/>
                        </a:ext>
                      </a:extLst>
                    </a:gridCol>
                    <a:gridCol w="1783845">
                      <a:extLst>
                        <a:ext uri="{9D8B030D-6E8A-4147-A177-3AD203B41FA5}">
                          <a16:colId xmlns="" xmlns:a16="http://schemas.microsoft.com/office/drawing/2014/main" val="626569315"/>
                        </a:ext>
                      </a:extLst>
                    </a:gridCol>
                  </a:tblGrid>
                  <a:tr h="370840">
                    <a:tc>
                      <a:txBody>
                        <a:bodyPr/>
                        <a:lstStyle/>
                        <a:p>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a:rPr>
                                    </m:ctrlPr>
                                  </m:accPr>
                                  <m:e>
                                    <m:r>
                                      <a:rPr lang="en-US" b="1" i="1" dirty="0" smtClean="0">
                                        <a:latin typeface="Cambria Math" panose="02040503050406030204" pitchFamily="18" charset="0"/>
                                      </a:rPr>
                                      <m:t>𝑿</m:t>
                                    </m:r>
                                  </m:e>
                                </m:acc>
                              </m:oMath>
                            </m:oMathPara>
                          </a14:m>
                          <a:endParaRPr lang="en-US" dirty="0"/>
                        </a:p>
                      </a:txBody>
                      <a:tcPr/>
                    </a:tc>
                    <a:tc>
                      <a:txBody>
                        <a:bodyPr/>
                        <a:lstStyle/>
                        <a:p>
                          <a:r>
                            <a:rPr lang="en-US" dirty="0"/>
                            <a:t>f</a:t>
                          </a:r>
                        </a:p>
                      </a:txBody>
                      <a:tcPr/>
                    </a:tc>
                    <a:extLst>
                      <a:ext uri="{0D108BD9-81ED-4DB2-BD59-A6C34878D82A}">
                        <a16:rowId xmlns="" xmlns:a16="http://schemas.microsoft.com/office/drawing/2014/main" val="3115638252"/>
                      </a:ext>
                    </a:extLst>
                  </a:tr>
                  <a:tr h="370840">
                    <a:tc>
                      <a:txBody>
                        <a:bodyPr/>
                        <a:lstStyle/>
                        <a:p>
                          <a:r>
                            <a:rPr lang="en-US" dirty="0"/>
                            <a:t>2</a:t>
                          </a:r>
                        </a:p>
                      </a:txBody>
                      <a:tcPr/>
                    </a:tc>
                    <a:tc>
                      <a:txBody>
                        <a:bodyPr/>
                        <a:lstStyle/>
                        <a:p>
                          <a:r>
                            <a:rPr lang="en-US" dirty="0"/>
                            <a:t>1</a:t>
                          </a:r>
                        </a:p>
                      </a:txBody>
                      <a:tcPr/>
                    </a:tc>
                    <a:extLst>
                      <a:ext uri="{0D108BD9-81ED-4DB2-BD59-A6C34878D82A}">
                        <a16:rowId xmlns="" xmlns:a16="http://schemas.microsoft.com/office/drawing/2014/main" val="3981450132"/>
                      </a:ext>
                    </a:extLst>
                  </a:tr>
                  <a:tr h="370840">
                    <a:tc>
                      <a:txBody>
                        <a:bodyPr/>
                        <a:lstStyle/>
                        <a:p>
                          <a:r>
                            <a:rPr lang="en-US" dirty="0"/>
                            <a:t>3</a:t>
                          </a:r>
                        </a:p>
                      </a:txBody>
                      <a:tcPr/>
                    </a:tc>
                    <a:tc>
                      <a:txBody>
                        <a:bodyPr/>
                        <a:lstStyle/>
                        <a:p>
                          <a:r>
                            <a:rPr lang="en-US" dirty="0"/>
                            <a:t>2</a:t>
                          </a:r>
                        </a:p>
                      </a:txBody>
                      <a:tcPr/>
                    </a:tc>
                    <a:extLst>
                      <a:ext uri="{0D108BD9-81ED-4DB2-BD59-A6C34878D82A}">
                        <a16:rowId xmlns="" xmlns:a16="http://schemas.microsoft.com/office/drawing/2014/main" val="3115056139"/>
                      </a:ext>
                    </a:extLst>
                  </a:tr>
                  <a:tr h="370840">
                    <a:tc>
                      <a:txBody>
                        <a:bodyPr/>
                        <a:lstStyle/>
                        <a:p>
                          <a:r>
                            <a:rPr lang="en-US" dirty="0"/>
                            <a:t>4</a:t>
                          </a:r>
                        </a:p>
                      </a:txBody>
                      <a:tcPr/>
                    </a:tc>
                    <a:tc>
                      <a:txBody>
                        <a:bodyPr/>
                        <a:lstStyle/>
                        <a:p>
                          <a:r>
                            <a:rPr lang="en-US" dirty="0"/>
                            <a:t>3</a:t>
                          </a:r>
                        </a:p>
                      </a:txBody>
                      <a:tcPr/>
                    </a:tc>
                    <a:extLst>
                      <a:ext uri="{0D108BD9-81ED-4DB2-BD59-A6C34878D82A}">
                        <a16:rowId xmlns="" xmlns:a16="http://schemas.microsoft.com/office/drawing/2014/main" val="10384189"/>
                      </a:ext>
                    </a:extLst>
                  </a:tr>
                  <a:tr h="370840">
                    <a:tc>
                      <a:txBody>
                        <a:bodyPr/>
                        <a:lstStyle/>
                        <a:p>
                          <a:r>
                            <a:rPr lang="en-US" dirty="0"/>
                            <a:t>5</a:t>
                          </a:r>
                        </a:p>
                      </a:txBody>
                      <a:tcPr/>
                    </a:tc>
                    <a:tc>
                      <a:txBody>
                        <a:bodyPr/>
                        <a:lstStyle/>
                        <a:p>
                          <a:r>
                            <a:rPr lang="en-US" dirty="0"/>
                            <a:t>4</a:t>
                          </a:r>
                        </a:p>
                      </a:txBody>
                      <a:tcPr/>
                    </a:tc>
                    <a:extLst>
                      <a:ext uri="{0D108BD9-81ED-4DB2-BD59-A6C34878D82A}">
                        <a16:rowId xmlns="" xmlns:a16="http://schemas.microsoft.com/office/drawing/2014/main" val="1662736214"/>
                      </a:ext>
                    </a:extLst>
                  </a:tr>
                  <a:tr h="370840">
                    <a:tc>
                      <a:txBody>
                        <a:bodyPr/>
                        <a:lstStyle/>
                        <a:p>
                          <a:r>
                            <a:rPr lang="en-US" dirty="0"/>
                            <a:t>6</a:t>
                          </a:r>
                        </a:p>
                      </a:txBody>
                      <a:tcPr/>
                    </a:tc>
                    <a:tc>
                      <a:txBody>
                        <a:bodyPr/>
                        <a:lstStyle/>
                        <a:p>
                          <a:r>
                            <a:rPr lang="en-US" dirty="0"/>
                            <a:t>3</a:t>
                          </a:r>
                        </a:p>
                      </a:txBody>
                      <a:tcPr/>
                    </a:tc>
                    <a:extLst>
                      <a:ext uri="{0D108BD9-81ED-4DB2-BD59-A6C34878D82A}">
                        <a16:rowId xmlns="" xmlns:a16="http://schemas.microsoft.com/office/drawing/2014/main" val="1276348118"/>
                      </a:ext>
                    </a:extLst>
                  </a:tr>
                  <a:tr h="370840">
                    <a:tc>
                      <a:txBody>
                        <a:bodyPr/>
                        <a:lstStyle/>
                        <a:p>
                          <a:r>
                            <a:rPr lang="en-US" dirty="0"/>
                            <a:t>7</a:t>
                          </a:r>
                        </a:p>
                      </a:txBody>
                      <a:tcPr/>
                    </a:tc>
                    <a:tc>
                      <a:txBody>
                        <a:bodyPr/>
                        <a:lstStyle/>
                        <a:p>
                          <a:r>
                            <a:rPr lang="en-US" dirty="0"/>
                            <a:t>2</a:t>
                          </a:r>
                        </a:p>
                      </a:txBody>
                      <a:tcPr/>
                    </a:tc>
                    <a:extLst>
                      <a:ext uri="{0D108BD9-81ED-4DB2-BD59-A6C34878D82A}">
                        <a16:rowId xmlns="" xmlns:a16="http://schemas.microsoft.com/office/drawing/2014/main" val="2719606430"/>
                      </a:ext>
                    </a:extLst>
                  </a:tr>
                  <a:tr h="370840">
                    <a:tc>
                      <a:txBody>
                        <a:bodyPr/>
                        <a:lstStyle/>
                        <a:p>
                          <a:r>
                            <a:rPr lang="en-US" dirty="0"/>
                            <a:t>8</a:t>
                          </a:r>
                        </a:p>
                      </a:txBody>
                      <a:tcPr/>
                    </a:tc>
                    <a:tc>
                      <a:txBody>
                        <a:bodyPr/>
                        <a:lstStyle/>
                        <a:p>
                          <a:r>
                            <a:rPr lang="en-US" dirty="0"/>
                            <a:t>1</a:t>
                          </a:r>
                        </a:p>
                      </a:txBody>
                      <a:tcPr/>
                    </a:tc>
                    <a:extLst>
                      <a:ext uri="{0D108BD9-81ED-4DB2-BD59-A6C34878D82A}">
                        <a16:rowId xmlns="" xmlns:a16="http://schemas.microsoft.com/office/drawing/2014/main" val="3705640359"/>
                      </a:ext>
                    </a:extLst>
                  </a:tr>
                </a:tbl>
              </a:graphicData>
            </a:graphic>
          </p:graphicFrame>
        </mc:Choice>
        <mc:Fallback xmlns="">
          <p:graphicFrame>
            <p:nvGraphicFramePr>
              <p:cNvPr id="4" name="Content Placeholder 3">
                <a:extLst>
                  <a:ext uri="{FF2B5EF4-FFF2-40B4-BE49-F238E27FC236}">
                    <a16:creationId xmlns:a16="http://schemas.microsoft.com/office/drawing/2014/main" id="{20FC16A4-285C-483F-8087-ED0BE925F2FF}"/>
                  </a:ext>
                </a:extLst>
              </p:cNvPr>
              <p:cNvGraphicFramePr>
                <a:graphicFrameLocks noGrp="1"/>
              </p:cNvGraphicFramePr>
              <p:nvPr>
                <p:ph idx="1"/>
                <p:extLst>
                  <p:ext uri="{D42A27DB-BD31-4B8C-83A1-F6EECF244321}">
                    <p14:modId xmlns:p14="http://schemas.microsoft.com/office/powerpoint/2010/main" val="4231218459"/>
                  </p:ext>
                </p:extLst>
              </p:nvPr>
            </p:nvGraphicFramePr>
            <p:xfrm>
              <a:off x="681038" y="2336800"/>
              <a:ext cx="3567690" cy="2966720"/>
            </p:xfrm>
            <a:graphic>
              <a:graphicData uri="http://schemas.openxmlformats.org/drawingml/2006/table">
                <a:tbl>
                  <a:tblPr firstRow="1" bandRow="1">
                    <a:tableStyleId>{5C22544A-7EE6-4342-B048-85BDC9FD1C3A}</a:tableStyleId>
                  </a:tblPr>
                  <a:tblGrid>
                    <a:gridCol w="1783845">
                      <a:extLst>
                        <a:ext uri="{9D8B030D-6E8A-4147-A177-3AD203B41FA5}">
                          <a16:colId xmlns:a16="http://schemas.microsoft.com/office/drawing/2014/main" val="4205882382"/>
                        </a:ext>
                      </a:extLst>
                    </a:gridCol>
                    <a:gridCol w="1783845">
                      <a:extLst>
                        <a:ext uri="{9D8B030D-6E8A-4147-A177-3AD203B41FA5}">
                          <a16:colId xmlns:a16="http://schemas.microsoft.com/office/drawing/2014/main" val="626569315"/>
                        </a:ext>
                      </a:extLst>
                    </a:gridCol>
                  </a:tblGrid>
                  <a:tr h="370840">
                    <a:tc>
                      <a:txBody>
                        <a:bodyPr/>
                        <a:lstStyle/>
                        <a:p>
                          <a:endParaRPr lang="en-US"/>
                        </a:p>
                      </a:txBody>
                      <a:tcPr>
                        <a:blipFill>
                          <a:blip r:embed="rId2"/>
                          <a:stretch>
                            <a:fillRect l="-341" t="-9836" r="-101706" b="-721311"/>
                          </a:stretch>
                        </a:blipFill>
                      </a:tcPr>
                    </a:tc>
                    <a:tc>
                      <a:txBody>
                        <a:bodyPr/>
                        <a:lstStyle/>
                        <a:p>
                          <a:r>
                            <a:rPr lang="en-US" dirty="0"/>
                            <a:t>f</a:t>
                          </a:r>
                        </a:p>
                      </a:txBody>
                      <a:tcPr/>
                    </a:tc>
                    <a:extLst>
                      <a:ext uri="{0D108BD9-81ED-4DB2-BD59-A6C34878D82A}">
                        <a16:rowId xmlns:a16="http://schemas.microsoft.com/office/drawing/2014/main" val="3115638252"/>
                      </a:ext>
                    </a:extLst>
                  </a:tr>
                  <a:tr h="370840">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3981450132"/>
                      </a:ext>
                    </a:extLst>
                  </a:tr>
                  <a:tr h="370840">
                    <a:tc>
                      <a:txBody>
                        <a:bodyPr/>
                        <a:lstStyle/>
                        <a:p>
                          <a:r>
                            <a:rPr lang="en-US" dirty="0"/>
                            <a:t>3</a:t>
                          </a:r>
                        </a:p>
                      </a:txBody>
                      <a:tcPr/>
                    </a:tc>
                    <a:tc>
                      <a:txBody>
                        <a:bodyPr/>
                        <a:lstStyle/>
                        <a:p>
                          <a:r>
                            <a:rPr lang="en-US" dirty="0"/>
                            <a:t>2</a:t>
                          </a:r>
                        </a:p>
                      </a:txBody>
                      <a:tcPr/>
                    </a:tc>
                    <a:extLst>
                      <a:ext uri="{0D108BD9-81ED-4DB2-BD59-A6C34878D82A}">
                        <a16:rowId xmlns:a16="http://schemas.microsoft.com/office/drawing/2014/main" val="3115056139"/>
                      </a:ext>
                    </a:extLst>
                  </a:tr>
                  <a:tr h="370840">
                    <a:tc>
                      <a:txBody>
                        <a:bodyPr/>
                        <a:lstStyle/>
                        <a:p>
                          <a:r>
                            <a:rPr lang="en-US" dirty="0"/>
                            <a:t>4</a:t>
                          </a:r>
                        </a:p>
                      </a:txBody>
                      <a:tcPr/>
                    </a:tc>
                    <a:tc>
                      <a:txBody>
                        <a:bodyPr/>
                        <a:lstStyle/>
                        <a:p>
                          <a:r>
                            <a:rPr lang="en-US" dirty="0"/>
                            <a:t>3</a:t>
                          </a:r>
                        </a:p>
                      </a:txBody>
                      <a:tcPr/>
                    </a:tc>
                    <a:extLst>
                      <a:ext uri="{0D108BD9-81ED-4DB2-BD59-A6C34878D82A}">
                        <a16:rowId xmlns:a16="http://schemas.microsoft.com/office/drawing/2014/main" val="10384189"/>
                      </a:ext>
                    </a:extLst>
                  </a:tr>
                  <a:tr h="370840">
                    <a:tc>
                      <a:txBody>
                        <a:bodyPr/>
                        <a:lstStyle/>
                        <a:p>
                          <a:r>
                            <a:rPr lang="en-US" dirty="0"/>
                            <a:t>5</a:t>
                          </a:r>
                        </a:p>
                      </a:txBody>
                      <a:tcPr/>
                    </a:tc>
                    <a:tc>
                      <a:txBody>
                        <a:bodyPr/>
                        <a:lstStyle/>
                        <a:p>
                          <a:r>
                            <a:rPr lang="en-US" dirty="0"/>
                            <a:t>4</a:t>
                          </a:r>
                        </a:p>
                      </a:txBody>
                      <a:tcPr/>
                    </a:tc>
                    <a:extLst>
                      <a:ext uri="{0D108BD9-81ED-4DB2-BD59-A6C34878D82A}">
                        <a16:rowId xmlns:a16="http://schemas.microsoft.com/office/drawing/2014/main" val="1662736214"/>
                      </a:ext>
                    </a:extLst>
                  </a:tr>
                  <a:tr h="370840">
                    <a:tc>
                      <a:txBody>
                        <a:bodyPr/>
                        <a:lstStyle/>
                        <a:p>
                          <a:r>
                            <a:rPr lang="en-US" dirty="0"/>
                            <a:t>6</a:t>
                          </a:r>
                        </a:p>
                      </a:txBody>
                      <a:tcPr/>
                    </a:tc>
                    <a:tc>
                      <a:txBody>
                        <a:bodyPr/>
                        <a:lstStyle/>
                        <a:p>
                          <a:r>
                            <a:rPr lang="en-US" dirty="0"/>
                            <a:t>3</a:t>
                          </a:r>
                        </a:p>
                      </a:txBody>
                      <a:tcPr/>
                    </a:tc>
                    <a:extLst>
                      <a:ext uri="{0D108BD9-81ED-4DB2-BD59-A6C34878D82A}">
                        <a16:rowId xmlns:a16="http://schemas.microsoft.com/office/drawing/2014/main" val="1276348118"/>
                      </a:ext>
                    </a:extLst>
                  </a:tr>
                  <a:tr h="370840">
                    <a:tc>
                      <a:txBody>
                        <a:bodyPr/>
                        <a:lstStyle/>
                        <a:p>
                          <a:r>
                            <a:rPr lang="en-US" dirty="0"/>
                            <a:t>7</a:t>
                          </a:r>
                        </a:p>
                      </a:txBody>
                      <a:tcPr/>
                    </a:tc>
                    <a:tc>
                      <a:txBody>
                        <a:bodyPr/>
                        <a:lstStyle/>
                        <a:p>
                          <a:r>
                            <a:rPr lang="en-US" dirty="0"/>
                            <a:t>2</a:t>
                          </a:r>
                        </a:p>
                      </a:txBody>
                      <a:tcPr/>
                    </a:tc>
                    <a:extLst>
                      <a:ext uri="{0D108BD9-81ED-4DB2-BD59-A6C34878D82A}">
                        <a16:rowId xmlns:a16="http://schemas.microsoft.com/office/drawing/2014/main" val="2719606430"/>
                      </a:ext>
                    </a:extLst>
                  </a:tr>
                  <a:tr h="370840">
                    <a:tc>
                      <a:txBody>
                        <a:bodyPr/>
                        <a:lstStyle/>
                        <a:p>
                          <a:r>
                            <a:rPr lang="en-US" dirty="0"/>
                            <a:t>8</a:t>
                          </a:r>
                        </a:p>
                      </a:txBody>
                      <a:tcPr/>
                    </a:tc>
                    <a:tc>
                      <a:txBody>
                        <a:bodyPr/>
                        <a:lstStyle/>
                        <a:p>
                          <a:r>
                            <a:rPr lang="en-US" dirty="0"/>
                            <a:t>1</a:t>
                          </a:r>
                        </a:p>
                      </a:txBody>
                      <a:tcPr/>
                    </a:tc>
                    <a:extLst>
                      <a:ext uri="{0D108BD9-81ED-4DB2-BD59-A6C34878D82A}">
                        <a16:rowId xmlns:a16="http://schemas.microsoft.com/office/drawing/2014/main" val="3705640359"/>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FF4067C4-2E4C-45FA-B155-2F02E05B5397}"/>
                  </a:ext>
                </a:extLst>
              </p:cNvPr>
              <p:cNvSpPr txBox="1"/>
              <p:nvPr/>
            </p:nvSpPr>
            <p:spPr>
              <a:xfrm>
                <a:off x="4987636" y="2466109"/>
                <a:ext cx="4858328" cy="3571555"/>
              </a:xfrm>
              <a:prstGeom prst="rect">
                <a:avLst/>
              </a:prstGeom>
              <a:noFill/>
            </p:spPr>
            <p:txBody>
              <a:bodyPr wrap="square" rtlCol="0">
                <a:spAutoFit/>
              </a:bodyPr>
              <a:lstStyle/>
              <a:p>
                <a:r>
                  <a:rPr lang="en-US" sz="2800" dirty="0"/>
                  <a:t>So this appears to follow a normal distribution after we find the frequency of the sample means</a:t>
                </a:r>
              </a:p>
              <a:p>
                <a:r>
                  <a:rPr lang="en-US" sz="2800" dirty="0"/>
                  <a:t>In other words </a:t>
                </a:r>
                <a14:m>
                  <m:oMath xmlns:m="http://schemas.openxmlformats.org/officeDocument/2006/math">
                    <m:sSub>
                      <m:sSubPr>
                        <m:ctrlPr>
                          <a:rPr lang="el-GR" sz="2800" i="1" smtClean="0">
                            <a:latin typeface="Cambria Math"/>
                          </a:rPr>
                        </m:ctrlPr>
                      </m:sSubPr>
                      <m:e>
                        <m:r>
                          <m:rPr>
                            <m:sty m:val="p"/>
                          </m:rPr>
                          <a:rPr lang="el-GR" sz="2800" i="1">
                            <a:latin typeface="Cambria Math" panose="02040503050406030204" pitchFamily="18" charset="0"/>
                          </a:rPr>
                          <m:t>μ</m:t>
                        </m:r>
                      </m:e>
                      <m:sub>
                        <m:acc>
                          <m:accPr>
                            <m:chr m:val="̅"/>
                            <m:ctrlPr>
                              <a:rPr lang="el-GR" sz="2800" i="1" smtClean="0">
                                <a:latin typeface="Cambria Math"/>
                              </a:rPr>
                            </m:ctrlPr>
                          </m:accPr>
                          <m:e>
                            <m:r>
                              <a:rPr lang="en-US" sz="2800" b="0" i="1" smtClean="0">
                                <a:latin typeface="Cambria Math" panose="02040503050406030204" pitchFamily="18" charset="0"/>
                              </a:rPr>
                              <m:t>𝑋</m:t>
                            </m:r>
                          </m:e>
                        </m:acc>
                      </m:sub>
                    </m:sSub>
                  </m:oMath>
                </a14:m>
                <a:r>
                  <a:rPr lang="en-US" sz="2800" dirty="0"/>
                  <a:t> = 5</a:t>
                </a:r>
              </a:p>
              <a:p>
                <a:endParaRPr lang="en-US" sz="2800" dirty="0"/>
              </a:p>
              <a:p>
                <a14:m>
                  <m:oMath xmlns:m="http://schemas.openxmlformats.org/officeDocument/2006/math">
                    <m:sSub>
                      <m:sSubPr>
                        <m:ctrlPr>
                          <a:rPr lang="en-US" sz="2800" i="1" smtClean="0">
                            <a:latin typeface="Cambria Math"/>
                          </a:rPr>
                        </m:ctrlPr>
                      </m:sSubPr>
                      <m:e>
                        <m:r>
                          <m:rPr>
                            <m:sty m:val="p"/>
                          </m:rPr>
                          <a:rPr lang="el-GR" sz="2800" i="1" smtClean="0">
                            <a:latin typeface="Cambria Math" panose="02040503050406030204" pitchFamily="18" charset="0"/>
                          </a:rPr>
                          <m:t>σ</m:t>
                        </m:r>
                      </m:e>
                      <m:sub>
                        <m:acc>
                          <m:accPr>
                            <m:chr m:val="̅"/>
                            <m:ctrlPr>
                              <a:rPr lang="en-US" sz="2800" i="1" smtClean="0">
                                <a:latin typeface="Cambria Math"/>
                              </a:rPr>
                            </m:ctrlPr>
                          </m:accPr>
                          <m:e>
                            <m:r>
                              <a:rPr lang="en-US" sz="2800" b="0" i="1" smtClean="0">
                                <a:latin typeface="Cambria Math" panose="02040503050406030204" pitchFamily="18" charset="0"/>
                              </a:rPr>
                              <m:t>𝑋</m:t>
                            </m:r>
                          </m:e>
                        </m:acc>
                        <m:r>
                          <a:rPr lang="en-US" sz="2800" b="0" i="1" smtClean="0">
                            <a:latin typeface="Cambria Math" panose="02040503050406030204" pitchFamily="18" charset="0"/>
                          </a:rPr>
                          <m:t>=1.581</m:t>
                        </m:r>
                      </m:sub>
                    </m:sSub>
                  </m:oMath>
                </a14:m>
                <a:r>
                  <a:rPr lang="en-US" sz="2800" dirty="0"/>
                  <a:t>which is the same Population SD/</a:t>
                </a:r>
                <a14:m>
                  <m:oMath xmlns:m="http://schemas.openxmlformats.org/officeDocument/2006/math">
                    <m:rad>
                      <m:radPr>
                        <m:degHide m:val="on"/>
                        <m:ctrlPr>
                          <a:rPr lang="en-US" sz="2800" i="1" smtClean="0">
                            <a:latin typeface="Cambria Math"/>
                          </a:rPr>
                        </m:ctrlPr>
                      </m:radPr>
                      <m:deg/>
                      <m:e>
                        <m:r>
                          <a:rPr lang="en-US" sz="2800" b="0" i="1" smtClean="0">
                            <a:latin typeface="Cambria Math" panose="02040503050406030204" pitchFamily="18" charset="0"/>
                          </a:rPr>
                          <m:t>2</m:t>
                        </m:r>
                      </m:e>
                    </m:rad>
                  </m:oMath>
                </a14:m>
                <a:r>
                  <a:rPr lang="en-US" sz="2800" dirty="0"/>
                  <a:t> = 1.581. </a:t>
                </a:r>
              </a:p>
            </p:txBody>
          </p:sp>
        </mc:Choice>
        <mc:Fallback xmlns="">
          <p:sp>
            <p:nvSpPr>
              <p:cNvPr id="5" name="TextBox 4">
                <a:extLst>
                  <a:ext uri="{FF2B5EF4-FFF2-40B4-BE49-F238E27FC236}">
                    <a16:creationId xmlns:a16="http://schemas.microsoft.com/office/drawing/2014/main" id="{FF4067C4-2E4C-45FA-B155-2F02E05B5397}"/>
                  </a:ext>
                </a:extLst>
              </p:cNvPr>
              <p:cNvSpPr txBox="1">
                <a:spLocks noRot="1" noChangeAspect="1" noMove="1" noResize="1" noEditPoints="1" noAdjustHandles="1" noChangeArrowheads="1" noChangeShapeType="1" noTextEdit="1"/>
              </p:cNvSpPr>
              <p:nvPr/>
            </p:nvSpPr>
            <p:spPr>
              <a:xfrm>
                <a:off x="4987636" y="2466109"/>
                <a:ext cx="4858328" cy="3571555"/>
              </a:xfrm>
              <a:prstGeom prst="rect">
                <a:avLst/>
              </a:prstGeom>
              <a:blipFill>
                <a:blip r:embed="rId3"/>
                <a:stretch>
                  <a:fillRect l="-2509" t="-1709" r="-1757" b="-4274"/>
                </a:stretch>
              </a:blipFill>
            </p:spPr>
            <p:txBody>
              <a:bodyPr/>
              <a:lstStyle/>
              <a:p>
                <a:r>
                  <a:rPr lang="en-US">
                    <a:noFill/>
                  </a:rPr>
                  <a:t> </a:t>
                </a:r>
              </a:p>
            </p:txBody>
          </p:sp>
        </mc:Fallback>
      </mc:AlternateContent>
    </p:spTree>
    <p:extLst>
      <p:ext uri="{BB962C8B-B14F-4D97-AF65-F5344CB8AC3E}">
        <p14:creationId xmlns:p14="http://schemas.microsoft.com/office/powerpoint/2010/main" val="31697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29087-CAD5-49D4-90AE-24492AB64E37}"/>
              </a:ext>
            </a:extLst>
          </p:cNvPr>
          <p:cNvSpPr>
            <a:spLocks noGrp="1"/>
          </p:cNvSpPr>
          <p:nvPr>
            <p:ph type="title"/>
          </p:nvPr>
        </p:nvSpPr>
        <p:spPr/>
        <p:txBody>
          <a:bodyPr/>
          <a:lstStyle/>
          <a:p>
            <a:r>
              <a:rPr lang="en-US" dirty="0"/>
              <a:t>Let’s get to the Central Limit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7BA5A17-87CC-4675-8DD8-0A6DFCEEC556}"/>
                  </a:ext>
                </a:extLst>
              </p:cNvPr>
              <p:cNvSpPr>
                <a:spLocks noGrp="1"/>
              </p:cNvSpPr>
              <p:nvPr>
                <p:ph idx="1"/>
              </p:nvPr>
            </p:nvSpPr>
            <p:spPr>
              <a:xfrm>
                <a:off x="680321" y="2336873"/>
                <a:ext cx="10061570" cy="4193236"/>
              </a:xfrm>
            </p:spPr>
            <p:txBody>
              <a:bodyPr>
                <a:normAutofit lnSpcReduction="10000"/>
              </a:bodyPr>
              <a:lstStyle/>
              <a:p>
                <a:r>
                  <a:rPr lang="en-US" sz="2800" dirty="0"/>
                  <a:t>As the sample size increases without limit, the sample means and standard deviations will approach a normal distribution</a:t>
                </a:r>
              </a:p>
              <a:p>
                <a:r>
                  <a:rPr lang="en-US" sz="2800" dirty="0"/>
                  <a:t>Get to use if sample is larger than 30 people</a:t>
                </a:r>
              </a:p>
              <a:p>
                <a:r>
                  <a:rPr lang="en-US" sz="2800" dirty="0"/>
                  <a:t>This is a huge idea that allows us more insight in the normal distribution</a:t>
                </a:r>
              </a:p>
              <a:p>
                <a:endParaRPr lang="en-US" dirty="0"/>
              </a:p>
              <a:p>
                <a:r>
                  <a:rPr lang="en-US" sz="5400" dirty="0"/>
                  <a:t>Z = </a:t>
                </a:r>
                <a14:m>
                  <m:oMath xmlns:m="http://schemas.openxmlformats.org/officeDocument/2006/math">
                    <m:f>
                      <m:fPr>
                        <m:ctrlPr>
                          <a:rPr lang="en-US" sz="5400" i="1" smtClean="0">
                            <a:latin typeface="Cambria Math"/>
                          </a:rPr>
                        </m:ctrlPr>
                      </m:fPr>
                      <m:num>
                        <m:acc>
                          <m:accPr>
                            <m:chr m:val="̅"/>
                            <m:ctrlPr>
                              <a:rPr lang="en-US" sz="5400" i="1" smtClean="0">
                                <a:latin typeface="Cambria Math"/>
                              </a:rPr>
                            </m:ctrlPr>
                          </m:accPr>
                          <m:e>
                            <m:r>
                              <a:rPr lang="en-US" sz="5400" b="0" i="1" smtClean="0">
                                <a:latin typeface="Cambria Math" panose="02040503050406030204" pitchFamily="18" charset="0"/>
                              </a:rPr>
                              <m:t>𝑋</m:t>
                            </m:r>
                          </m:e>
                        </m:acc>
                        <m:r>
                          <a:rPr lang="en-US" sz="5400" b="0" i="1" smtClean="0">
                            <a:latin typeface="Cambria Math" panose="02040503050406030204" pitchFamily="18" charset="0"/>
                          </a:rPr>
                          <m:t>−</m:t>
                        </m:r>
                        <m:r>
                          <m:rPr>
                            <m:sty m:val="p"/>
                          </m:rPr>
                          <a:rPr lang="el-GR" sz="5400" b="0" i="1" smtClean="0">
                            <a:latin typeface="Cambria Math" panose="02040503050406030204" pitchFamily="18" charset="0"/>
                          </a:rPr>
                          <m:t>μ</m:t>
                        </m:r>
                      </m:num>
                      <m:den>
                        <m:r>
                          <m:rPr>
                            <m:sty m:val="p"/>
                          </m:rPr>
                          <a:rPr lang="el-GR" sz="5400" i="1" smtClean="0">
                            <a:latin typeface="Cambria Math" panose="02040503050406030204" pitchFamily="18" charset="0"/>
                          </a:rPr>
                          <m:t>σ</m:t>
                        </m:r>
                        <m:r>
                          <a:rPr lang="en-US" sz="5400" b="0" i="1" smtClean="0">
                            <a:latin typeface="Cambria Math" panose="02040503050406030204" pitchFamily="18" charset="0"/>
                          </a:rPr>
                          <m:t>/</m:t>
                        </m:r>
                        <m:rad>
                          <m:radPr>
                            <m:degHide m:val="on"/>
                            <m:ctrlPr>
                              <a:rPr lang="en-US" sz="5400" b="0" i="1" smtClean="0">
                                <a:latin typeface="Cambria Math"/>
                              </a:rPr>
                            </m:ctrlPr>
                          </m:radPr>
                          <m:deg/>
                          <m:e>
                            <m:r>
                              <a:rPr lang="en-US" sz="5400" b="0" i="1" smtClean="0">
                                <a:latin typeface="Cambria Math" panose="02040503050406030204" pitchFamily="18" charset="0"/>
                              </a:rPr>
                              <m:t>𝑛</m:t>
                            </m:r>
                          </m:e>
                        </m:rad>
                      </m:den>
                    </m:f>
                  </m:oMath>
                </a14:m>
                <a:r>
                  <a:rPr lang="en-US" sz="5400" dirty="0"/>
                  <a:t> </a:t>
                </a:r>
              </a:p>
            </p:txBody>
          </p:sp>
        </mc:Choice>
        <mc:Fallback xmlns="">
          <p:sp>
            <p:nvSpPr>
              <p:cNvPr id="3" name="Content Placeholder 2">
                <a:extLst>
                  <a:ext uri="{FF2B5EF4-FFF2-40B4-BE49-F238E27FC236}">
                    <a16:creationId xmlns:a16="http://schemas.microsoft.com/office/drawing/2014/main" id="{D7BA5A17-87CC-4675-8DD8-0A6DFCEEC556}"/>
                  </a:ext>
                </a:extLst>
              </p:cNvPr>
              <p:cNvSpPr>
                <a:spLocks noGrp="1" noRot="1" noChangeAspect="1" noMove="1" noResize="1" noEditPoints="1" noAdjustHandles="1" noChangeArrowheads="1" noChangeShapeType="1" noTextEdit="1"/>
              </p:cNvSpPr>
              <p:nvPr>
                <p:ph idx="1"/>
              </p:nvPr>
            </p:nvSpPr>
            <p:spPr>
              <a:xfrm>
                <a:off x="680321" y="2336873"/>
                <a:ext cx="10061570" cy="4193236"/>
              </a:xfrm>
              <a:blipFill>
                <a:blip r:embed="rId2"/>
                <a:stretch>
                  <a:fillRect l="-2970" t="-3343" r="-1818"/>
                </a:stretch>
              </a:blipFill>
            </p:spPr>
            <p:txBody>
              <a:bodyPr/>
              <a:lstStyle/>
              <a:p>
                <a:r>
                  <a:rPr lang="en-US">
                    <a:noFill/>
                  </a:rPr>
                  <a:t> </a:t>
                </a:r>
              </a:p>
            </p:txBody>
          </p:sp>
        </mc:Fallback>
      </mc:AlternateContent>
    </p:spTree>
    <p:extLst>
      <p:ext uri="{BB962C8B-B14F-4D97-AF65-F5344CB8AC3E}">
        <p14:creationId xmlns:p14="http://schemas.microsoft.com/office/powerpoint/2010/main" val="11500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14D51-4514-47A1-B522-31265F5DAEB1}"/>
              </a:ext>
            </a:extLst>
          </p:cNvPr>
          <p:cNvSpPr>
            <a:spLocks noGrp="1"/>
          </p:cNvSpPr>
          <p:nvPr>
            <p:ph type="title"/>
          </p:nvPr>
        </p:nvSpPr>
        <p:spPr/>
        <p:txBody>
          <a:bodyPr/>
          <a:lstStyle/>
          <a:p>
            <a:r>
              <a:rPr lang="en-US"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4E0E294E-4639-4F58-9290-57253577562D}"/>
                  </a:ext>
                </a:extLst>
              </p:cNvPr>
              <p:cNvSpPr>
                <a:spLocks noGrp="1"/>
              </p:cNvSpPr>
              <p:nvPr>
                <p:ph idx="1"/>
              </p:nvPr>
            </p:nvSpPr>
            <p:spPr/>
            <p:txBody>
              <a:bodyPr/>
              <a:lstStyle/>
              <a:p>
                <a:r>
                  <a:rPr lang="en-US" dirty="0"/>
                  <a:t>The average drive to work is 9.6 miles. Assume the standard deviation is 1.8 miles. If a random sample of 36 employed people who drive to work are selected, find the probability that the mean of the sample miles driven to work is between 9 and 10 miles. </a:t>
                </a:r>
              </a:p>
              <a:p>
                <a:r>
                  <a:rPr lang="en-US" dirty="0"/>
                  <a:t>Step 1: Draw a normal curve and shade the desired area. Since the sample is 30 or larger, we do not have to assume normality</a:t>
                </a:r>
              </a:p>
              <a:p>
                <a:r>
                  <a:rPr lang="en-US" dirty="0"/>
                  <a:t>Step 2: Convert </a:t>
                </a:r>
                <a14:m>
                  <m:oMath xmlns:m="http://schemas.openxmlformats.org/officeDocument/2006/math">
                    <m:acc>
                      <m:accPr>
                        <m:chr m:val="̅"/>
                        <m:ctrlPr>
                          <a:rPr lang="en-US" i="1" smtClean="0">
                            <a:latin typeface="Cambria Math"/>
                          </a:rPr>
                        </m:ctrlPr>
                      </m:accPr>
                      <m:e>
                        <m:r>
                          <a:rPr lang="en-US" b="0" i="1" smtClean="0">
                            <a:latin typeface="Cambria Math" panose="02040503050406030204" pitchFamily="18" charset="0"/>
                          </a:rPr>
                          <m:t>𝑋</m:t>
                        </m:r>
                      </m:e>
                    </m:acc>
                  </m:oMath>
                </a14:m>
                <a:r>
                  <a:rPr lang="en-US" dirty="0"/>
                  <a:t> to z values</a:t>
                </a:r>
              </a:p>
              <a:p>
                <a:r>
                  <a:rPr lang="en-US" dirty="0"/>
                  <a:t>Step 3: Do what we have been doing to find desired area under curve</a:t>
                </a:r>
              </a:p>
            </p:txBody>
          </p:sp>
        </mc:Choice>
        <mc:Fallback xmlns="">
          <p:sp>
            <p:nvSpPr>
              <p:cNvPr id="3" name="Content Placeholder 2">
                <a:extLst>
                  <a:ext uri="{FF2B5EF4-FFF2-40B4-BE49-F238E27FC236}">
                    <a16:creationId xmlns:a16="http://schemas.microsoft.com/office/drawing/2014/main" id="{4E0E294E-4639-4F58-9290-57253577562D}"/>
                  </a:ext>
                </a:extLst>
              </p:cNvPr>
              <p:cNvSpPr>
                <a:spLocks noGrp="1" noRot="1" noChangeAspect="1" noMove="1" noResize="1" noEditPoints="1" noAdjustHandles="1" noChangeArrowheads="1" noChangeShapeType="1" noTextEdit="1"/>
              </p:cNvSpPr>
              <p:nvPr>
                <p:ph idx="1"/>
              </p:nvPr>
            </p:nvSpPr>
            <p:spPr>
              <a:blipFill>
                <a:blip r:embed="rId2"/>
                <a:stretch>
                  <a:fillRect l="-888" t="-2369" r="-1649"/>
                </a:stretch>
              </a:blipFill>
            </p:spPr>
            <p:txBody>
              <a:bodyPr/>
              <a:lstStyle/>
              <a:p>
                <a:r>
                  <a:rPr lang="en-US">
                    <a:noFill/>
                  </a:rPr>
                  <a:t> </a:t>
                </a:r>
              </a:p>
            </p:txBody>
          </p:sp>
        </mc:Fallback>
      </mc:AlternateContent>
    </p:spTree>
    <p:extLst>
      <p:ext uri="{BB962C8B-B14F-4D97-AF65-F5344CB8AC3E}">
        <p14:creationId xmlns:p14="http://schemas.microsoft.com/office/powerpoint/2010/main" val="26338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C8F776-BC2A-4295-B60B-9E267671C6DF}"/>
              </a:ext>
            </a:extLst>
          </p:cNvPr>
          <p:cNvSpPr>
            <a:spLocks noGrp="1"/>
          </p:cNvSpPr>
          <p:nvPr>
            <p:ph type="title"/>
          </p:nvPr>
        </p:nvSpPr>
        <p:spPr/>
        <p:txBody>
          <a:bodyPr/>
          <a:lstStyle/>
          <a:p>
            <a:r>
              <a:rPr lang="en-US" dirty="0"/>
              <a:t>Step 1:	</a:t>
            </a:r>
          </a:p>
        </p:txBody>
      </p:sp>
      <p:pic>
        <p:nvPicPr>
          <p:cNvPr id="2050" name="Picture 2" descr="Image result for normal distribution">
            <a:extLst>
              <a:ext uri="{FF2B5EF4-FFF2-40B4-BE49-F238E27FC236}">
                <a16:creationId xmlns="" xmlns:a16="http://schemas.microsoft.com/office/drawing/2014/main" id="{239E3E49-351B-466B-91F6-2858B09E48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70" t="1425" r="2998" b="6791"/>
          <a:stretch/>
        </p:blipFill>
        <p:spPr bwMode="auto">
          <a:xfrm>
            <a:off x="2780145" y="2684206"/>
            <a:ext cx="5606772" cy="33009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 xmlns:a16="http://schemas.microsoft.com/office/drawing/2014/main" id="{96A8C7E5-E2AB-481A-9C80-F6CD20790413}"/>
                  </a:ext>
                </a:extLst>
              </p14:cNvPr>
              <p14:cNvContentPartPr/>
              <p14:nvPr/>
            </p14:nvContentPartPr>
            <p14:xfrm>
              <a:off x="2881425" y="2724535"/>
              <a:ext cx="360" cy="360"/>
            </p14:xfrm>
          </p:contentPart>
        </mc:Choice>
        <mc:Fallback xmlns="">
          <p:pic>
            <p:nvPicPr>
              <p:cNvPr id="4" name="Ink 3">
                <a:extLst>
                  <a:ext uri="{FF2B5EF4-FFF2-40B4-BE49-F238E27FC236}">
                    <a16:creationId xmlns:a16="http://schemas.microsoft.com/office/drawing/2014/main" id="{96A8C7E5-E2AB-481A-9C80-F6CD20790413}"/>
                  </a:ext>
                </a:extLst>
              </p:cNvPr>
              <p:cNvPicPr/>
              <p:nvPr/>
            </p:nvPicPr>
            <p:blipFill>
              <a:blip r:embed="rId4"/>
              <a:stretch>
                <a:fillRect/>
              </a:stretch>
            </p:blipFill>
            <p:spPr>
              <a:xfrm>
                <a:off x="2872785" y="27158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 xmlns:a16="http://schemas.microsoft.com/office/drawing/2014/main" id="{0A8B221E-169B-464A-9D0D-BBC35423CA0E}"/>
                  </a:ext>
                </a:extLst>
              </p14:cNvPr>
              <p14:cNvContentPartPr/>
              <p14:nvPr/>
            </p14:nvContentPartPr>
            <p14:xfrm>
              <a:off x="5761425" y="2355175"/>
              <a:ext cx="360" cy="3686040"/>
            </p14:xfrm>
          </p:contentPart>
        </mc:Choice>
        <mc:Fallback xmlns="">
          <p:pic>
            <p:nvPicPr>
              <p:cNvPr id="5" name="Ink 4">
                <a:extLst>
                  <a:ext uri="{FF2B5EF4-FFF2-40B4-BE49-F238E27FC236}">
                    <a16:creationId xmlns:a16="http://schemas.microsoft.com/office/drawing/2014/main" id="{0A8B221E-169B-464A-9D0D-BBC35423CA0E}"/>
                  </a:ext>
                </a:extLst>
              </p:cNvPr>
              <p:cNvPicPr/>
              <p:nvPr/>
            </p:nvPicPr>
            <p:blipFill>
              <a:blip r:embed="rId6"/>
              <a:stretch>
                <a:fillRect/>
              </a:stretch>
            </p:blipFill>
            <p:spPr>
              <a:xfrm>
                <a:off x="5752785" y="2346175"/>
                <a:ext cx="18000" cy="370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005CD6AF-BDE3-4035-AB6C-560EC3C5BBCB}"/>
                  </a:ext>
                </a:extLst>
              </p14:cNvPr>
              <p14:cNvContentPartPr/>
              <p14:nvPr/>
            </p14:nvContentPartPr>
            <p14:xfrm>
              <a:off x="5743425" y="2364175"/>
              <a:ext cx="360" cy="3601800"/>
            </p14:xfrm>
          </p:contentPart>
        </mc:Choice>
        <mc:Fallback xmlns="">
          <p:pic>
            <p:nvPicPr>
              <p:cNvPr id="6" name="Ink 5">
                <a:extLst>
                  <a:ext uri="{FF2B5EF4-FFF2-40B4-BE49-F238E27FC236}">
                    <a16:creationId xmlns:a16="http://schemas.microsoft.com/office/drawing/2014/main" id="{005CD6AF-BDE3-4035-AB6C-560EC3C5BBCB}"/>
                  </a:ext>
                </a:extLst>
              </p:cNvPr>
              <p:cNvPicPr/>
              <p:nvPr/>
            </p:nvPicPr>
            <p:blipFill>
              <a:blip r:embed="rId8"/>
              <a:stretch>
                <a:fillRect/>
              </a:stretch>
            </p:blipFill>
            <p:spPr>
              <a:xfrm>
                <a:off x="5734425" y="2355535"/>
                <a:ext cx="18000" cy="361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 xmlns:a16="http://schemas.microsoft.com/office/drawing/2014/main" id="{16ECB080-1B0F-44FA-B1FE-DA1B4556D12F}"/>
                  </a:ext>
                </a:extLst>
              </p14:cNvPr>
              <p14:cNvContentPartPr/>
              <p14:nvPr/>
            </p14:nvContentPartPr>
            <p14:xfrm>
              <a:off x="5402505" y="6095215"/>
              <a:ext cx="260280" cy="563400"/>
            </p14:xfrm>
          </p:contentPart>
        </mc:Choice>
        <mc:Fallback xmlns="">
          <p:pic>
            <p:nvPicPr>
              <p:cNvPr id="9" name="Ink 8">
                <a:extLst>
                  <a:ext uri="{FF2B5EF4-FFF2-40B4-BE49-F238E27FC236}">
                    <a16:creationId xmlns:a16="http://schemas.microsoft.com/office/drawing/2014/main" id="{16ECB080-1B0F-44FA-B1FE-DA1B4556D12F}"/>
                  </a:ext>
                </a:extLst>
              </p:cNvPr>
              <p:cNvPicPr/>
              <p:nvPr/>
            </p:nvPicPr>
            <p:blipFill>
              <a:blip r:embed="rId10"/>
              <a:stretch>
                <a:fillRect/>
              </a:stretch>
            </p:blipFill>
            <p:spPr>
              <a:xfrm>
                <a:off x="5393505" y="6086575"/>
                <a:ext cx="27792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 xmlns:a16="http://schemas.microsoft.com/office/drawing/2014/main" id="{E5C54464-6AAF-4AE2-9E10-C1EEAB175EBC}"/>
                  </a:ext>
                </a:extLst>
              </p14:cNvPr>
              <p14:cNvContentPartPr/>
              <p14:nvPr/>
            </p14:nvContentPartPr>
            <p14:xfrm>
              <a:off x="5762145" y="6179095"/>
              <a:ext cx="390600" cy="491400"/>
            </p14:xfrm>
          </p:contentPart>
        </mc:Choice>
        <mc:Fallback xmlns="">
          <p:pic>
            <p:nvPicPr>
              <p:cNvPr id="12" name="Ink 11">
                <a:extLst>
                  <a:ext uri="{FF2B5EF4-FFF2-40B4-BE49-F238E27FC236}">
                    <a16:creationId xmlns:a16="http://schemas.microsoft.com/office/drawing/2014/main" id="{E5C54464-6AAF-4AE2-9E10-C1EEAB175EBC}"/>
                  </a:ext>
                </a:extLst>
              </p:cNvPr>
              <p:cNvPicPr/>
              <p:nvPr/>
            </p:nvPicPr>
            <p:blipFill>
              <a:blip r:embed="rId12"/>
              <a:stretch>
                <a:fillRect/>
              </a:stretch>
            </p:blipFill>
            <p:spPr>
              <a:xfrm>
                <a:off x="5753497" y="6170102"/>
                <a:ext cx="408256" cy="50902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 xmlns:a16="http://schemas.microsoft.com/office/drawing/2014/main" id="{3272CDD4-E7E7-4D3F-8734-12BD154E6B84}"/>
                  </a:ext>
                </a:extLst>
              </p14:cNvPr>
              <p14:cNvContentPartPr/>
              <p14:nvPr/>
            </p14:nvContentPartPr>
            <p14:xfrm>
              <a:off x="3324945" y="2567575"/>
              <a:ext cx="360" cy="360"/>
            </p14:xfrm>
          </p:contentPart>
        </mc:Choice>
        <mc:Fallback xmlns="">
          <p:pic>
            <p:nvPicPr>
              <p:cNvPr id="13" name="Ink 12">
                <a:extLst>
                  <a:ext uri="{FF2B5EF4-FFF2-40B4-BE49-F238E27FC236}">
                    <a16:creationId xmlns:a16="http://schemas.microsoft.com/office/drawing/2014/main" id="{3272CDD4-E7E7-4D3F-8734-12BD154E6B84}"/>
                  </a:ext>
                </a:extLst>
              </p:cNvPr>
              <p:cNvPicPr/>
              <p:nvPr/>
            </p:nvPicPr>
            <p:blipFill>
              <a:blip r:embed="rId4"/>
              <a:stretch>
                <a:fillRect/>
              </a:stretch>
            </p:blipFill>
            <p:spPr>
              <a:xfrm>
                <a:off x="3315945" y="25585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 xmlns:a16="http://schemas.microsoft.com/office/drawing/2014/main" id="{D09076D5-37B9-4A81-A4D7-750A86CA26AA}"/>
                  </a:ext>
                </a:extLst>
              </p14:cNvPr>
              <p14:cNvContentPartPr/>
              <p14:nvPr/>
            </p14:nvContentPartPr>
            <p14:xfrm>
              <a:off x="4173825" y="2530495"/>
              <a:ext cx="288000" cy="4239000"/>
            </p14:xfrm>
          </p:contentPart>
        </mc:Choice>
        <mc:Fallback xmlns="">
          <p:pic>
            <p:nvPicPr>
              <p:cNvPr id="20" name="Ink 19">
                <a:extLst>
                  <a:ext uri="{FF2B5EF4-FFF2-40B4-BE49-F238E27FC236}">
                    <a16:creationId xmlns:a16="http://schemas.microsoft.com/office/drawing/2014/main" id="{D09076D5-37B9-4A81-A4D7-750A86CA26AA}"/>
                  </a:ext>
                </a:extLst>
              </p:cNvPr>
              <p:cNvPicPr/>
              <p:nvPr/>
            </p:nvPicPr>
            <p:blipFill>
              <a:blip r:embed="rId15"/>
              <a:stretch>
                <a:fillRect/>
              </a:stretch>
            </p:blipFill>
            <p:spPr>
              <a:xfrm>
                <a:off x="4165185" y="2521854"/>
                <a:ext cx="305640" cy="425664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 xmlns:a16="http://schemas.microsoft.com/office/drawing/2014/main" id="{B7B3DB67-38A4-46E1-A295-A75A8CC2E22B}"/>
                  </a:ext>
                </a:extLst>
              </p14:cNvPr>
              <p14:cNvContentPartPr/>
              <p14:nvPr/>
            </p14:nvContentPartPr>
            <p14:xfrm>
              <a:off x="6427785" y="3343375"/>
              <a:ext cx="84240" cy="3268800"/>
            </p14:xfrm>
          </p:contentPart>
        </mc:Choice>
        <mc:Fallback xmlns="">
          <p:pic>
            <p:nvPicPr>
              <p:cNvPr id="22" name="Ink 21">
                <a:extLst>
                  <a:ext uri="{FF2B5EF4-FFF2-40B4-BE49-F238E27FC236}">
                    <a16:creationId xmlns:a16="http://schemas.microsoft.com/office/drawing/2014/main" id="{B7B3DB67-38A4-46E1-A295-A75A8CC2E22B}"/>
                  </a:ext>
                </a:extLst>
              </p:cNvPr>
              <p:cNvPicPr/>
              <p:nvPr/>
            </p:nvPicPr>
            <p:blipFill>
              <a:blip r:embed="rId17"/>
              <a:stretch>
                <a:fillRect/>
              </a:stretch>
            </p:blipFill>
            <p:spPr>
              <a:xfrm>
                <a:off x="6419145" y="3334736"/>
                <a:ext cx="101880" cy="328643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 xmlns:a16="http://schemas.microsoft.com/office/drawing/2014/main" id="{AADF31F3-BC0F-4A64-BEBE-9BB0862F569F}"/>
                  </a:ext>
                </a:extLst>
              </p14:cNvPr>
              <p14:cNvContentPartPr/>
              <p14:nvPr/>
            </p14:nvContentPartPr>
            <p14:xfrm>
              <a:off x="6602745" y="6325975"/>
              <a:ext cx="195480" cy="352800"/>
            </p14:xfrm>
          </p:contentPart>
        </mc:Choice>
        <mc:Fallback xmlns="">
          <p:pic>
            <p:nvPicPr>
              <p:cNvPr id="23" name="Ink 22">
                <a:extLst>
                  <a:ext uri="{FF2B5EF4-FFF2-40B4-BE49-F238E27FC236}">
                    <a16:creationId xmlns:a16="http://schemas.microsoft.com/office/drawing/2014/main" id="{AADF31F3-BC0F-4A64-BEBE-9BB0862F569F}"/>
                  </a:ext>
                </a:extLst>
              </p:cNvPr>
              <p:cNvPicPr/>
              <p:nvPr/>
            </p:nvPicPr>
            <p:blipFill>
              <a:blip r:embed="rId19"/>
              <a:stretch>
                <a:fillRect/>
              </a:stretch>
            </p:blipFill>
            <p:spPr>
              <a:xfrm>
                <a:off x="6594105" y="6316975"/>
                <a:ext cx="213120" cy="37044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20">
            <p14:nvContentPartPr>
              <p14:cNvPr id="26" name="Ink 25">
                <a:extLst>
                  <a:ext uri="{FF2B5EF4-FFF2-40B4-BE49-F238E27FC236}">
                    <a16:creationId xmlns:a16="http://schemas.microsoft.com/office/drawing/2014/main" id="{AD2B13B1-B9DA-443F-9EB3-8D497155E443}"/>
                  </a:ext>
                </a:extLst>
              </p14:cNvPr>
              <p14:cNvContentPartPr/>
              <p14:nvPr/>
            </p14:nvContentPartPr>
            <p14:xfrm>
              <a:off x="4424025" y="2983015"/>
              <a:ext cx="1940040" cy="2799000"/>
            </p14:xfrm>
          </p:contentPart>
        </mc:Choice>
        <mc:Fallback>
          <p:pic>
            <p:nvPicPr>
              <p:cNvPr id="26" name="Ink 25">
                <a:extLst>
                  <a:ext uri="{FF2B5EF4-FFF2-40B4-BE49-F238E27FC236}">
                    <a16:creationId xmlns:p14="http://schemas.microsoft.com/office/powerpoint/2010/main" xmlns:aink="http://schemas.microsoft.com/office/drawing/2016/ink" xmlns="" xmlns:a16="http://schemas.microsoft.com/office/drawing/2014/main" id="{AD2B13B1-B9DA-443F-9EB3-8D497155E443}"/>
                  </a:ext>
                </a:extLst>
              </p:cNvPr>
              <p:cNvPicPr/>
              <p:nvPr/>
            </p:nvPicPr>
            <p:blipFill>
              <a:blip r:embed="rId21"/>
              <a:stretch>
                <a:fillRect/>
              </a:stretch>
            </p:blipFill>
            <p:spPr>
              <a:xfrm>
                <a:off x="4406385" y="2965375"/>
                <a:ext cx="1975680" cy="2834640"/>
              </a:xfrm>
              <a:prstGeom prst="rect">
                <a:avLst/>
              </a:prstGeom>
            </p:spPr>
          </p:pic>
        </mc:Fallback>
      </mc:AlternateContent>
    </p:spTree>
    <p:extLst>
      <p:ext uri="{BB962C8B-B14F-4D97-AF65-F5344CB8AC3E}">
        <p14:creationId xmlns:p14="http://schemas.microsoft.com/office/powerpoint/2010/main" val="225662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91223D-37F5-4870-984B-E5F009274384}"/>
              </a:ext>
            </a:extLst>
          </p:cNvPr>
          <p:cNvSpPr>
            <a:spLocks noGrp="1"/>
          </p:cNvSpPr>
          <p:nvPr>
            <p:ph type="title"/>
          </p:nvPr>
        </p:nvSpPr>
        <p:spPr/>
        <p:txBody>
          <a:bodyPr/>
          <a:lstStyle/>
          <a:p>
            <a:r>
              <a:rPr lang="en-US" dirty="0"/>
              <a:t>Step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F79CF9FA-B36A-46A7-B645-2F4249F510DA}"/>
                  </a:ext>
                </a:extLst>
              </p:cNvPr>
              <p:cNvSpPr>
                <a:spLocks noGrp="1"/>
              </p:cNvSpPr>
              <p:nvPr>
                <p:ph idx="1"/>
              </p:nvPr>
            </p:nvSpPr>
            <p:spPr>
              <a:xfrm>
                <a:off x="680321" y="2336873"/>
                <a:ext cx="9613861" cy="3599316"/>
              </a:xfrm>
            </p:spPr>
            <p:txBody>
              <a:bodyPr/>
              <a:lstStyle/>
              <a:p>
                <a:r>
                  <a:rPr lang="en-US" dirty="0"/>
                  <a:t>Converting </a:t>
                </a:r>
                <a14:m>
                  <m:oMath xmlns:m="http://schemas.openxmlformats.org/officeDocument/2006/math">
                    <m:acc>
                      <m:accPr>
                        <m:chr m:val="̅"/>
                        <m:ctrlPr>
                          <a:rPr lang="en-US" i="1">
                            <a:latin typeface="Cambria Math"/>
                          </a:rPr>
                        </m:ctrlPr>
                      </m:accPr>
                      <m:e>
                        <m:r>
                          <a:rPr lang="en-US" i="1">
                            <a:latin typeface="Cambria Math" panose="02040503050406030204" pitchFamily="18" charset="0"/>
                          </a:rPr>
                          <m:t>𝑋</m:t>
                        </m:r>
                      </m:e>
                    </m:acc>
                  </m:oMath>
                </a14:m>
                <a:r>
                  <a:rPr lang="en-US" dirty="0"/>
                  <a:t> to z values using our new formula</a:t>
                </a:r>
              </a:p>
              <a:p>
                <a:r>
                  <a:rPr lang="en-US" dirty="0"/>
                  <a:t>First I like to clear up what all my variables are:</a:t>
                </a:r>
              </a:p>
              <a:p>
                <a14:m>
                  <m:oMath xmlns:m="http://schemas.openxmlformats.org/officeDocument/2006/math">
                    <m:acc>
                      <m:accPr>
                        <m:chr m:val="̅"/>
                        <m:ctrlPr>
                          <a:rPr lang="en-US" i="1">
                            <a:latin typeface="Cambria Math"/>
                          </a:rPr>
                        </m:ctrlPr>
                      </m:accPr>
                      <m:e>
                        <m:r>
                          <a:rPr lang="en-US" i="1">
                            <a:latin typeface="Cambria Math" panose="02040503050406030204" pitchFamily="18" charset="0"/>
                          </a:rPr>
                          <m:t>𝑋</m:t>
                        </m:r>
                      </m:e>
                    </m:acc>
                  </m:oMath>
                </a14:m>
                <a:r>
                  <a:rPr lang="en-US" dirty="0"/>
                  <a:t> = 9,10 </a:t>
                </a:r>
                <a:r>
                  <a:rPr lang="el-GR" dirty="0"/>
                  <a:t>μ</a:t>
                </a:r>
                <a:r>
                  <a:rPr lang="en-US" dirty="0"/>
                  <a:t> = 9.6, </a:t>
                </a:r>
                <a:r>
                  <a:rPr lang="el-GR" dirty="0"/>
                  <a:t>σ</a:t>
                </a:r>
                <a:r>
                  <a:rPr lang="en-US" dirty="0"/>
                  <a:t> = 1.8 , n = 36</a:t>
                </a:r>
              </a:p>
              <a:p>
                <a14:m>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𝑧</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f>
                      <m:fPr>
                        <m:ctrlPr>
                          <a:rPr lang="en-US" sz="2800" b="0" i="1" smtClean="0">
                            <a:latin typeface="Cambria Math"/>
                          </a:rPr>
                        </m:ctrlPr>
                      </m:fPr>
                      <m:num>
                        <m:r>
                          <a:rPr lang="en-US" sz="2800" b="0" i="1" smtClean="0">
                            <a:latin typeface="Cambria Math" panose="02040503050406030204" pitchFamily="18" charset="0"/>
                          </a:rPr>
                          <m:t>9−9.6</m:t>
                        </m:r>
                      </m:num>
                      <m:den>
                        <m:r>
                          <a:rPr lang="en-US" sz="2800" b="0" i="1" smtClean="0">
                            <a:latin typeface="Cambria Math" panose="02040503050406030204" pitchFamily="18" charset="0"/>
                          </a:rPr>
                          <m:t>1.8/</m:t>
                        </m:r>
                        <m:rad>
                          <m:radPr>
                            <m:degHide m:val="on"/>
                            <m:ctrlPr>
                              <a:rPr lang="en-US" sz="2800" b="0" i="1" smtClean="0">
                                <a:latin typeface="Cambria Math"/>
                              </a:rPr>
                            </m:ctrlPr>
                          </m:radPr>
                          <m:deg/>
                          <m:e>
                            <m:r>
                              <a:rPr lang="en-US" sz="2800" b="0" i="1" smtClean="0">
                                <a:latin typeface="Cambria Math" panose="02040503050406030204" pitchFamily="18" charset="0"/>
                              </a:rPr>
                              <m:t>36</m:t>
                            </m:r>
                          </m:e>
                        </m:rad>
                      </m:den>
                    </m:f>
                  </m:oMath>
                </a14:m>
                <a:r>
                  <a:rPr lang="en-US" sz="2800" dirty="0"/>
                  <a:t> = -2</a:t>
                </a:r>
              </a:p>
              <a:p>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𝑧</m:t>
                        </m:r>
                      </m:e>
                      <m:sub>
                        <m:r>
                          <a:rPr lang="en-US" sz="2800" b="0" i="1" smtClean="0">
                            <a:latin typeface="Cambria Math" panose="02040503050406030204" pitchFamily="18" charset="0"/>
                          </a:rPr>
                          <m:t>2</m:t>
                        </m:r>
                      </m:sub>
                    </m:sSub>
                  </m:oMath>
                </a14:m>
                <a:r>
                  <a:rPr lang="en-US" sz="2800" dirty="0"/>
                  <a:t> = </a:t>
                </a:r>
                <a14:m>
                  <m:oMath xmlns:m="http://schemas.openxmlformats.org/officeDocument/2006/math">
                    <m:f>
                      <m:fPr>
                        <m:ctrlPr>
                          <a:rPr lang="en-US" sz="2800" i="1">
                            <a:latin typeface="Cambria Math"/>
                          </a:rPr>
                        </m:ctrlPr>
                      </m:fPr>
                      <m:num>
                        <m:r>
                          <a:rPr lang="en-US" sz="2800" b="0" i="1" smtClean="0">
                            <a:latin typeface="Cambria Math" panose="02040503050406030204" pitchFamily="18" charset="0"/>
                          </a:rPr>
                          <m:t>10</m:t>
                        </m:r>
                        <m:r>
                          <a:rPr lang="en-US" sz="2800" i="1">
                            <a:latin typeface="Cambria Math" panose="02040503050406030204" pitchFamily="18" charset="0"/>
                          </a:rPr>
                          <m:t>−9.6</m:t>
                        </m:r>
                      </m:num>
                      <m:den>
                        <m:r>
                          <a:rPr lang="en-US" sz="2800" i="1">
                            <a:latin typeface="Cambria Math" panose="02040503050406030204" pitchFamily="18" charset="0"/>
                          </a:rPr>
                          <m:t>1.8/</m:t>
                        </m:r>
                        <m:rad>
                          <m:radPr>
                            <m:degHide m:val="on"/>
                            <m:ctrlPr>
                              <a:rPr lang="en-US" sz="2800" i="1">
                                <a:latin typeface="Cambria Math"/>
                              </a:rPr>
                            </m:ctrlPr>
                          </m:radPr>
                          <m:deg/>
                          <m:e>
                            <m:r>
                              <a:rPr lang="en-US" sz="2800" i="1">
                                <a:latin typeface="Cambria Math" panose="02040503050406030204" pitchFamily="18" charset="0"/>
                              </a:rPr>
                              <m:t>36</m:t>
                            </m:r>
                          </m:e>
                        </m:rad>
                      </m:den>
                    </m:f>
                  </m:oMath>
                </a14:m>
                <a:r>
                  <a:rPr lang="en-US" sz="2800" dirty="0"/>
                  <a:t>  = 1.33</a:t>
                </a:r>
              </a:p>
              <a:p>
                <a:endParaRPr lang="en-US" sz="280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F79CF9FA-B36A-46A7-B645-2F4249F510DA}"/>
                  </a:ext>
                </a:extLst>
              </p:cNvPr>
              <p:cNvSpPr>
                <a:spLocks noGrp="1" noRot="1" noChangeAspect="1" noMove="1" noResize="1" noEditPoints="1" noAdjustHandles="1" noChangeArrowheads="1" noChangeShapeType="1" noTextEdit="1"/>
              </p:cNvSpPr>
              <p:nvPr>
                <p:ph idx="1"/>
              </p:nvPr>
            </p:nvSpPr>
            <p:spPr>
              <a:xfrm>
                <a:off x="680321" y="2336873"/>
                <a:ext cx="9613861" cy="3599316"/>
              </a:xfrm>
              <a:blipFill>
                <a:blip r:embed="rId2"/>
                <a:stretch>
                  <a:fillRect l="-888" t="-2369"/>
                </a:stretch>
              </a:blipFill>
            </p:spPr>
            <p:txBody>
              <a:bodyPr/>
              <a:lstStyle/>
              <a:p>
                <a:r>
                  <a:rPr lang="en-US">
                    <a:noFill/>
                  </a:rPr>
                  <a:t> </a:t>
                </a:r>
              </a:p>
            </p:txBody>
          </p:sp>
        </mc:Fallback>
      </mc:AlternateContent>
    </p:spTree>
    <p:extLst>
      <p:ext uri="{BB962C8B-B14F-4D97-AF65-F5344CB8AC3E}">
        <p14:creationId xmlns:p14="http://schemas.microsoft.com/office/powerpoint/2010/main" val="807147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D15EF-450A-49D2-968D-9C04562AA87A}"/>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 xmlns:a16="http://schemas.microsoft.com/office/drawing/2014/main" id="{FA84C165-71A1-4BBA-9F27-D737DFD24563}"/>
              </a:ext>
            </a:extLst>
          </p:cNvPr>
          <p:cNvSpPr>
            <a:spLocks noGrp="1"/>
          </p:cNvSpPr>
          <p:nvPr>
            <p:ph idx="1"/>
          </p:nvPr>
        </p:nvSpPr>
        <p:spPr/>
        <p:txBody>
          <a:bodyPr/>
          <a:lstStyle/>
          <a:p>
            <a:r>
              <a:rPr lang="en-US" dirty="0"/>
              <a:t>The area for Z =-2 is 0.0228</a:t>
            </a:r>
          </a:p>
          <a:p>
            <a:r>
              <a:rPr lang="en-US" dirty="0"/>
              <a:t>The area for Z = 1.33 is 0.9082</a:t>
            </a:r>
          </a:p>
          <a:p>
            <a:r>
              <a:rPr lang="en-US" dirty="0"/>
              <a:t>0.9082-0.0228 = .8854</a:t>
            </a:r>
          </a:p>
          <a:p>
            <a:r>
              <a:rPr lang="en-US" dirty="0"/>
              <a:t>So the probability that the mean mileage driven to work for a sample size of 36 is between 9 and 10 is 88.54% </a:t>
            </a:r>
          </a:p>
          <a:p>
            <a:r>
              <a:rPr lang="en-US" dirty="0"/>
              <a:t>Done!!</a:t>
            </a:r>
          </a:p>
        </p:txBody>
      </p:sp>
    </p:spTree>
    <p:extLst>
      <p:ext uri="{BB962C8B-B14F-4D97-AF65-F5344CB8AC3E}">
        <p14:creationId xmlns:p14="http://schemas.microsoft.com/office/powerpoint/2010/main" val="2345941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D8775F-1970-4AE6-BF37-5C2637BFD1F6}"/>
              </a:ext>
            </a:extLst>
          </p:cNvPr>
          <p:cNvSpPr>
            <a:spLocks noGrp="1"/>
          </p:cNvSpPr>
          <p:nvPr>
            <p:ph type="title"/>
          </p:nvPr>
        </p:nvSpPr>
        <p:spPr/>
        <p:txBody>
          <a:bodyPr/>
          <a:lstStyle/>
          <a:p>
            <a:r>
              <a:rPr lang="en-US" dirty="0"/>
              <a:t>Example for you to try</a:t>
            </a:r>
          </a:p>
        </p:txBody>
      </p:sp>
      <p:sp>
        <p:nvSpPr>
          <p:cNvPr id="3" name="Content Placeholder 2">
            <a:extLst>
              <a:ext uri="{FF2B5EF4-FFF2-40B4-BE49-F238E27FC236}">
                <a16:creationId xmlns="" xmlns:a16="http://schemas.microsoft.com/office/drawing/2014/main" id="{8B83DD55-6C3E-4A34-A777-F4AD4555620A}"/>
              </a:ext>
            </a:extLst>
          </p:cNvPr>
          <p:cNvSpPr>
            <a:spLocks noGrp="1"/>
          </p:cNvSpPr>
          <p:nvPr>
            <p:ph idx="1"/>
          </p:nvPr>
        </p:nvSpPr>
        <p:spPr/>
        <p:txBody>
          <a:bodyPr/>
          <a:lstStyle/>
          <a:p>
            <a:r>
              <a:rPr lang="en-US" dirty="0"/>
              <a:t>The average time spent by construction workers who work on weekends is 7.93 hours (over two days). Assume the distribution is approximately normal and has a standard deviation of 0.8 hour. If a sample of 40 construction workers is randomly selected, find the probability that the mean of the sample will be less than 8 hours. </a:t>
            </a:r>
          </a:p>
          <a:p>
            <a:endParaRPr lang="en-US" dirty="0"/>
          </a:p>
          <a:p>
            <a:endParaRPr lang="en-US" dirty="0"/>
          </a:p>
          <a:p>
            <a:r>
              <a:rPr lang="en-US" dirty="0"/>
              <a:t>Z= 0.55 , The probability of getting  sample mean of less than 8 hours when the sample size is 40 is 0.7088</a:t>
            </a:r>
          </a:p>
        </p:txBody>
      </p:sp>
    </p:spTree>
    <p:extLst>
      <p:ext uri="{BB962C8B-B14F-4D97-AF65-F5344CB8AC3E}">
        <p14:creationId xmlns:p14="http://schemas.microsoft.com/office/powerpoint/2010/main" val="150998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AB0CD-738E-4518-A32F-56BB61EE16EA}"/>
              </a:ext>
            </a:extLst>
          </p:cNvPr>
          <p:cNvSpPr>
            <a:spLocks noGrp="1"/>
          </p:cNvSpPr>
          <p:nvPr>
            <p:ph type="title"/>
          </p:nvPr>
        </p:nvSpPr>
        <p:spPr/>
        <p:txBody>
          <a:bodyPr/>
          <a:lstStyle/>
          <a:p>
            <a:r>
              <a:rPr lang="en-US" dirty="0"/>
              <a:t>Determining which formula to use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31DEEA0D-84B5-4BD9-9083-A021B6C4A2B8}"/>
                  </a:ext>
                </a:extLst>
              </p:cNvPr>
              <p:cNvSpPr>
                <a:spLocks noGrp="1"/>
              </p:cNvSpPr>
              <p:nvPr>
                <p:ph idx="1"/>
              </p:nvPr>
            </p:nvSpPr>
            <p:spPr/>
            <p:txBody>
              <a:bodyPr/>
              <a:lstStyle/>
              <a:p>
                <a:r>
                  <a:rPr lang="en-US" sz="2800" dirty="0"/>
                  <a:t>Use Z = </a:t>
                </a:r>
                <a14:m>
                  <m:oMath xmlns:m="http://schemas.openxmlformats.org/officeDocument/2006/math">
                    <m:f>
                      <m:fPr>
                        <m:ctrlPr>
                          <a:rPr lang="en-US" sz="2800" i="1">
                            <a:latin typeface="Cambria Math"/>
                          </a:rPr>
                        </m:ctrlPr>
                      </m:fPr>
                      <m:num>
                        <m:acc>
                          <m:accPr>
                            <m:chr m:val="̅"/>
                            <m:ctrlPr>
                              <a:rPr lang="en-US" sz="2800" i="1">
                                <a:latin typeface="Cambria Math"/>
                              </a:rPr>
                            </m:ctrlPr>
                          </m:accPr>
                          <m:e>
                            <m:r>
                              <a:rPr lang="en-US" sz="2800" i="1">
                                <a:latin typeface="Cambria Math" panose="02040503050406030204" pitchFamily="18" charset="0"/>
                              </a:rPr>
                              <m:t>𝑋</m:t>
                            </m:r>
                          </m:e>
                        </m:acc>
                        <m:r>
                          <a:rPr lang="en-US" sz="2800" i="1">
                            <a:latin typeface="Cambria Math" panose="02040503050406030204" pitchFamily="18" charset="0"/>
                          </a:rPr>
                          <m:t>−</m:t>
                        </m:r>
                        <m:r>
                          <m:rPr>
                            <m:sty m:val="p"/>
                          </m:rPr>
                          <a:rPr lang="el-GR" sz="2800" i="1">
                            <a:latin typeface="Cambria Math" panose="02040503050406030204" pitchFamily="18" charset="0"/>
                          </a:rPr>
                          <m:t>μ</m:t>
                        </m:r>
                      </m:num>
                      <m:den>
                        <m:r>
                          <m:rPr>
                            <m:sty m:val="p"/>
                          </m:rPr>
                          <a:rPr lang="el-GR" sz="2800" i="1">
                            <a:latin typeface="Cambria Math" panose="02040503050406030204" pitchFamily="18" charset="0"/>
                          </a:rPr>
                          <m:t>σ</m:t>
                        </m:r>
                        <m:r>
                          <a:rPr lang="en-US" sz="2800" i="1">
                            <a:latin typeface="Cambria Math" panose="02040503050406030204" pitchFamily="18" charset="0"/>
                          </a:rPr>
                          <m:t>/</m:t>
                        </m:r>
                        <m:rad>
                          <m:radPr>
                            <m:degHide m:val="on"/>
                            <m:ctrlPr>
                              <a:rPr lang="en-US" sz="2800" i="1">
                                <a:latin typeface="Cambria Math"/>
                              </a:rPr>
                            </m:ctrlPr>
                          </m:radPr>
                          <m:deg/>
                          <m:e>
                            <m:r>
                              <a:rPr lang="en-US" sz="2800" i="1">
                                <a:latin typeface="Cambria Math" panose="02040503050406030204" pitchFamily="18" charset="0"/>
                              </a:rPr>
                              <m:t>𝑛</m:t>
                            </m:r>
                          </m:e>
                        </m:rad>
                      </m:den>
                    </m:f>
                  </m:oMath>
                </a14:m>
                <a:r>
                  <a:rPr lang="en-US" sz="2800" dirty="0"/>
                  <a:t> when you have information about a sample mean</a:t>
                </a:r>
              </a:p>
              <a:p>
                <a:pPr marL="0" indent="0">
                  <a:buNone/>
                </a:pPr>
                <a:r>
                  <a:rPr lang="en-US" sz="2800" dirty="0"/>
                  <a:t> </a:t>
                </a:r>
              </a:p>
              <a:p>
                <a:endParaRPr lang="en-US" sz="2800" dirty="0"/>
              </a:p>
              <a:p>
                <a:r>
                  <a:rPr lang="en-US" sz="2800" dirty="0"/>
                  <a:t>Use Z = </a:t>
                </a:r>
                <a14:m>
                  <m:oMath xmlns:m="http://schemas.openxmlformats.org/officeDocument/2006/math">
                    <m:f>
                      <m:fPr>
                        <m:ctrlPr>
                          <a:rPr lang="en-US" sz="2800" i="1">
                            <a:latin typeface="Cambria Math"/>
                          </a:rPr>
                        </m:ctrlPr>
                      </m:fPr>
                      <m:num>
                        <m:acc>
                          <m:accPr>
                            <m:chr m:val="̅"/>
                            <m:ctrlPr>
                              <a:rPr lang="en-US" sz="2800" i="1">
                                <a:latin typeface="Cambria Math"/>
                              </a:rPr>
                            </m:ctrlPr>
                          </m:accPr>
                          <m:e>
                            <m:r>
                              <a:rPr lang="en-US" sz="2800" i="1">
                                <a:latin typeface="Cambria Math" panose="02040503050406030204" pitchFamily="18" charset="0"/>
                              </a:rPr>
                              <m:t>𝑋</m:t>
                            </m:r>
                          </m:e>
                        </m:acc>
                        <m:r>
                          <a:rPr lang="en-US" sz="2800" i="1">
                            <a:latin typeface="Cambria Math" panose="02040503050406030204" pitchFamily="18" charset="0"/>
                          </a:rPr>
                          <m:t>−</m:t>
                        </m:r>
                        <m:r>
                          <m:rPr>
                            <m:sty m:val="p"/>
                          </m:rPr>
                          <a:rPr lang="el-GR" sz="2800" i="1">
                            <a:latin typeface="Cambria Math" panose="02040503050406030204" pitchFamily="18" charset="0"/>
                          </a:rPr>
                          <m:t>μ</m:t>
                        </m:r>
                      </m:num>
                      <m:den>
                        <m:r>
                          <m:rPr>
                            <m:sty m:val="p"/>
                          </m:rPr>
                          <a:rPr lang="el-GR" sz="2800" i="1">
                            <a:latin typeface="Cambria Math" panose="02040503050406030204" pitchFamily="18" charset="0"/>
                          </a:rPr>
                          <m:t>σ</m:t>
                        </m:r>
                      </m:den>
                    </m:f>
                  </m:oMath>
                </a14:m>
                <a:r>
                  <a:rPr lang="en-US" sz="2800" dirty="0"/>
                  <a:t> when gaining information about an individual</a:t>
                </a:r>
              </a:p>
              <a:p>
                <a:endParaRPr lang="en-US" dirty="0"/>
              </a:p>
            </p:txBody>
          </p:sp>
        </mc:Choice>
        <mc:Fallback xmlns="">
          <p:sp>
            <p:nvSpPr>
              <p:cNvPr id="3" name="Content Placeholder 2">
                <a:extLst>
                  <a:ext uri="{FF2B5EF4-FFF2-40B4-BE49-F238E27FC236}">
                    <a16:creationId xmlns:a16="http://schemas.microsoft.com/office/drawing/2014/main" id="{31DEEA0D-84B5-4BD9-9083-A021B6C4A2B8}"/>
                  </a:ext>
                </a:extLst>
              </p:cNvPr>
              <p:cNvSpPr>
                <a:spLocks noGrp="1" noRot="1" noChangeAspect="1" noMove="1" noResize="1" noEditPoints="1" noAdjustHandles="1" noChangeArrowheads="1" noChangeShapeType="1" noTextEdit="1"/>
              </p:cNvSpPr>
              <p:nvPr>
                <p:ph idx="1"/>
              </p:nvPr>
            </p:nvSpPr>
            <p:spPr>
              <a:blipFill>
                <a:blip r:embed="rId2"/>
                <a:stretch>
                  <a:fillRect l="-1141" r="-507"/>
                </a:stretch>
              </a:blipFill>
            </p:spPr>
            <p:txBody>
              <a:bodyPr/>
              <a:lstStyle/>
              <a:p>
                <a:r>
                  <a:rPr lang="en-US">
                    <a:noFill/>
                  </a:rPr>
                  <a:t> </a:t>
                </a:r>
              </a:p>
            </p:txBody>
          </p:sp>
        </mc:Fallback>
      </mc:AlternateContent>
    </p:spTree>
    <p:extLst>
      <p:ext uri="{BB962C8B-B14F-4D97-AF65-F5344CB8AC3E}">
        <p14:creationId xmlns:p14="http://schemas.microsoft.com/office/powerpoint/2010/main" val="4009878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D528C6-0D5B-4962-B451-D16B754DD1CC}"/>
              </a:ext>
            </a:extLst>
          </p:cNvPr>
          <p:cNvSpPr>
            <a:spLocks noGrp="1"/>
          </p:cNvSpPr>
          <p:nvPr>
            <p:ph type="title"/>
          </p:nvPr>
        </p:nvSpPr>
        <p:spPr/>
        <p:txBody>
          <a:bodyPr/>
          <a:lstStyle/>
          <a:p>
            <a:r>
              <a:rPr lang="en-US" dirty="0"/>
              <a:t>HW 6-3</a:t>
            </a:r>
          </a:p>
        </p:txBody>
      </p:sp>
      <p:sp>
        <p:nvSpPr>
          <p:cNvPr id="3" name="Content Placeholder 2">
            <a:extLst>
              <a:ext uri="{FF2B5EF4-FFF2-40B4-BE49-F238E27FC236}">
                <a16:creationId xmlns="" xmlns:a16="http://schemas.microsoft.com/office/drawing/2014/main" id="{01E47A1B-BFBA-40AB-90DC-CDDDC5051090}"/>
              </a:ext>
            </a:extLst>
          </p:cNvPr>
          <p:cNvSpPr>
            <a:spLocks noGrp="1"/>
          </p:cNvSpPr>
          <p:nvPr>
            <p:ph idx="1"/>
          </p:nvPr>
        </p:nvSpPr>
        <p:spPr/>
        <p:txBody>
          <a:bodyPr/>
          <a:lstStyle/>
          <a:p>
            <a:r>
              <a:rPr lang="en-US" dirty="0"/>
              <a:t>P. 352 #8-12 all</a:t>
            </a:r>
          </a:p>
        </p:txBody>
      </p:sp>
    </p:spTree>
    <p:extLst>
      <p:ext uri="{BB962C8B-B14F-4D97-AF65-F5344CB8AC3E}">
        <p14:creationId xmlns:p14="http://schemas.microsoft.com/office/powerpoint/2010/main" val="3107482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676758-17EF-4F39-950A-0BD3656A2DD8}"/>
              </a:ext>
            </a:extLst>
          </p:cNvPr>
          <p:cNvSpPr>
            <a:spLocks noGrp="1"/>
          </p:cNvSpPr>
          <p:nvPr>
            <p:ph type="title"/>
          </p:nvPr>
        </p:nvSpPr>
        <p:spPr/>
        <p:txBody>
          <a:bodyPr/>
          <a:lstStyle/>
          <a:p>
            <a:r>
              <a:rPr lang="en-US" dirty="0"/>
              <a:t>6-4 The normal approximation to the binomial distribution</a:t>
            </a:r>
          </a:p>
        </p:txBody>
      </p:sp>
      <p:sp>
        <p:nvSpPr>
          <p:cNvPr id="3" name="Content Placeholder 2">
            <a:extLst>
              <a:ext uri="{FF2B5EF4-FFF2-40B4-BE49-F238E27FC236}">
                <a16:creationId xmlns="" xmlns:a16="http://schemas.microsoft.com/office/drawing/2014/main" id="{8AB1A5F1-83D9-488F-BE4C-58CA96F1340B}"/>
              </a:ext>
            </a:extLst>
          </p:cNvPr>
          <p:cNvSpPr>
            <a:spLocks noGrp="1"/>
          </p:cNvSpPr>
          <p:nvPr>
            <p:ph idx="1"/>
          </p:nvPr>
        </p:nvSpPr>
        <p:spPr/>
        <p:txBody>
          <a:bodyPr/>
          <a:lstStyle/>
          <a:p>
            <a:r>
              <a:rPr lang="en-US" sz="2800" dirty="0"/>
              <a:t>Recall from chapter 5</a:t>
            </a:r>
          </a:p>
          <a:p>
            <a:r>
              <a:rPr lang="en-US" sz="2800" dirty="0"/>
              <a:t>A binomial distribution has:</a:t>
            </a:r>
          </a:p>
          <a:p>
            <a:pPr lvl="1"/>
            <a:r>
              <a:rPr lang="en-US" sz="2400" dirty="0"/>
              <a:t>Fixed number of trials </a:t>
            </a:r>
          </a:p>
          <a:p>
            <a:pPr lvl="1"/>
            <a:r>
              <a:rPr lang="en-US" sz="2400" dirty="0"/>
              <a:t>Outcome must be independent of one another </a:t>
            </a:r>
          </a:p>
          <a:p>
            <a:pPr lvl="1"/>
            <a:r>
              <a:rPr lang="en-US" sz="2400" dirty="0"/>
              <a:t>Each experiment can have only two outcomes </a:t>
            </a:r>
          </a:p>
          <a:p>
            <a:pPr lvl="1"/>
            <a:r>
              <a:rPr lang="en-US" sz="2400" dirty="0"/>
              <a:t>Probability of success is the same for each trial </a:t>
            </a:r>
          </a:p>
          <a:p>
            <a:pPr lvl="1"/>
            <a:endParaRPr lang="en-US" dirty="0"/>
          </a:p>
          <a:p>
            <a:pPr lvl="1"/>
            <a:endParaRPr lang="en-US" dirty="0"/>
          </a:p>
        </p:txBody>
      </p:sp>
    </p:spTree>
    <p:extLst>
      <p:ext uri="{BB962C8B-B14F-4D97-AF65-F5344CB8AC3E}">
        <p14:creationId xmlns:p14="http://schemas.microsoft.com/office/powerpoint/2010/main" val="380382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D4E1B6-2EB4-4D74-8E05-D505B10CDDA0}"/>
              </a:ext>
            </a:extLst>
          </p:cNvPr>
          <p:cNvSpPr>
            <a:spLocks noGrp="1"/>
          </p:cNvSpPr>
          <p:nvPr>
            <p:ph type="title"/>
          </p:nvPr>
        </p:nvSpPr>
        <p:spPr/>
        <p:txBody>
          <a:bodyPr/>
          <a:lstStyle/>
          <a:p>
            <a:r>
              <a:rPr lang="en-US" dirty="0"/>
              <a:t>1. Normal Distribution is Bell-Shaped </a:t>
            </a:r>
          </a:p>
        </p:txBody>
      </p:sp>
      <p:pic>
        <p:nvPicPr>
          <p:cNvPr id="1026" name="Picture 2" descr="Image result for normal distribution">
            <a:extLst>
              <a:ext uri="{FF2B5EF4-FFF2-40B4-BE49-F238E27FC236}">
                <a16:creationId xmlns="" xmlns:a16="http://schemas.microsoft.com/office/drawing/2014/main" id="{8472C88B-382D-4733-906F-1183F5E525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9270" y="2356464"/>
            <a:ext cx="6188588" cy="3812172"/>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Bell">
            <a:extLst>
              <a:ext uri="{FF2B5EF4-FFF2-40B4-BE49-F238E27FC236}">
                <a16:creationId xmlns="" xmlns:a16="http://schemas.microsoft.com/office/drawing/2014/main" id="{6E52D2BE-6C50-4E5B-A4CB-6040B828B76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134464" y="2196976"/>
            <a:ext cx="3652684" cy="3652684"/>
          </a:xfrm>
          <a:prstGeom prst="rect">
            <a:avLst/>
          </a:prstGeom>
        </p:spPr>
      </p:pic>
    </p:spTree>
    <p:extLst>
      <p:ext uri="{BB962C8B-B14F-4D97-AF65-F5344CB8AC3E}">
        <p14:creationId xmlns:p14="http://schemas.microsoft.com/office/powerpoint/2010/main" val="14595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B08908-72F7-4AD7-BE45-A2B0A899DD5D}"/>
              </a:ext>
            </a:extLst>
          </p:cNvPr>
          <p:cNvSpPr>
            <a:spLocks noGrp="1"/>
          </p:cNvSpPr>
          <p:nvPr>
            <p:ph type="title"/>
          </p:nvPr>
        </p:nvSpPr>
        <p:spPr/>
        <p:txBody>
          <a:bodyPr/>
          <a:lstStyle/>
          <a:p>
            <a:r>
              <a:rPr lang="en-US" dirty="0"/>
              <a:t>When does binomial approach normal	</a:t>
            </a:r>
          </a:p>
        </p:txBody>
      </p:sp>
      <p:sp>
        <p:nvSpPr>
          <p:cNvPr id="3" name="Content Placeholder 2">
            <a:extLst>
              <a:ext uri="{FF2B5EF4-FFF2-40B4-BE49-F238E27FC236}">
                <a16:creationId xmlns="" xmlns:a16="http://schemas.microsoft.com/office/drawing/2014/main" id="{1CD03755-125F-4266-83B2-4A7F2CB3A61C}"/>
              </a:ext>
            </a:extLst>
          </p:cNvPr>
          <p:cNvSpPr>
            <a:spLocks noGrp="1"/>
          </p:cNvSpPr>
          <p:nvPr>
            <p:ph idx="1"/>
          </p:nvPr>
        </p:nvSpPr>
        <p:spPr/>
        <p:txBody>
          <a:bodyPr/>
          <a:lstStyle/>
          <a:p>
            <a:r>
              <a:rPr lang="en-US" dirty="0"/>
              <a:t>When p is approximately 0.5 and as n increases the shape of the binomial distribution becomes similar to a normal distribution</a:t>
            </a:r>
          </a:p>
          <a:p>
            <a:endParaRPr lang="en-US" dirty="0"/>
          </a:p>
          <a:p>
            <a:r>
              <a:rPr lang="en-US" dirty="0"/>
              <a:t>When p is close to 0 or 1 and n is relatively small, then the normal approximation is inaccurate</a:t>
            </a:r>
          </a:p>
          <a:p>
            <a:endParaRPr lang="en-US" dirty="0"/>
          </a:p>
          <a:p>
            <a:r>
              <a:rPr lang="en-US" dirty="0"/>
              <a:t>General rule of thumb n*p ≥ 5 and n*q ≥ 5</a:t>
            </a:r>
          </a:p>
        </p:txBody>
      </p:sp>
    </p:spTree>
    <p:extLst>
      <p:ext uri="{BB962C8B-B14F-4D97-AF65-F5344CB8AC3E}">
        <p14:creationId xmlns:p14="http://schemas.microsoft.com/office/powerpoint/2010/main" val="17280046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F525CB-088B-4BFC-9804-31DD69942733}"/>
              </a:ext>
            </a:extLst>
          </p:cNvPr>
          <p:cNvSpPr>
            <a:spLocks noGrp="1"/>
          </p:cNvSpPr>
          <p:nvPr>
            <p:ph type="title"/>
          </p:nvPr>
        </p:nvSpPr>
        <p:spPr/>
        <p:txBody>
          <a:bodyPr/>
          <a:lstStyle/>
          <a:p>
            <a:r>
              <a:rPr lang="en-US" dirty="0"/>
              <a:t>Correction for continuity</a:t>
            </a:r>
          </a:p>
        </p:txBody>
      </p:sp>
      <p:sp>
        <p:nvSpPr>
          <p:cNvPr id="3" name="Content Placeholder 2">
            <a:extLst>
              <a:ext uri="{FF2B5EF4-FFF2-40B4-BE49-F238E27FC236}">
                <a16:creationId xmlns="" xmlns:a16="http://schemas.microsoft.com/office/drawing/2014/main" id="{53E8CEE7-0F42-4D35-825F-FC31AFA9F0DD}"/>
              </a:ext>
            </a:extLst>
          </p:cNvPr>
          <p:cNvSpPr>
            <a:spLocks noGrp="1"/>
          </p:cNvSpPr>
          <p:nvPr>
            <p:ph idx="1"/>
          </p:nvPr>
        </p:nvSpPr>
        <p:spPr>
          <a:xfrm>
            <a:off x="680321" y="2336873"/>
            <a:ext cx="9613861" cy="3599316"/>
          </a:xfrm>
        </p:spPr>
        <p:txBody>
          <a:bodyPr/>
          <a:lstStyle/>
          <a:p>
            <a:r>
              <a:rPr lang="en-US" dirty="0"/>
              <a:t>We have to use this because binomial is discrete and normal is continuous</a:t>
            </a:r>
          </a:p>
          <a:p>
            <a:endParaRPr lang="en-US" dirty="0"/>
          </a:p>
          <a:p>
            <a:endParaRPr lang="en-US" dirty="0"/>
          </a:p>
        </p:txBody>
      </p:sp>
      <p:pic>
        <p:nvPicPr>
          <p:cNvPr id="3074" name="Picture 2" descr="Image result for summary for correction for continuity">
            <a:extLst>
              <a:ext uri="{FF2B5EF4-FFF2-40B4-BE49-F238E27FC236}">
                <a16:creationId xmlns="" xmlns:a16="http://schemas.microsoft.com/office/drawing/2014/main" id="{0FAE5127-F0BC-45C8-820E-78C863E67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231" y="3212586"/>
            <a:ext cx="7253749" cy="22393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072" name="Ink 3071">
                <a:extLst>
                  <a:ext uri="{FF2B5EF4-FFF2-40B4-BE49-F238E27FC236}">
                    <a16:creationId xmlns="" xmlns:a16="http://schemas.microsoft.com/office/drawing/2014/main" id="{1850A068-8AC1-4B42-B685-239BE65FEAED}"/>
                  </a:ext>
                </a:extLst>
              </p14:cNvPr>
              <p14:cNvContentPartPr/>
              <p14:nvPr/>
            </p14:nvContentPartPr>
            <p14:xfrm>
              <a:off x="7963103" y="3618855"/>
              <a:ext cx="144720" cy="179280"/>
            </p14:xfrm>
          </p:contentPart>
        </mc:Choice>
        <mc:Fallback xmlns="">
          <p:pic>
            <p:nvPicPr>
              <p:cNvPr id="3072" name="Ink 3071">
                <a:extLst>
                  <a:ext uri="{FF2B5EF4-FFF2-40B4-BE49-F238E27FC236}">
                    <a16:creationId xmlns:a16="http://schemas.microsoft.com/office/drawing/2014/main" id="{1850A068-8AC1-4B42-B685-239BE65FEAED}"/>
                  </a:ext>
                </a:extLst>
              </p:cNvPr>
              <p:cNvPicPr/>
              <p:nvPr/>
            </p:nvPicPr>
            <p:blipFill>
              <a:blip r:embed="rId4"/>
              <a:stretch>
                <a:fillRect/>
              </a:stretch>
            </p:blipFill>
            <p:spPr>
              <a:xfrm>
                <a:off x="7954103" y="3610215"/>
                <a:ext cx="162360" cy="196920"/>
              </a:xfrm>
              <a:prstGeom prst="rect">
                <a:avLst/>
              </a:prstGeom>
            </p:spPr>
          </p:pic>
        </mc:Fallback>
      </mc:AlternateContent>
    </p:spTree>
    <p:extLst>
      <p:ext uri="{BB962C8B-B14F-4D97-AF65-F5344CB8AC3E}">
        <p14:creationId xmlns:p14="http://schemas.microsoft.com/office/powerpoint/2010/main" val="10974975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4EE533-41CA-4373-9620-E184504758A1}"/>
              </a:ext>
            </a:extLst>
          </p:cNvPr>
          <p:cNvSpPr>
            <a:spLocks noGrp="1"/>
          </p:cNvSpPr>
          <p:nvPr>
            <p:ph type="title"/>
          </p:nvPr>
        </p:nvSpPr>
        <p:spPr/>
        <p:txBody>
          <a:bodyPr/>
          <a:lstStyle/>
          <a:p>
            <a:r>
              <a:rPr lang="en-US" dirty="0"/>
              <a:t>A couple of examples for correction for continuity</a:t>
            </a:r>
          </a:p>
        </p:txBody>
      </p:sp>
      <p:sp>
        <p:nvSpPr>
          <p:cNvPr id="3" name="Content Placeholder 2">
            <a:extLst>
              <a:ext uri="{FF2B5EF4-FFF2-40B4-BE49-F238E27FC236}">
                <a16:creationId xmlns="" xmlns:a16="http://schemas.microsoft.com/office/drawing/2014/main" id="{038876DD-1FF7-44EC-B97C-64FEF5C7E249}"/>
              </a:ext>
            </a:extLst>
          </p:cNvPr>
          <p:cNvSpPr>
            <a:spLocks noGrp="1"/>
          </p:cNvSpPr>
          <p:nvPr>
            <p:ph idx="1"/>
          </p:nvPr>
        </p:nvSpPr>
        <p:spPr/>
        <p:txBody>
          <a:bodyPr/>
          <a:lstStyle/>
          <a:p>
            <a:r>
              <a:rPr lang="en-US" dirty="0"/>
              <a:t>To find P(X = 8) we would actually look for X = 7.5 and X = 8.5</a:t>
            </a:r>
          </a:p>
          <a:p>
            <a:r>
              <a:rPr lang="en-US" dirty="0"/>
              <a:t>To find P(X ≥ 8) we would actually look for X ≥ 7.5</a:t>
            </a:r>
          </a:p>
          <a:p>
            <a:r>
              <a:rPr lang="en-US" dirty="0"/>
              <a:t>To find P(X ≤ 8) we would actually look for X ≤ 8.5</a:t>
            </a:r>
          </a:p>
        </p:txBody>
      </p:sp>
    </p:spTree>
    <p:extLst>
      <p:ext uri="{BB962C8B-B14F-4D97-AF65-F5344CB8AC3E}">
        <p14:creationId xmlns:p14="http://schemas.microsoft.com/office/powerpoint/2010/main" val="7139904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3749C-0F24-4897-B2F6-7B70198988E5}"/>
              </a:ext>
            </a:extLst>
          </p:cNvPr>
          <p:cNvSpPr>
            <a:spLocks noGrp="1"/>
          </p:cNvSpPr>
          <p:nvPr>
            <p:ph type="title"/>
          </p:nvPr>
        </p:nvSpPr>
        <p:spPr/>
        <p:txBody>
          <a:bodyPr/>
          <a:lstStyle/>
          <a:p>
            <a:r>
              <a:rPr lang="en-US" dirty="0"/>
              <a:t>Also we remember how to find Binomial SD and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799B1DA6-07D5-467C-AAA4-C7D4135AC823}"/>
                  </a:ext>
                </a:extLst>
              </p:cNvPr>
              <p:cNvSpPr>
                <a:spLocks noGrp="1"/>
              </p:cNvSpPr>
              <p:nvPr>
                <p:ph idx="1"/>
              </p:nvPr>
            </p:nvSpPr>
            <p:spPr/>
            <p:txBody>
              <a:bodyPr>
                <a:normAutofit/>
              </a:bodyPr>
              <a:lstStyle/>
              <a:p>
                <a:r>
                  <a:rPr lang="el-GR" sz="2800" dirty="0"/>
                  <a:t>μ</a:t>
                </a:r>
                <a:r>
                  <a:rPr lang="en-US" sz="2800" dirty="0"/>
                  <a:t> = n*p</a:t>
                </a:r>
              </a:p>
              <a:p>
                <a:r>
                  <a:rPr lang="el-GR" sz="2800" dirty="0"/>
                  <a:t>σ</a:t>
                </a:r>
                <a:r>
                  <a:rPr lang="en-US" sz="2800" dirty="0"/>
                  <a:t> = </a:t>
                </a:r>
                <a14:m>
                  <m:oMath xmlns:m="http://schemas.openxmlformats.org/officeDocument/2006/math">
                    <m:rad>
                      <m:radPr>
                        <m:degHide m:val="on"/>
                        <m:ctrlPr>
                          <a:rPr lang="en-US" sz="2800" i="1" smtClean="0">
                            <a:latin typeface="Cambria Math"/>
                          </a:rPr>
                        </m:ctrlPr>
                      </m:radPr>
                      <m:deg/>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rad>
                  </m:oMath>
                </a14:m>
                <a:endParaRPr lang="en-US" sz="2800" dirty="0"/>
              </a:p>
            </p:txBody>
          </p:sp>
        </mc:Choice>
        <mc:Fallback xmlns="">
          <p:sp>
            <p:nvSpPr>
              <p:cNvPr id="3" name="Content Placeholder 2">
                <a:extLst>
                  <a:ext uri="{FF2B5EF4-FFF2-40B4-BE49-F238E27FC236}">
                    <a16:creationId xmlns:a16="http://schemas.microsoft.com/office/drawing/2014/main" id="{799B1DA6-07D5-467C-AAA4-C7D4135AC823}"/>
                  </a:ext>
                </a:extLst>
              </p:cNvPr>
              <p:cNvSpPr>
                <a:spLocks noGrp="1" noRot="1" noChangeAspect="1" noMove="1" noResize="1" noEditPoints="1" noAdjustHandles="1" noChangeArrowheads="1" noChangeShapeType="1" noTextEdit="1"/>
              </p:cNvSpPr>
              <p:nvPr>
                <p:ph idx="1"/>
              </p:nvPr>
            </p:nvSpPr>
            <p:spPr>
              <a:blipFill>
                <a:blip r:embed="rId2"/>
                <a:stretch>
                  <a:fillRect l="-1141" t="-2707"/>
                </a:stretch>
              </a:blipFill>
            </p:spPr>
            <p:txBody>
              <a:bodyPr/>
              <a:lstStyle/>
              <a:p>
                <a:r>
                  <a:rPr lang="en-US">
                    <a:noFill/>
                  </a:rPr>
                  <a:t> </a:t>
                </a:r>
              </a:p>
            </p:txBody>
          </p:sp>
        </mc:Fallback>
      </mc:AlternateContent>
    </p:spTree>
    <p:extLst>
      <p:ext uri="{BB962C8B-B14F-4D97-AF65-F5344CB8AC3E}">
        <p14:creationId xmlns:p14="http://schemas.microsoft.com/office/powerpoint/2010/main" val="39225381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AE4DA7-1F89-48F2-B85A-37FFED02255B}"/>
              </a:ext>
            </a:extLst>
          </p:cNvPr>
          <p:cNvSpPr>
            <a:spLocks noGrp="1"/>
          </p:cNvSpPr>
          <p:nvPr>
            <p:ph type="title"/>
          </p:nvPr>
        </p:nvSpPr>
        <p:spPr/>
        <p:txBody>
          <a:bodyPr/>
          <a:lstStyle/>
          <a:p>
            <a:r>
              <a:rPr lang="en-US" dirty="0"/>
              <a:t>Procedure	</a:t>
            </a:r>
          </a:p>
        </p:txBody>
      </p:sp>
      <p:sp>
        <p:nvSpPr>
          <p:cNvPr id="3" name="Content Placeholder 2">
            <a:extLst>
              <a:ext uri="{FF2B5EF4-FFF2-40B4-BE49-F238E27FC236}">
                <a16:creationId xmlns="" xmlns:a16="http://schemas.microsoft.com/office/drawing/2014/main" id="{96A04BB6-9358-4649-959E-08B53D8EED01}"/>
              </a:ext>
            </a:extLst>
          </p:cNvPr>
          <p:cNvSpPr>
            <a:spLocks noGrp="1"/>
          </p:cNvSpPr>
          <p:nvPr>
            <p:ph idx="1"/>
          </p:nvPr>
        </p:nvSpPr>
        <p:spPr/>
        <p:txBody>
          <a:bodyPr/>
          <a:lstStyle/>
          <a:p>
            <a:r>
              <a:rPr lang="en-US" dirty="0"/>
              <a:t>Step 1: Check to see if normal distribution can be used</a:t>
            </a:r>
          </a:p>
          <a:p>
            <a:r>
              <a:rPr lang="en-US" dirty="0"/>
              <a:t>Step 2: Find the mean μ and the standard deviation </a:t>
            </a:r>
            <a:r>
              <a:rPr lang="el-GR" dirty="0"/>
              <a:t>σ</a:t>
            </a:r>
            <a:endParaRPr lang="en-US" dirty="0"/>
          </a:p>
          <a:p>
            <a:r>
              <a:rPr lang="en-US" dirty="0"/>
              <a:t>Step 3: Write the problem in the probability notation, using X</a:t>
            </a:r>
          </a:p>
          <a:p>
            <a:r>
              <a:rPr lang="en-US" dirty="0"/>
              <a:t>Step 4: Rewrite problem with continuity correction factor, and show corresponding area</a:t>
            </a:r>
          </a:p>
          <a:p>
            <a:r>
              <a:rPr lang="en-US" dirty="0"/>
              <a:t>Step 5: Find corresponding Z values</a:t>
            </a:r>
          </a:p>
          <a:p>
            <a:r>
              <a:rPr lang="en-US" dirty="0"/>
              <a:t>Step 6: Find the solution</a:t>
            </a:r>
          </a:p>
        </p:txBody>
      </p:sp>
    </p:spTree>
    <p:extLst>
      <p:ext uri="{BB962C8B-B14F-4D97-AF65-F5344CB8AC3E}">
        <p14:creationId xmlns:p14="http://schemas.microsoft.com/office/powerpoint/2010/main" val="33231103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37A03-BFA2-46FD-9F93-C5E598649ADA}"/>
              </a:ext>
            </a:extLst>
          </p:cNvPr>
          <p:cNvSpPr>
            <a:spLocks noGrp="1"/>
          </p:cNvSpPr>
          <p:nvPr>
            <p:ph type="title"/>
          </p:nvPr>
        </p:nvSpPr>
        <p:spPr/>
        <p:txBody>
          <a:bodyPr/>
          <a:lstStyle/>
          <a:p>
            <a:r>
              <a:rPr lang="en-US" dirty="0"/>
              <a:t>Let’s go through one together </a:t>
            </a:r>
          </a:p>
        </p:txBody>
      </p:sp>
      <p:sp>
        <p:nvSpPr>
          <p:cNvPr id="3" name="Content Placeholder 2">
            <a:extLst>
              <a:ext uri="{FF2B5EF4-FFF2-40B4-BE49-F238E27FC236}">
                <a16:creationId xmlns="" xmlns:a16="http://schemas.microsoft.com/office/drawing/2014/main" id="{FF94B84D-3E51-478B-B1DA-7DC9E4F1DB67}"/>
              </a:ext>
            </a:extLst>
          </p:cNvPr>
          <p:cNvSpPr>
            <a:spLocks noGrp="1"/>
          </p:cNvSpPr>
          <p:nvPr>
            <p:ph idx="1"/>
          </p:nvPr>
        </p:nvSpPr>
        <p:spPr>
          <a:xfrm>
            <a:off x="680321" y="2385349"/>
            <a:ext cx="10128542" cy="3550840"/>
          </a:xfrm>
        </p:spPr>
        <p:txBody>
          <a:bodyPr/>
          <a:lstStyle/>
          <a:p>
            <a:r>
              <a:rPr lang="en-US" dirty="0"/>
              <a:t>It has been reported that last year 25% of drivers have fallen asleep at the wheel. If 200 drivers are selected at random find the probability that 62 will say that they have fallen asleep while driving. </a:t>
            </a:r>
          </a:p>
        </p:txBody>
      </p:sp>
      <p:pic>
        <p:nvPicPr>
          <p:cNvPr id="4098" name="Picture 2" descr="Image result for driver sleeping animation">
            <a:extLst>
              <a:ext uri="{FF2B5EF4-FFF2-40B4-BE49-F238E27FC236}">
                <a16:creationId xmlns="" xmlns:a16="http://schemas.microsoft.com/office/drawing/2014/main" id="{B499E5EF-0620-4E1F-9BAD-77EADF5C1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1" y="3374717"/>
            <a:ext cx="3112655" cy="311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5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E6EBD8-C715-44A6-B872-23F4D05B6B75}"/>
              </a:ext>
            </a:extLst>
          </p:cNvPr>
          <p:cNvSpPr>
            <a:spLocks noGrp="1"/>
          </p:cNvSpPr>
          <p:nvPr>
            <p:ph type="title"/>
          </p:nvPr>
        </p:nvSpPr>
        <p:spPr/>
        <p:txBody>
          <a:bodyPr/>
          <a:lstStyle/>
          <a:p>
            <a:r>
              <a:rPr lang="en-US" dirty="0"/>
              <a:t>Step 1:</a:t>
            </a:r>
          </a:p>
        </p:txBody>
      </p:sp>
      <p:sp>
        <p:nvSpPr>
          <p:cNvPr id="3" name="Content Placeholder 2">
            <a:extLst>
              <a:ext uri="{FF2B5EF4-FFF2-40B4-BE49-F238E27FC236}">
                <a16:creationId xmlns="" xmlns:a16="http://schemas.microsoft.com/office/drawing/2014/main" id="{E4219F81-52B5-4D4C-9501-FB93B1DFAD4E}"/>
              </a:ext>
            </a:extLst>
          </p:cNvPr>
          <p:cNvSpPr>
            <a:spLocks noGrp="1"/>
          </p:cNvSpPr>
          <p:nvPr>
            <p:ph idx="1"/>
          </p:nvPr>
        </p:nvSpPr>
        <p:spPr/>
        <p:txBody>
          <a:bodyPr/>
          <a:lstStyle/>
          <a:p>
            <a:r>
              <a:rPr lang="en-US" dirty="0"/>
              <a:t>Notice n = 200, p = 0.25, q = 0.75</a:t>
            </a:r>
          </a:p>
          <a:p>
            <a:endParaRPr lang="en-US" dirty="0"/>
          </a:p>
          <a:p>
            <a:r>
              <a:rPr lang="en-US" dirty="0"/>
              <a:t>n*p = (200*0.25) = 50 , n*q = (200*0.75) = 150</a:t>
            </a:r>
          </a:p>
          <a:p>
            <a:r>
              <a:rPr lang="en-US" dirty="0"/>
              <a:t>Since both greater than or equal to 5, we can go ahead. </a:t>
            </a:r>
          </a:p>
        </p:txBody>
      </p:sp>
    </p:spTree>
    <p:extLst>
      <p:ext uri="{BB962C8B-B14F-4D97-AF65-F5344CB8AC3E}">
        <p14:creationId xmlns:p14="http://schemas.microsoft.com/office/powerpoint/2010/main" val="21944921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6C81A9-1D20-49D6-AC1C-810F5F5ED928}"/>
              </a:ext>
            </a:extLst>
          </p:cNvPr>
          <p:cNvSpPr>
            <a:spLocks noGrp="1"/>
          </p:cNvSpPr>
          <p:nvPr>
            <p:ph type="title"/>
          </p:nvPr>
        </p:nvSpPr>
        <p:spPr/>
        <p:txBody>
          <a:bodyPr/>
          <a:lstStyle/>
          <a:p>
            <a:r>
              <a:rPr lang="en-US" dirty="0"/>
              <a:t>Step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24033097-555B-4448-BA97-DC0B2DFE5E43}"/>
                  </a:ext>
                </a:extLst>
              </p:cNvPr>
              <p:cNvSpPr>
                <a:spLocks noGrp="1"/>
              </p:cNvSpPr>
              <p:nvPr>
                <p:ph idx="1"/>
              </p:nvPr>
            </p:nvSpPr>
            <p:spPr/>
            <p:txBody>
              <a:bodyPr/>
              <a:lstStyle/>
              <a:p>
                <a:r>
                  <a:rPr lang="en-US" dirty="0"/>
                  <a:t>Mean = </a:t>
                </a:r>
                <a:r>
                  <a:rPr lang="el-GR" dirty="0"/>
                  <a:t>μ</a:t>
                </a:r>
                <a:r>
                  <a:rPr lang="en-US" dirty="0"/>
                  <a:t> = np = (200</a:t>
                </a:r>
                <a:r>
                  <a:rPr lang="en-US"/>
                  <a:t>)(</a:t>
                </a:r>
                <a:r>
                  <a:rPr lang="en-US" smtClean="0"/>
                  <a:t>0.25</a:t>
                </a:r>
                <a:r>
                  <a:rPr lang="en-US" dirty="0"/>
                  <a:t>) </a:t>
                </a:r>
                <a:r>
                  <a:rPr lang="en-US"/>
                  <a:t>= </a:t>
                </a:r>
                <a:r>
                  <a:rPr lang="en-US" smtClean="0"/>
                  <a:t>50</a:t>
                </a:r>
                <a:endParaRPr lang="en-US" dirty="0"/>
              </a:p>
              <a:p>
                <a:r>
                  <a:rPr lang="en-US" dirty="0"/>
                  <a:t>SD = σ = </a:t>
                </a:r>
                <a14:m>
                  <m:oMath xmlns:m="http://schemas.openxmlformats.org/officeDocument/2006/math">
                    <m:rad>
                      <m:radPr>
                        <m:degHide m:val="on"/>
                        <m:ctrlPr>
                          <a:rPr lang="en-US" i="1" smtClean="0">
                            <a:latin typeface="Cambria Math"/>
                          </a:rPr>
                        </m:ctrlPr>
                      </m:radPr>
                      <m:deg/>
                      <m:e>
                        <m:r>
                          <a:rPr lang="en-US" b="0" i="1" smtClean="0">
                            <a:latin typeface="Cambria Math" panose="02040503050406030204" pitchFamily="18" charset="0"/>
                          </a:rPr>
                          <m:t>𝑛𝑝𝑞</m:t>
                        </m:r>
                      </m:e>
                    </m:rad>
                    <m:r>
                      <a:rPr lang="en-US" b="0" i="1" smtClean="0">
                        <a:latin typeface="Cambria Math" panose="02040503050406030204" pitchFamily="18" charset="0"/>
                      </a:rPr>
                      <m:t>= </m:t>
                    </m:r>
                    <m:rad>
                      <m:radPr>
                        <m:degHide m:val="on"/>
                        <m:ctrlPr>
                          <a:rPr lang="en-US" b="0" i="1" smtClean="0">
                            <a:latin typeface="Cambria Math"/>
                          </a:rPr>
                        </m:ctrlPr>
                      </m:radPr>
                      <m:deg/>
                      <m:e>
                        <m:r>
                          <a:rPr lang="en-US" b="0" i="1" smtClean="0">
                            <a:latin typeface="Cambria Math" panose="02040503050406030204" pitchFamily="18" charset="0"/>
                          </a:rPr>
                          <m:t>(200)(0.25)(0.75)</m:t>
                        </m:r>
                      </m:e>
                    </m:rad>
                    <m:r>
                      <a:rPr lang="en-US" b="0" i="1" smtClean="0">
                        <a:latin typeface="Cambria Math" panose="02040503050406030204" pitchFamily="18" charset="0"/>
                      </a:rPr>
                      <m:t>= </m:t>
                    </m:r>
                    <m:rad>
                      <m:radPr>
                        <m:degHide m:val="on"/>
                        <m:ctrlPr>
                          <a:rPr lang="en-US" b="0" i="1" smtClean="0">
                            <a:latin typeface="Cambria Math"/>
                          </a:rPr>
                        </m:ctrlPr>
                      </m:radPr>
                      <m:deg/>
                      <m:e>
                        <m:r>
                          <a:rPr lang="en-US" b="0" i="1" smtClean="0">
                            <a:latin typeface="Cambria Math" panose="02040503050406030204" pitchFamily="18" charset="0"/>
                          </a:rPr>
                          <m:t>37.5</m:t>
                        </m:r>
                      </m:e>
                    </m:ra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≈6.12</m:t>
                    </m:r>
                  </m:oMath>
                </a14:m>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24033097-555B-4448-BA97-DC0B2DFE5E43}"/>
                  </a:ext>
                </a:extLst>
              </p:cNvPr>
              <p:cNvSpPr>
                <a:spLocks noGrp="1" noRot="1" noChangeAspect="1" noMove="1" noResize="1" noEditPoints="1" noAdjustHandles="1" noChangeArrowheads="1" noChangeShapeType="1" noTextEdit="1"/>
              </p:cNvSpPr>
              <p:nvPr>
                <p:ph idx="1"/>
              </p:nvPr>
            </p:nvSpPr>
            <p:spPr>
              <a:blipFill rotWithShape="1">
                <a:blip r:embed="rId2"/>
                <a:stretch>
                  <a:fillRect l="-888" t="-2369"/>
                </a:stretch>
              </a:blipFill>
            </p:spPr>
            <p:txBody>
              <a:bodyPr/>
              <a:lstStyle/>
              <a:p>
                <a:r>
                  <a:rPr lang="en-US">
                    <a:noFill/>
                  </a:rPr>
                  <a:t> </a:t>
                </a:r>
              </a:p>
            </p:txBody>
          </p:sp>
        </mc:Fallback>
      </mc:AlternateContent>
    </p:spTree>
    <p:extLst>
      <p:ext uri="{BB962C8B-B14F-4D97-AF65-F5344CB8AC3E}">
        <p14:creationId xmlns:p14="http://schemas.microsoft.com/office/powerpoint/2010/main" val="30257414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5A16D-846E-4D7E-9E3E-B7DA2607938B}"/>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 xmlns:a16="http://schemas.microsoft.com/office/drawing/2014/main" id="{12E5508F-3DD3-4958-9297-5517D14E6E67}"/>
              </a:ext>
            </a:extLst>
          </p:cNvPr>
          <p:cNvSpPr>
            <a:spLocks noGrp="1"/>
          </p:cNvSpPr>
          <p:nvPr>
            <p:ph idx="1"/>
          </p:nvPr>
        </p:nvSpPr>
        <p:spPr/>
        <p:txBody>
          <a:bodyPr/>
          <a:lstStyle/>
          <a:p>
            <a:r>
              <a:rPr lang="en-US" dirty="0"/>
              <a:t>P(X = 62)</a:t>
            </a:r>
          </a:p>
        </p:txBody>
      </p:sp>
    </p:spTree>
    <p:extLst>
      <p:ext uri="{BB962C8B-B14F-4D97-AF65-F5344CB8AC3E}">
        <p14:creationId xmlns:p14="http://schemas.microsoft.com/office/powerpoint/2010/main" val="39146705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418746-B9B0-49B1-B2E7-D7F61FCD8E38}"/>
              </a:ext>
            </a:extLst>
          </p:cNvPr>
          <p:cNvSpPr>
            <a:spLocks noGrp="1"/>
          </p:cNvSpPr>
          <p:nvPr>
            <p:ph type="title"/>
          </p:nvPr>
        </p:nvSpPr>
        <p:spPr/>
        <p:txBody>
          <a:bodyPr/>
          <a:lstStyle/>
          <a:p>
            <a:r>
              <a:rPr lang="en-US" dirty="0"/>
              <a:t>Step 4:</a:t>
            </a:r>
          </a:p>
        </p:txBody>
      </p:sp>
      <p:sp>
        <p:nvSpPr>
          <p:cNvPr id="3" name="Content Placeholder 2">
            <a:extLst>
              <a:ext uri="{FF2B5EF4-FFF2-40B4-BE49-F238E27FC236}">
                <a16:creationId xmlns="" xmlns:a16="http://schemas.microsoft.com/office/drawing/2014/main" id="{5CAC3990-C8D8-46F9-9BD8-DE4155D8020E}"/>
              </a:ext>
            </a:extLst>
          </p:cNvPr>
          <p:cNvSpPr>
            <a:spLocks noGrp="1"/>
          </p:cNvSpPr>
          <p:nvPr>
            <p:ph idx="1"/>
          </p:nvPr>
        </p:nvSpPr>
        <p:spPr/>
        <p:txBody>
          <a:bodyPr/>
          <a:lstStyle/>
          <a:p>
            <a:r>
              <a:rPr lang="en-US" dirty="0"/>
              <a:t>P(62-0.5 &lt; X &lt; 62 + 0.5) = P(61.5 &lt; X &lt; 62.5)</a:t>
            </a:r>
          </a:p>
        </p:txBody>
      </p:sp>
      <p:pic>
        <p:nvPicPr>
          <p:cNvPr id="4" name="Picture 2" descr="Image result for normal distribution">
            <a:extLst>
              <a:ext uri="{FF2B5EF4-FFF2-40B4-BE49-F238E27FC236}">
                <a16:creationId xmlns="" xmlns:a16="http://schemas.microsoft.com/office/drawing/2014/main" id="{00717579-C6BE-4A3D-A599-1264E70471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0" t="1425" r="2998" b="6791"/>
          <a:stretch/>
        </p:blipFill>
        <p:spPr bwMode="auto">
          <a:xfrm>
            <a:off x="2780145" y="2803814"/>
            <a:ext cx="5606772" cy="33009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 xmlns:a16="http://schemas.microsoft.com/office/drawing/2014/main" id="{66826BDE-829C-497C-9D75-ABA2FE7EB916}"/>
                  </a:ext>
                </a:extLst>
              </p14:cNvPr>
              <p14:cNvContentPartPr/>
              <p14:nvPr/>
            </p14:nvContentPartPr>
            <p14:xfrm>
              <a:off x="5743425" y="2789335"/>
              <a:ext cx="9360" cy="3407400"/>
            </p14:xfrm>
          </p:contentPart>
        </mc:Choice>
        <mc:Fallback xmlns="">
          <p:pic>
            <p:nvPicPr>
              <p:cNvPr id="7" name="Ink 6">
                <a:extLst>
                  <a:ext uri="{FF2B5EF4-FFF2-40B4-BE49-F238E27FC236}">
                    <a16:creationId xmlns:a16="http://schemas.microsoft.com/office/drawing/2014/main" id="{66826BDE-829C-497C-9D75-ABA2FE7EB916}"/>
                  </a:ext>
                </a:extLst>
              </p:cNvPr>
              <p:cNvPicPr/>
              <p:nvPr/>
            </p:nvPicPr>
            <p:blipFill>
              <a:blip r:embed="rId4"/>
              <a:stretch>
                <a:fillRect/>
              </a:stretch>
            </p:blipFill>
            <p:spPr>
              <a:xfrm>
                <a:off x="5734425" y="2780335"/>
                <a:ext cx="27000" cy="3425040"/>
              </a:xfrm>
              <a:prstGeom prst="rect">
                <a:avLst/>
              </a:prstGeom>
            </p:spPr>
          </p:pic>
        </mc:Fallback>
      </mc:AlternateContent>
      <p:sp>
        <p:nvSpPr>
          <p:cNvPr id="8" name="TextBox 7">
            <a:extLst>
              <a:ext uri="{FF2B5EF4-FFF2-40B4-BE49-F238E27FC236}">
                <a16:creationId xmlns="" xmlns:a16="http://schemas.microsoft.com/office/drawing/2014/main" id="{957D2A68-B526-4B86-8B30-885AE8FDE179}"/>
              </a:ext>
            </a:extLst>
          </p:cNvPr>
          <p:cNvSpPr txBox="1"/>
          <p:nvPr/>
        </p:nvSpPr>
        <p:spPr>
          <a:xfrm>
            <a:off x="5551055" y="6196735"/>
            <a:ext cx="544945" cy="369332"/>
          </a:xfrm>
          <a:prstGeom prst="rect">
            <a:avLst/>
          </a:prstGeom>
          <a:noFill/>
        </p:spPr>
        <p:txBody>
          <a:bodyPr wrap="square" rtlCol="0">
            <a:spAutoFit/>
          </a:bodyPr>
          <a:lstStyle/>
          <a:p>
            <a:r>
              <a:rPr lang="en-US" dirty="0"/>
              <a:t>50</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 xmlns:a16="http://schemas.microsoft.com/office/drawing/2014/main" id="{1CE6A7F9-4C48-42AA-BA18-69DAECFE8EF1}"/>
                  </a:ext>
                </a:extLst>
              </p14:cNvPr>
              <p14:cNvContentPartPr/>
              <p14:nvPr/>
            </p14:nvContentPartPr>
            <p14:xfrm>
              <a:off x="7017825" y="4294855"/>
              <a:ext cx="360" cy="2094840"/>
            </p14:xfrm>
          </p:contentPart>
        </mc:Choice>
        <mc:Fallback xmlns="">
          <p:pic>
            <p:nvPicPr>
              <p:cNvPr id="9" name="Ink 8">
                <a:extLst>
                  <a:ext uri="{FF2B5EF4-FFF2-40B4-BE49-F238E27FC236}">
                    <a16:creationId xmlns:a16="http://schemas.microsoft.com/office/drawing/2014/main" id="{1CE6A7F9-4C48-42AA-BA18-69DAECFE8EF1}"/>
                  </a:ext>
                </a:extLst>
              </p:cNvPr>
              <p:cNvPicPr/>
              <p:nvPr/>
            </p:nvPicPr>
            <p:blipFill>
              <a:blip r:embed="rId6"/>
              <a:stretch>
                <a:fillRect/>
              </a:stretch>
            </p:blipFill>
            <p:spPr>
              <a:xfrm>
                <a:off x="7008825" y="4285855"/>
                <a:ext cx="18000" cy="211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 xmlns:a16="http://schemas.microsoft.com/office/drawing/2014/main" id="{425156AB-C9EB-4FF8-8141-B892EA38FC02}"/>
                  </a:ext>
                </a:extLst>
              </p14:cNvPr>
              <p14:cNvContentPartPr/>
              <p14:nvPr/>
            </p14:nvContentPartPr>
            <p14:xfrm>
              <a:off x="6915945" y="4267135"/>
              <a:ext cx="360" cy="2101320"/>
            </p14:xfrm>
          </p:contentPart>
        </mc:Choice>
        <mc:Fallback xmlns="">
          <p:pic>
            <p:nvPicPr>
              <p:cNvPr id="10" name="Ink 9">
                <a:extLst>
                  <a:ext uri="{FF2B5EF4-FFF2-40B4-BE49-F238E27FC236}">
                    <a16:creationId xmlns:a16="http://schemas.microsoft.com/office/drawing/2014/main" id="{425156AB-C9EB-4FF8-8141-B892EA38FC02}"/>
                  </a:ext>
                </a:extLst>
              </p:cNvPr>
              <p:cNvPicPr/>
              <p:nvPr/>
            </p:nvPicPr>
            <p:blipFill>
              <a:blip r:embed="rId8"/>
              <a:stretch>
                <a:fillRect/>
              </a:stretch>
            </p:blipFill>
            <p:spPr>
              <a:xfrm>
                <a:off x="6907305" y="4258135"/>
                <a:ext cx="18000" cy="211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 xmlns:a16="http://schemas.microsoft.com/office/drawing/2014/main" id="{BF463F59-D687-48B0-9798-BA08C7BAFD8D}"/>
                  </a:ext>
                </a:extLst>
              </p14:cNvPr>
              <p14:cNvContentPartPr/>
              <p14:nvPr/>
            </p14:nvContentPartPr>
            <p14:xfrm>
              <a:off x="7109985" y="4137535"/>
              <a:ext cx="9360" cy="2290320"/>
            </p14:xfrm>
          </p:contentPart>
        </mc:Choice>
        <mc:Fallback xmlns="">
          <p:pic>
            <p:nvPicPr>
              <p:cNvPr id="13" name="Ink 12">
                <a:extLst>
                  <a:ext uri="{FF2B5EF4-FFF2-40B4-BE49-F238E27FC236}">
                    <a16:creationId xmlns:a16="http://schemas.microsoft.com/office/drawing/2014/main" id="{BF463F59-D687-48B0-9798-BA08C7BAFD8D}"/>
                  </a:ext>
                </a:extLst>
              </p:cNvPr>
              <p:cNvPicPr/>
              <p:nvPr/>
            </p:nvPicPr>
            <p:blipFill>
              <a:blip r:embed="rId10"/>
              <a:stretch>
                <a:fillRect/>
              </a:stretch>
            </p:blipFill>
            <p:spPr>
              <a:xfrm>
                <a:off x="7100985" y="4128895"/>
                <a:ext cx="27000" cy="2307960"/>
              </a:xfrm>
              <a:prstGeom prst="rect">
                <a:avLst/>
              </a:prstGeom>
            </p:spPr>
          </p:pic>
        </mc:Fallback>
      </mc:AlternateContent>
      <p:cxnSp>
        <p:nvCxnSpPr>
          <p:cNvPr id="15" name="Straight Arrow Connector 14">
            <a:extLst>
              <a:ext uri="{FF2B5EF4-FFF2-40B4-BE49-F238E27FC236}">
                <a16:creationId xmlns="" xmlns:a16="http://schemas.microsoft.com/office/drawing/2014/main" id="{5EA9EDCB-280C-4555-A6BD-43A97E5935A3}"/>
              </a:ext>
            </a:extLst>
          </p:cNvPr>
          <p:cNvCxnSpPr/>
          <p:nvPr/>
        </p:nvCxnSpPr>
        <p:spPr>
          <a:xfrm>
            <a:off x="7017825" y="3429000"/>
            <a:ext cx="0" cy="838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 xmlns:a16="http://schemas.microsoft.com/office/drawing/2014/main" id="{FAEFAABC-325E-4B54-AA44-790961CE6895}"/>
              </a:ext>
            </a:extLst>
          </p:cNvPr>
          <p:cNvSpPr txBox="1"/>
          <p:nvPr/>
        </p:nvSpPr>
        <p:spPr>
          <a:xfrm>
            <a:off x="6881023" y="3152283"/>
            <a:ext cx="971586" cy="369332"/>
          </a:xfrm>
          <a:prstGeom prst="rect">
            <a:avLst/>
          </a:prstGeom>
          <a:noFill/>
        </p:spPr>
        <p:txBody>
          <a:bodyPr wrap="square" rtlCol="0">
            <a:spAutoFit/>
          </a:bodyPr>
          <a:lstStyle/>
          <a:p>
            <a:r>
              <a:rPr lang="en-US" dirty="0">
                <a:solidFill>
                  <a:schemeClr val="bg1"/>
                </a:solidFill>
              </a:rPr>
              <a:t>62</a:t>
            </a:r>
          </a:p>
        </p:txBody>
      </p:sp>
      <p:sp>
        <p:nvSpPr>
          <p:cNvPr id="17" name="TextBox 16">
            <a:extLst>
              <a:ext uri="{FF2B5EF4-FFF2-40B4-BE49-F238E27FC236}">
                <a16:creationId xmlns="" xmlns:a16="http://schemas.microsoft.com/office/drawing/2014/main" id="{25EE06BC-D313-4B7A-81BB-7E277587920F}"/>
              </a:ext>
            </a:extLst>
          </p:cNvPr>
          <p:cNvSpPr txBox="1"/>
          <p:nvPr/>
        </p:nvSpPr>
        <p:spPr>
          <a:xfrm>
            <a:off x="6330248" y="6218464"/>
            <a:ext cx="1559474" cy="369332"/>
          </a:xfrm>
          <a:prstGeom prst="rect">
            <a:avLst/>
          </a:prstGeom>
          <a:noFill/>
        </p:spPr>
        <p:txBody>
          <a:bodyPr wrap="square" rtlCol="0">
            <a:spAutoFit/>
          </a:bodyPr>
          <a:lstStyle/>
          <a:p>
            <a:r>
              <a:rPr lang="en-US" dirty="0"/>
              <a:t>61.5     62.5</a:t>
            </a:r>
          </a:p>
        </p:txBody>
      </p:sp>
      <mc:AlternateContent xmlns:mc="http://schemas.openxmlformats.org/markup-compatibility/2006">
        <mc:Choice xmlns="" xmlns:aink="http://schemas.microsoft.com/office/drawing/2016/ink" xmlns:p14="http://schemas.microsoft.com/office/powerpoint/2010/main" Requires="p14 aink">
          <p:contentPart p14:bwMode="auto" r:id="rId11">
            <p14:nvContentPartPr>
              <p14:cNvPr id="18" name="Ink 17">
                <a:extLst>
                  <a:ext uri="{FF2B5EF4-FFF2-40B4-BE49-F238E27FC236}">
                    <a16:creationId xmlns:a16="http://schemas.microsoft.com/office/drawing/2014/main" id="{707F030B-8A4C-4224-931C-8C1416D11D93}"/>
                  </a:ext>
                </a:extLst>
              </p14:cNvPr>
              <p14:cNvContentPartPr/>
              <p14:nvPr/>
            </p14:nvContentPartPr>
            <p14:xfrm>
              <a:off x="6936465" y="4885975"/>
              <a:ext cx="166680" cy="951840"/>
            </p14:xfrm>
          </p:contentPart>
        </mc:Choice>
        <mc:Fallback>
          <p:pic>
            <p:nvPicPr>
              <p:cNvPr id="18" name="Ink 17">
                <a:extLst>
                  <a:ext uri="{FF2B5EF4-FFF2-40B4-BE49-F238E27FC236}">
                    <a16:creationId xmlns:p14="http://schemas.microsoft.com/office/powerpoint/2010/main" xmlns:aink="http://schemas.microsoft.com/office/drawing/2016/ink" xmlns="" xmlns:a16="http://schemas.microsoft.com/office/drawing/2014/main" id="{707F030B-8A4C-4224-931C-8C1416D11D93}"/>
                  </a:ext>
                </a:extLst>
              </p:cNvPr>
              <p:cNvPicPr/>
              <p:nvPr/>
            </p:nvPicPr>
            <p:blipFill>
              <a:blip r:embed="rId12"/>
              <a:stretch>
                <a:fillRect/>
              </a:stretch>
            </p:blipFill>
            <p:spPr>
              <a:xfrm>
                <a:off x="6918465" y="4867975"/>
                <a:ext cx="202320" cy="987480"/>
              </a:xfrm>
              <a:prstGeom prst="rect">
                <a:avLst/>
              </a:prstGeom>
            </p:spPr>
          </p:pic>
        </mc:Fallback>
      </mc:AlternateContent>
    </p:spTree>
    <p:extLst>
      <p:ext uri="{BB962C8B-B14F-4D97-AF65-F5344CB8AC3E}">
        <p14:creationId xmlns:p14="http://schemas.microsoft.com/office/powerpoint/2010/main" val="2361095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68D802-C5E8-498B-8696-57E227AD79DB}"/>
              </a:ext>
            </a:extLst>
          </p:cNvPr>
          <p:cNvSpPr>
            <a:spLocks noGrp="1"/>
          </p:cNvSpPr>
          <p:nvPr>
            <p:ph type="title"/>
          </p:nvPr>
        </p:nvSpPr>
        <p:spPr/>
        <p:txBody>
          <a:bodyPr/>
          <a:lstStyle/>
          <a:p>
            <a:r>
              <a:rPr lang="en-US" dirty="0"/>
              <a:t>2. Mean, median, mode at center of distribution</a:t>
            </a:r>
          </a:p>
        </p:txBody>
      </p:sp>
      <p:pic>
        <p:nvPicPr>
          <p:cNvPr id="2050" name="Picture 2" descr="Image result for normal distribution">
            <a:extLst>
              <a:ext uri="{FF2B5EF4-FFF2-40B4-BE49-F238E27FC236}">
                <a16:creationId xmlns="" xmlns:a16="http://schemas.microsoft.com/office/drawing/2014/main" id="{936595C3-1656-4694-9C18-C83280BF89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1458" y="2860521"/>
            <a:ext cx="5266640" cy="32442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 xmlns:a16="http://schemas.microsoft.com/office/drawing/2014/main" id="{5A759C20-D695-4F88-A83B-5040E7C20756}"/>
                  </a:ext>
                </a:extLst>
              </p14:cNvPr>
              <p14:cNvContentPartPr/>
              <p14:nvPr/>
            </p14:nvContentPartPr>
            <p14:xfrm>
              <a:off x="6165252" y="2203254"/>
              <a:ext cx="360" cy="3911400"/>
            </p14:xfrm>
          </p:contentPart>
        </mc:Choice>
        <mc:Fallback xmlns="">
          <p:pic>
            <p:nvPicPr>
              <p:cNvPr id="7" name="Ink 6">
                <a:extLst>
                  <a:ext uri="{FF2B5EF4-FFF2-40B4-BE49-F238E27FC236}">
                    <a16:creationId xmlns:a16="http://schemas.microsoft.com/office/drawing/2014/main" id="{5A759C20-D695-4F88-A83B-5040E7C20756}"/>
                  </a:ext>
                </a:extLst>
              </p:cNvPr>
              <p:cNvPicPr/>
              <p:nvPr/>
            </p:nvPicPr>
            <p:blipFill>
              <a:blip r:embed="rId4"/>
              <a:stretch>
                <a:fillRect/>
              </a:stretch>
            </p:blipFill>
            <p:spPr>
              <a:xfrm>
                <a:off x="6156252" y="2194614"/>
                <a:ext cx="18000" cy="3929040"/>
              </a:xfrm>
              <a:prstGeom prst="rect">
                <a:avLst/>
              </a:prstGeom>
            </p:spPr>
          </p:pic>
        </mc:Fallback>
      </mc:AlternateContent>
      <p:sp>
        <p:nvSpPr>
          <p:cNvPr id="8" name="TextBox 7">
            <a:extLst>
              <a:ext uri="{FF2B5EF4-FFF2-40B4-BE49-F238E27FC236}">
                <a16:creationId xmlns="" xmlns:a16="http://schemas.microsoft.com/office/drawing/2014/main" id="{76BAA604-EAE1-4DB7-8E37-AE418758351C}"/>
              </a:ext>
            </a:extLst>
          </p:cNvPr>
          <p:cNvSpPr txBox="1"/>
          <p:nvPr/>
        </p:nvSpPr>
        <p:spPr>
          <a:xfrm>
            <a:off x="6342144" y="2088833"/>
            <a:ext cx="2179422" cy="646331"/>
          </a:xfrm>
          <a:prstGeom prst="rect">
            <a:avLst/>
          </a:prstGeom>
          <a:noFill/>
        </p:spPr>
        <p:txBody>
          <a:bodyPr wrap="square" rtlCol="0">
            <a:spAutoFit/>
          </a:bodyPr>
          <a:lstStyle/>
          <a:p>
            <a:r>
              <a:rPr lang="en-US" dirty="0"/>
              <a:t>Mean, median, mode</a:t>
            </a:r>
          </a:p>
        </p:txBody>
      </p:sp>
    </p:spTree>
    <p:extLst>
      <p:ext uri="{BB962C8B-B14F-4D97-AF65-F5344CB8AC3E}">
        <p14:creationId xmlns:p14="http://schemas.microsoft.com/office/powerpoint/2010/main" val="40321278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3A89C8-EB6F-4E36-9928-323FE297C9B1}"/>
              </a:ext>
            </a:extLst>
          </p:cNvPr>
          <p:cNvSpPr>
            <a:spLocks noGrp="1"/>
          </p:cNvSpPr>
          <p:nvPr>
            <p:ph type="title"/>
          </p:nvPr>
        </p:nvSpPr>
        <p:spPr/>
        <p:txBody>
          <a:bodyPr/>
          <a:lstStyle/>
          <a:p>
            <a:r>
              <a:rPr lang="en-US" dirty="0"/>
              <a:t>Step 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99FB977-FB9C-48A6-ADEB-995E0CCFC940}"/>
                  </a:ext>
                </a:extLst>
              </p:cNvPr>
              <p:cNvSpPr>
                <a:spLocks noGrp="1"/>
              </p:cNvSpPr>
              <p:nvPr>
                <p:ph idx="1"/>
              </p:nvPr>
            </p:nvSpPr>
            <p:spPr/>
            <p:txBody>
              <a:bodyPr/>
              <a:lstStyle/>
              <a:p>
                <a:r>
                  <a:rPr lang="en-US" dirty="0"/>
                  <a:t>Remember because of correction for continuity we have to find both z scores (for 61.5 and 62.5)</a:t>
                </a:r>
              </a:p>
              <a:p>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oMath>
                </a14:m>
                <a:r>
                  <a:rPr lang="en-US" dirty="0"/>
                  <a:t>=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61.5 −50</m:t>
                        </m:r>
                      </m:num>
                      <m:den>
                        <m:r>
                          <a:rPr lang="en-US" b="0" i="1" smtClean="0">
                            <a:latin typeface="Cambria Math" panose="02040503050406030204" pitchFamily="18" charset="0"/>
                          </a:rPr>
                          <m:t>6.12</m:t>
                        </m:r>
                      </m:den>
                    </m:f>
                  </m:oMath>
                </a14:m>
                <a:r>
                  <a:rPr lang="en-US" dirty="0"/>
                  <a:t> ≈ 1.88</a:t>
                </a:r>
              </a:p>
              <a:p>
                <a:endParaRPr lang="en-US" dirty="0"/>
              </a:p>
              <a:p>
                <a14:m>
                  <m:oMath xmlns:m="http://schemas.openxmlformats.org/officeDocument/2006/math">
                    <m:sSub>
                      <m:sSubPr>
                        <m:ctrlPr>
                          <a:rPr lang="en-US" i="1">
                            <a:latin typeface="Cambria Math"/>
                          </a:rPr>
                        </m:ctrlPr>
                      </m:sSubPr>
                      <m:e>
                        <m:r>
                          <a:rPr lang="en-US" i="1">
                            <a:latin typeface="Cambria Math" panose="02040503050406030204" pitchFamily="18" charset="0"/>
                          </a:rPr>
                          <m:t>𝑍</m:t>
                        </m:r>
                      </m:e>
                      <m:sub>
                        <m:r>
                          <a:rPr lang="en-US" b="0" i="1" smtClean="0">
                            <a:latin typeface="Cambria Math" panose="02040503050406030204" pitchFamily="18" charset="0"/>
                          </a:rPr>
                          <m:t>2</m:t>
                        </m:r>
                      </m:sub>
                    </m:sSub>
                  </m:oMath>
                </a14:m>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6</m:t>
                        </m:r>
                        <m:r>
                          <a:rPr lang="en-US" b="0" i="1" smtClean="0">
                            <a:latin typeface="Cambria Math" panose="02040503050406030204" pitchFamily="18" charset="0"/>
                          </a:rPr>
                          <m:t>2</m:t>
                        </m:r>
                        <m:r>
                          <a:rPr lang="en-US" i="1">
                            <a:latin typeface="Cambria Math" panose="02040503050406030204" pitchFamily="18" charset="0"/>
                          </a:rPr>
                          <m:t>.5 −50</m:t>
                        </m:r>
                      </m:num>
                      <m:den>
                        <m:r>
                          <a:rPr lang="en-US" i="1">
                            <a:latin typeface="Cambria Math" panose="02040503050406030204" pitchFamily="18" charset="0"/>
                          </a:rPr>
                          <m:t>6.12</m:t>
                        </m:r>
                      </m:den>
                    </m:f>
                  </m:oMath>
                </a14:m>
                <a:r>
                  <a:rPr lang="en-US" dirty="0"/>
                  <a:t> ≈ 2.04</a:t>
                </a:r>
              </a:p>
            </p:txBody>
          </p:sp>
        </mc:Choice>
        <mc:Fallback xmlns="">
          <p:sp>
            <p:nvSpPr>
              <p:cNvPr id="3" name="Content Placeholder 2">
                <a:extLst>
                  <a:ext uri="{FF2B5EF4-FFF2-40B4-BE49-F238E27FC236}">
                    <a16:creationId xmlns:a16="http://schemas.microsoft.com/office/drawing/2014/main" id="{D99FB977-FB9C-48A6-ADEB-995E0CCFC940}"/>
                  </a:ext>
                </a:extLst>
              </p:cNvPr>
              <p:cNvSpPr>
                <a:spLocks noGrp="1" noRot="1" noChangeAspect="1" noMove="1" noResize="1" noEditPoints="1" noAdjustHandles="1" noChangeArrowheads="1" noChangeShapeType="1" noTextEdit="1"/>
              </p:cNvSpPr>
              <p:nvPr>
                <p:ph idx="1"/>
              </p:nvPr>
            </p:nvSpPr>
            <p:spPr>
              <a:blipFill>
                <a:blip r:embed="rId2"/>
                <a:stretch>
                  <a:fillRect l="-888" t="-2369"/>
                </a:stretch>
              </a:blipFill>
            </p:spPr>
            <p:txBody>
              <a:bodyPr/>
              <a:lstStyle/>
              <a:p>
                <a:r>
                  <a:rPr lang="en-US">
                    <a:noFill/>
                  </a:rPr>
                  <a:t> </a:t>
                </a:r>
              </a:p>
            </p:txBody>
          </p:sp>
        </mc:Fallback>
      </mc:AlternateContent>
    </p:spTree>
    <p:extLst>
      <p:ext uri="{BB962C8B-B14F-4D97-AF65-F5344CB8AC3E}">
        <p14:creationId xmlns:p14="http://schemas.microsoft.com/office/powerpoint/2010/main" val="28560137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6D3BF0-C66B-4103-AF02-A580F1CBE74F}"/>
              </a:ext>
            </a:extLst>
          </p:cNvPr>
          <p:cNvSpPr>
            <a:spLocks noGrp="1"/>
          </p:cNvSpPr>
          <p:nvPr>
            <p:ph type="title"/>
          </p:nvPr>
        </p:nvSpPr>
        <p:spPr/>
        <p:txBody>
          <a:bodyPr/>
          <a:lstStyle/>
          <a:p>
            <a:r>
              <a:rPr lang="en-US" dirty="0"/>
              <a:t>Step 6:</a:t>
            </a:r>
          </a:p>
        </p:txBody>
      </p:sp>
      <p:sp>
        <p:nvSpPr>
          <p:cNvPr id="3" name="Content Placeholder 2">
            <a:extLst>
              <a:ext uri="{FF2B5EF4-FFF2-40B4-BE49-F238E27FC236}">
                <a16:creationId xmlns="" xmlns:a16="http://schemas.microsoft.com/office/drawing/2014/main" id="{2389BD30-BB1A-45BC-8FB8-1D43855F0AB5}"/>
              </a:ext>
            </a:extLst>
          </p:cNvPr>
          <p:cNvSpPr>
            <a:spLocks noGrp="1"/>
          </p:cNvSpPr>
          <p:nvPr>
            <p:ph idx="1"/>
          </p:nvPr>
        </p:nvSpPr>
        <p:spPr/>
        <p:txBody>
          <a:bodyPr/>
          <a:lstStyle/>
          <a:p>
            <a:r>
              <a:rPr lang="en-US" dirty="0"/>
              <a:t>Z = 2.04 is 0.9793</a:t>
            </a:r>
          </a:p>
          <a:p>
            <a:r>
              <a:rPr lang="en-US" dirty="0"/>
              <a:t>Z = 1.88 is 0.9699</a:t>
            </a:r>
          </a:p>
          <a:p>
            <a:r>
              <a:rPr lang="en-US" dirty="0"/>
              <a:t>0.9793 – 0.9699 = 0.0094</a:t>
            </a:r>
          </a:p>
          <a:p>
            <a:r>
              <a:rPr lang="en-US" dirty="0"/>
              <a:t>So there is a 0.94% chance that exactly 62 people would say they fell asleep in a sample of 200. </a:t>
            </a:r>
          </a:p>
        </p:txBody>
      </p:sp>
    </p:spTree>
    <p:extLst>
      <p:ext uri="{BB962C8B-B14F-4D97-AF65-F5344CB8AC3E}">
        <p14:creationId xmlns:p14="http://schemas.microsoft.com/office/powerpoint/2010/main" val="408771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1F2280-8186-49A1-9541-245729317493}"/>
              </a:ext>
            </a:extLst>
          </p:cNvPr>
          <p:cNvSpPr>
            <a:spLocks noGrp="1"/>
          </p:cNvSpPr>
          <p:nvPr>
            <p:ph type="title"/>
          </p:nvPr>
        </p:nvSpPr>
        <p:spPr/>
        <p:txBody>
          <a:bodyPr/>
          <a:lstStyle/>
          <a:p>
            <a:r>
              <a:rPr lang="en-US" dirty="0"/>
              <a:t>Your try!	</a:t>
            </a:r>
          </a:p>
        </p:txBody>
      </p:sp>
      <p:sp>
        <p:nvSpPr>
          <p:cNvPr id="3" name="Content Placeholder 2">
            <a:extLst>
              <a:ext uri="{FF2B5EF4-FFF2-40B4-BE49-F238E27FC236}">
                <a16:creationId xmlns="" xmlns:a16="http://schemas.microsoft.com/office/drawing/2014/main" id="{37973648-B790-4874-B19D-EDE504463B95}"/>
              </a:ext>
            </a:extLst>
          </p:cNvPr>
          <p:cNvSpPr>
            <a:spLocks noGrp="1"/>
          </p:cNvSpPr>
          <p:nvPr>
            <p:ph idx="1"/>
          </p:nvPr>
        </p:nvSpPr>
        <p:spPr/>
        <p:txBody>
          <a:bodyPr/>
          <a:lstStyle/>
          <a:p>
            <a:r>
              <a:rPr lang="en-US" dirty="0"/>
              <a:t>10% of Americans are allergic to ragweed. If a random sample of 200 people is selected, find the probability that 10 or more will be allergic to ragweed. </a:t>
            </a:r>
          </a:p>
          <a:p>
            <a:endParaRPr lang="en-US" dirty="0"/>
          </a:p>
          <a:p>
            <a:endParaRPr lang="en-US" dirty="0"/>
          </a:p>
          <a:p>
            <a:r>
              <a:rPr lang="en-US" dirty="0"/>
              <a:t>The probability that 10 or more people would be allergic to ragweed in a sample of 200 people is 99.34%</a:t>
            </a:r>
          </a:p>
        </p:txBody>
      </p:sp>
    </p:spTree>
    <p:extLst>
      <p:ext uri="{BB962C8B-B14F-4D97-AF65-F5344CB8AC3E}">
        <p14:creationId xmlns:p14="http://schemas.microsoft.com/office/powerpoint/2010/main" val="32143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44967-A0E0-45F9-B5C3-C928CEB16F90}"/>
              </a:ext>
            </a:extLst>
          </p:cNvPr>
          <p:cNvSpPr>
            <a:spLocks noGrp="1"/>
          </p:cNvSpPr>
          <p:nvPr>
            <p:ph type="title"/>
          </p:nvPr>
        </p:nvSpPr>
        <p:spPr/>
        <p:txBody>
          <a:bodyPr/>
          <a:lstStyle/>
          <a:p>
            <a:r>
              <a:rPr lang="en-US" dirty="0"/>
              <a:t>HW 6-4</a:t>
            </a:r>
          </a:p>
        </p:txBody>
      </p:sp>
      <p:sp>
        <p:nvSpPr>
          <p:cNvPr id="3" name="Content Placeholder 2">
            <a:extLst>
              <a:ext uri="{FF2B5EF4-FFF2-40B4-BE49-F238E27FC236}">
                <a16:creationId xmlns="" xmlns:a16="http://schemas.microsoft.com/office/drawing/2014/main" id="{B29F2C79-4E44-44FE-9F14-52984406021F}"/>
              </a:ext>
            </a:extLst>
          </p:cNvPr>
          <p:cNvSpPr>
            <a:spLocks noGrp="1"/>
          </p:cNvSpPr>
          <p:nvPr>
            <p:ph idx="1"/>
          </p:nvPr>
        </p:nvSpPr>
        <p:spPr/>
        <p:txBody>
          <a:bodyPr/>
          <a:lstStyle/>
          <a:p>
            <a:pPr marL="0" indent="0">
              <a:buNone/>
            </a:pPr>
            <a:r>
              <a:rPr lang="en-US" dirty="0"/>
              <a:t>P360 #6, 9-12</a:t>
            </a:r>
          </a:p>
        </p:txBody>
      </p:sp>
    </p:spTree>
    <p:extLst>
      <p:ext uri="{BB962C8B-B14F-4D97-AF65-F5344CB8AC3E}">
        <p14:creationId xmlns:p14="http://schemas.microsoft.com/office/powerpoint/2010/main" val="14843207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8D6902-4AAD-4305-9434-B46B0F42559B}"/>
              </a:ext>
            </a:extLst>
          </p:cNvPr>
          <p:cNvSpPr>
            <a:spLocks noGrp="1"/>
          </p:cNvSpPr>
          <p:nvPr>
            <p:ph type="title"/>
          </p:nvPr>
        </p:nvSpPr>
        <p:spPr/>
        <p:txBody>
          <a:bodyPr/>
          <a:lstStyle/>
          <a:p>
            <a:r>
              <a:rPr lang="en-US" dirty="0"/>
              <a:t>Review Problems</a:t>
            </a:r>
          </a:p>
        </p:txBody>
      </p:sp>
      <p:sp>
        <p:nvSpPr>
          <p:cNvPr id="3" name="Content Placeholder 2">
            <a:extLst>
              <a:ext uri="{FF2B5EF4-FFF2-40B4-BE49-F238E27FC236}">
                <a16:creationId xmlns="" xmlns:a16="http://schemas.microsoft.com/office/drawing/2014/main" id="{D5E36E9C-F66D-4F60-8F36-3D9DB0F50ACE}"/>
              </a:ext>
            </a:extLst>
          </p:cNvPr>
          <p:cNvSpPr>
            <a:spLocks noGrp="1"/>
          </p:cNvSpPr>
          <p:nvPr>
            <p:ph idx="1"/>
          </p:nvPr>
        </p:nvSpPr>
        <p:spPr/>
        <p:txBody>
          <a:bodyPr/>
          <a:lstStyle/>
          <a:p>
            <a:r>
              <a:rPr lang="en-US" dirty="0"/>
              <a:t>P362 #2-22 even</a:t>
            </a:r>
          </a:p>
          <a:p>
            <a:endParaRPr lang="en-US" dirty="0"/>
          </a:p>
          <a:p>
            <a:endParaRPr lang="en-US" dirty="0"/>
          </a:p>
          <a:p>
            <a:r>
              <a:rPr lang="en-US" dirty="0"/>
              <a:t>Day 2 extras: 18-19abcd, </a:t>
            </a:r>
            <a:r>
              <a:rPr lang="en-US"/>
              <a:t>20-32 even </a:t>
            </a:r>
            <a:endParaRPr lang="en-US" dirty="0"/>
          </a:p>
        </p:txBody>
      </p:sp>
    </p:spTree>
    <p:extLst>
      <p:ext uri="{BB962C8B-B14F-4D97-AF65-F5344CB8AC3E}">
        <p14:creationId xmlns:p14="http://schemas.microsoft.com/office/powerpoint/2010/main" val="4279036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 xmlns:a16="http://schemas.microsoft.com/office/drawing/2014/main" id="{B3F9E774-F054-4892-8E69-C76B2C8545F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76" name="Picture 75">
            <a:extLst>
              <a:ext uri="{FF2B5EF4-FFF2-40B4-BE49-F238E27FC236}">
                <a16:creationId xmlns="" xmlns:a16="http://schemas.microsoft.com/office/drawing/2014/main" id="{BEF6A099-2A38-4C66-88FF-FDBCB564E5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8" name="Rectangle 77">
            <a:extLst>
              <a:ext uri="{FF2B5EF4-FFF2-40B4-BE49-F238E27FC236}">
                <a16:creationId xmlns="" xmlns:a16="http://schemas.microsoft.com/office/drawing/2014/main" id="{D0D98427-7B26-46E2-93FE-CB8CD38542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 xmlns:a16="http://schemas.microsoft.com/office/drawing/2014/main" id="{B15A4233-F980-4EF6-B2C0-D7C63E752A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9A1D730-E6DB-48F5-A743-C91042D90041}"/>
              </a:ext>
            </a:extLst>
          </p:cNvPr>
          <p:cNvSpPr>
            <a:spLocks noGrp="1"/>
          </p:cNvSpPr>
          <p:nvPr>
            <p:ph type="title"/>
          </p:nvPr>
        </p:nvSpPr>
        <p:spPr>
          <a:xfrm>
            <a:off x="680321" y="753228"/>
            <a:ext cx="4136123" cy="1080938"/>
          </a:xfrm>
        </p:spPr>
        <p:txBody>
          <a:bodyPr>
            <a:normAutofit/>
          </a:bodyPr>
          <a:lstStyle/>
          <a:p>
            <a:r>
              <a:rPr lang="en-US" sz="2400">
                <a:solidFill>
                  <a:srgbClr val="FFFFFF"/>
                </a:solidFill>
              </a:rPr>
              <a:t>Skewed distribution</a:t>
            </a:r>
          </a:p>
        </p:txBody>
      </p:sp>
      <p:pic>
        <p:nvPicPr>
          <p:cNvPr id="1041" name="Picture 81">
            <a:extLst>
              <a:ext uri="{FF2B5EF4-FFF2-40B4-BE49-F238E27FC236}">
                <a16:creationId xmlns="" xmlns:a16="http://schemas.microsoft.com/office/drawing/2014/main" id="{3B7E3E62-AACE-4D18-93B3-B4C452E287C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042" name="Content Placeholder 1030">
            <a:extLst>
              <a:ext uri="{FF2B5EF4-FFF2-40B4-BE49-F238E27FC236}">
                <a16:creationId xmlns="" xmlns:a16="http://schemas.microsoft.com/office/drawing/2014/main" id="{D42E6E67-EC7B-4921-A29C-DCEB3550490B}"/>
              </a:ext>
            </a:extLst>
          </p:cNvPr>
          <p:cNvSpPr>
            <a:spLocks noGrp="1"/>
          </p:cNvSpPr>
          <p:nvPr>
            <p:ph idx="1"/>
          </p:nvPr>
        </p:nvSpPr>
        <p:spPr>
          <a:xfrm>
            <a:off x="680321" y="2336873"/>
            <a:ext cx="3656289" cy="3599316"/>
          </a:xfrm>
        </p:spPr>
        <p:txBody>
          <a:bodyPr>
            <a:normAutofit/>
          </a:bodyPr>
          <a:lstStyle/>
          <a:p>
            <a:r>
              <a:rPr lang="en-US" sz="3200" dirty="0">
                <a:solidFill>
                  <a:srgbClr val="FFFFFF"/>
                </a:solidFill>
              </a:rPr>
              <a:t>When a majority of data values fall outside the mean</a:t>
            </a:r>
          </a:p>
        </p:txBody>
      </p:sp>
      <p:sp useBgFill="1">
        <p:nvSpPr>
          <p:cNvPr id="84" name="Rectangle 83">
            <a:extLst>
              <a:ext uri="{FF2B5EF4-FFF2-40B4-BE49-F238E27FC236}">
                <a16:creationId xmlns="" xmlns:a16="http://schemas.microsoft.com/office/drawing/2014/main" id="{421B5709-714B-4EA8-8C75-C105D9B4D5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3" name="Picture 2" descr="Image result for negatively skewed normal distribution">
            <a:extLst>
              <a:ext uri="{FF2B5EF4-FFF2-40B4-BE49-F238E27FC236}">
                <a16:creationId xmlns="" xmlns:a16="http://schemas.microsoft.com/office/drawing/2014/main" id="{AF09398E-F957-406E-813A-51E4A0F9C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085" y="2137908"/>
            <a:ext cx="5629268" cy="257539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289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353A0D-79B2-4F0D-BA51-FAC5C4B80FBD}"/>
              </a:ext>
            </a:extLst>
          </p:cNvPr>
          <p:cNvSpPr>
            <a:spLocks noGrp="1"/>
          </p:cNvSpPr>
          <p:nvPr>
            <p:ph type="title"/>
          </p:nvPr>
        </p:nvSpPr>
        <p:spPr/>
        <p:txBody>
          <a:bodyPr/>
          <a:lstStyle/>
          <a:p>
            <a:r>
              <a:rPr lang="en-US" dirty="0"/>
              <a:t>3. Unimodal </a:t>
            </a:r>
          </a:p>
        </p:txBody>
      </p:sp>
      <p:pic>
        <p:nvPicPr>
          <p:cNvPr id="3074" name="Picture 2" descr="Image result for bimodal">
            <a:extLst>
              <a:ext uri="{FF2B5EF4-FFF2-40B4-BE49-F238E27FC236}">
                <a16:creationId xmlns="" xmlns:a16="http://schemas.microsoft.com/office/drawing/2014/main" id="{BFE0A238-DCA4-4B1A-99D0-2B40485430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070" y="3385740"/>
            <a:ext cx="4088889" cy="16380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 xmlns:a16="http://schemas.microsoft.com/office/drawing/2014/main" id="{CDD2B8AF-7E0D-4137-BAB2-90EBFBA0CC51}"/>
                  </a:ext>
                </a:extLst>
              </p14:cNvPr>
              <p14:cNvContentPartPr/>
              <p14:nvPr/>
            </p14:nvContentPartPr>
            <p14:xfrm>
              <a:off x="927252" y="2969334"/>
              <a:ext cx="36720" cy="14040"/>
            </p14:xfrm>
          </p:contentPart>
        </mc:Choice>
        <mc:Fallback xmlns="">
          <p:pic>
            <p:nvPicPr>
              <p:cNvPr id="4" name="Ink 3">
                <a:extLst>
                  <a:ext uri="{FF2B5EF4-FFF2-40B4-BE49-F238E27FC236}">
                    <a16:creationId xmlns:a16="http://schemas.microsoft.com/office/drawing/2014/main" id="{CDD2B8AF-7E0D-4137-BAB2-90EBFBA0CC51}"/>
                  </a:ext>
                </a:extLst>
              </p:cNvPr>
              <p:cNvPicPr/>
              <p:nvPr/>
            </p:nvPicPr>
            <p:blipFill>
              <a:blip r:embed="rId4"/>
              <a:stretch>
                <a:fillRect/>
              </a:stretch>
            </p:blipFill>
            <p:spPr>
              <a:xfrm>
                <a:off x="918252" y="2960334"/>
                <a:ext cx="54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 xmlns:a16="http://schemas.microsoft.com/office/drawing/2014/main" id="{7014E5CE-7004-4CD5-A028-0C59678E25ED}"/>
                  </a:ext>
                </a:extLst>
              </p14:cNvPr>
              <p14:cNvContentPartPr/>
              <p14:nvPr/>
            </p14:nvContentPartPr>
            <p14:xfrm>
              <a:off x="3722025" y="5744935"/>
              <a:ext cx="360" cy="360"/>
            </p14:xfrm>
          </p:contentPart>
        </mc:Choice>
        <mc:Fallback xmlns="">
          <p:pic>
            <p:nvPicPr>
              <p:cNvPr id="10" name="Ink 9">
                <a:extLst>
                  <a:ext uri="{FF2B5EF4-FFF2-40B4-BE49-F238E27FC236}">
                    <a16:creationId xmlns:a16="http://schemas.microsoft.com/office/drawing/2014/main" id="{7014E5CE-7004-4CD5-A028-0C59678E25ED}"/>
                  </a:ext>
                </a:extLst>
              </p:cNvPr>
              <p:cNvPicPr/>
              <p:nvPr/>
            </p:nvPicPr>
            <p:blipFill>
              <a:blip r:embed="rId6"/>
              <a:stretch>
                <a:fillRect/>
              </a:stretch>
            </p:blipFill>
            <p:spPr>
              <a:xfrm>
                <a:off x="3659385" y="568193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 xmlns:a16="http://schemas.microsoft.com/office/drawing/2014/main" id="{46D0C169-39EC-4EA4-BA20-F3F3EAD9E8D4}"/>
                  </a:ext>
                </a:extLst>
              </p14:cNvPr>
              <p14:cNvContentPartPr/>
              <p14:nvPr/>
            </p14:nvContentPartPr>
            <p14:xfrm>
              <a:off x="701625" y="3250855"/>
              <a:ext cx="4533120" cy="1765440"/>
            </p14:xfrm>
          </p:contentPart>
        </mc:Choice>
        <mc:Fallback xmlns="">
          <p:pic>
            <p:nvPicPr>
              <p:cNvPr id="12" name="Ink 11">
                <a:extLst>
                  <a:ext uri="{FF2B5EF4-FFF2-40B4-BE49-F238E27FC236}">
                    <a16:creationId xmlns:a16="http://schemas.microsoft.com/office/drawing/2014/main" id="{46D0C169-39EC-4EA4-BA20-F3F3EAD9E8D4}"/>
                  </a:ext>
                </a:extLst>
              </p:cNvPr>
              <p:cNvPicPr/>
              <p:nvPr/>
            </p:nvPicPr>
            <p:blipFill>
              <a:blip r:embed="rId8"/>
              <a:stretch>
                <a:fillRect/>
              </a:stretch>
            </p:blipFill>
            <p:spPr>
              <a:xfrm>
                <a:off x="638980" y="3188202"/>
                <a:ext cx="4658770" cy="1891106"/>
              </a:xfrm>
              <a:prstGeom prst="rect">
                <a:avLst/>
              </a:prstGeom>
            </p:spPr>
          </p:pic>
        </mc:Fallback>
      </mc:AlternateContent>
      <p:pic>
        <p:nvPicPr>
          <p:cNvPr id="3076" name="Picture 4" descr="Image result for normal distribution">
            <a:extLst>
              <a:ext uri="{FF2B5EF4-FFF2-40B4-BE49-F238E27FC236}">
                <a16:creationId xmlns="" xmlns:a16="http://schemas.microsoft.com/office/drawing/2014/main" id="{E02BB7B8-3C1B-4CE1-BF13-C2709A9268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5586" y="3429000"/>
            <a:ext cx="4088888" cy="25187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thumbs up">
            <a:extLst>
              <a:ext uri="{FF2B5EF4-FFF2-40B4-BE49-F238E27FC236}">
                <a16:creationId xmlns="" xmlns:a16="http://schemas.microsoft.com/office/drawing/2014/main" id="{3280CD30-6877-4323-B06F-E457D96D54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7257" y="79594"/>
            <a:ext cx="3092624" cy="330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wheel(1)">
                                      <p:cBhvr>
                                        <p:cTn id="14" dur="20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animEffect transition="in" filter="randombar(horizontal)">
                                      <p:cBhvr>
                                        <p:cTn id="19"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14359</TotalTime>
  <Words>2839</Words>
  <Application>Microsoft Office PowerPoint</Application>
  <PresentationFormat>Custom</PresentationFormat>
  <Paragraphs>376</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Berlin</vt:lpstr>
      <vt:lpstr>Chapter 6: The Normal Distribution</vt:lpstr>
      <vt:lpstr>6-1: Normal Distributions</vt:lpstr>
      <vt:lpstr>What is the normal distribution? </vt:lpstr>
      <vt:lpstr>Examples with different mean/SD</vt:lpstr>
      <vt:lpstr>Properties of theoretical Normal Distribution</vt:lpstr>
      <vt:lpstr>1. Normal Distribution is Bell-Shaped </vt:lpstr>
      <vt:lpstr>2. Mean, median, mode at center of distribution</vt:lpstr>
      <vt:lpstr>Skewed distribution</vt:lpstr>
      <vt:lpstr>3. Unimodal </vt:lpstr>
      <vt:lpstr>4. Symmetric about the mean</vt:lpstr>
      <vt:lpstr>5. The curve is continuous (no gaps) </vt:lpstr>
      <vt:lpstr>6. Never touches the X axis </vt:lpstr>
      <vt:lpstr>7.  Total area adds up to 1.00 or 100%</vt:lpstr>
      <vt:lpstr>8. Area within 1 SD is 0.68, 2 SD is 0.95, 3 SD is 0.997 </vt:lpstr>
      <vt:lpstr>Z scores </vt:lpstr>
      <vt:lpstr>Finding area under standard normal distribution</vt:lpstr>
      <vt:lpstr>Example</vt:lpstr>
      <vt:lpstr>Example #2</vt:lpstr>
      <vt:lpstr>Try these on your own</vt:lpstr>
      <vt:lpstr>HW 6-1 day 1</vt:lpstr>
      <vt:lpstr>If the desired area is between two Z scores</vt:lpstr>
      <vt:lpstr>Think of it as a rectangle</vt:lpstr>
      <vt:lpstr>On your own</vt:lpstr>
      <vt:lpstr>Try on your own</vt:lpstr>
      <vt:lpstr>What if you are given an area…</vt:lpstr>
      <vt:lpstr>Example continued </vt:lpstr>
      <vt:lpstr>Find the Z value to the left of the mean so that 97.78% of the distribution curve lies to the right of it</vt:lpstr>
      <vt:lpstr>Try on your own </vt:lpstr>
      <vt:lpstr>HW 6-1 Day 2</vt:lpstr>
      <vt:lpstr>Section 6-2: Applications of the Normal Distribution</vt:lpstr>
      <vt:lpstr>Z scores </vt:lpstr>
      <vt:lpstr>Real Life Applications</vt:lpstr>
      <vt:lpstr>Example 1</vt:lpstr>
      <vt:lpstr>Try by yourself </vt:lpstr>
      <vt:lpstr>Also, we have technology</vt:lpstr>
      <vt:lpstr>Let’s try it </vt:lpstr>
      <vt:lpstr>6-2 Homework Day 1</vt:lpstr>
      <vt:lpstr>Sometimes need to find X value</vt:lpstr>
      <vt:lpstr>Procedure for Finding Data Values for specific probabilities </vt:lpstr>
      <vt:lpstr>Example 1</vt:lpstr>
      <vt:lpstr>Continued </vt:lpstr>
      <vt:lpstr>Try on your own </vt:lpstr>
      <vt:lpstr>Determining normality </vt:lpstr>
      <vt:lpstr>Let’s check for Skewedness</vt:lpstr>
      <vt:lpstr>Example for you to try </vt:lpstr>
      <vt:lpstr>HW Section 6-2</vt:lpstr>
      <vt:lpstr>Section 6-3 The Central Limit Theorem </vt:lpstr>
      <vt:lpstr>Example</vt:lpstr>
      <vt:lpstr>Example</vt:lpstr>
      <vt:lpstr>Continued </vt:lpstr>
      <vt:lpstr>Let’s get to the Central Limit Theorem</vt:lpstr>
      <vt:lpstr>Example </vt:lpstr>
      <vt:lpstr>Step 1: </vt:lpstr>
      <vt:lpstr>Step 2:</vt:lpstr>
      <vt:lpstr>Step 3: </vt:lpstr>
      <vt:lpstr>Example for you to try</vt:lpstr>
      <vt:lpstr>Determining which formula to use</vt:lpstr>
      <vt:lpstr>HW 6-3</vt:lpstr>
      <vt:lpstr>6-4 The normal approximation to the binomial distribution</vt:lpstr>
      <vt:lpstr>When does binomial approach normal </vt:lpstr>
      <vt:lpstr>Correction for continuity</vt:lpstr>
      <vt:lpstr>A couple of examples for correction for continuity</vt:lpstr>
      <vt:lpstr>Also we remember how to find Binomial SD and mean</vt:lpstr>
      <vt:lpstr>Procedure </vt:lpstr>
      <vt:lpstr>Let’s go through one together </vt:lpstr>
      <vt:lpstr>Step 1:</vt:lpstr>
      <vt:lpstr>Step 2: </vt:lpstr>
      <vt:lpstr>Step 3: </vt:lpstr>
      <vt:lpstr>Step 4:</vt:lpstr>
      <vt:lpstr>Step 5:</vt:lpstr>
      <vt:lpstr>Step 6:</vt:lpstr>
      <vt:lpstr>Your try! </vt:lpstr>
      <vt:lpstr>HW 6-4</vt:lpstr>
      <vt:lpstr>Review Problems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The Normal Distribution</dc:title>
  <dc:creator>Brandon Wilkerson</dc:creator>
  <cp:lastModifiedBy>pv</cp:lastModifiedBy>
  <cp:revision>88</cp:revision>
  <dcterms:created xsi:type="dcterms:W3CDTF">2019-01-02T15:55:06Z</dcterms:created>
  <dcterms:modified xsi:type="dcterms:W3CDTF">2020-01-24T20:19:19Z</dcterms:modified>
</cp:coreProperties>
</file>