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5" Type="http://schemas.openxmlformats.org/officeDocument/2006/relationships/image" Target="../media/image27.wmf"/><Relationship Id="rId4"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E46E65-8B10-4DC1-B0D9-1469307E6F8A}"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46E65-8B10-4DC1-B0D9-1469307E6F8A}"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E46E65-8B10-4DC1-B0D9-1469307E6F8A}"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E46E65-8B10-4DC1-B0D9-1469307E6F8A}"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DE46E65-8B10-4DC1-B0D9-1469307E6F8A}" type="datetimeFigureOut">
              <a:rPr lang="en-US" smtClean="0"/>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E46E65-8B10-4DC1-B0D9-1469307E6F8A}"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4A93-D9D1-47C5-AA55-16641B67FFC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E46E65-8B10-4DC1-B0D9-1469307E6F8A}" type="datetimeFigureOut">
              <a:rPr lang="en-US" smtClean="0"/>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E46E65-8B10-4DC1-B0D9-1469307E6F8A}" type="datetimeFigureOut">
              <a:rPr lang="en-US" smtClean="0"/>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46E65-8B10-4DC1-B0D9-1469307E6F8A}" type="datetimeFigureOut">
              <a:rPr lang="en-US" smtClean="0"/>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DE46E65-8B10-4DC1-B0D9-1469307E6F8A}" type="datetimeFigureOut">
              <a:rPr lang="en-US" smtClean="0"/>
              <a:t>2/10/2020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EF74A93-D9D1-47C5-AA55-16641B67FF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E46E65-8B10-4DC1-B0D9-1469307E6F8A}" type="datetimeFigureOut">
              <a:rPr lang="en-US" smtClean="0"/>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4A93-D9D1-47C5-AA55-16641B67FFC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DE46E65-8B10-4DC1-B0D9-1469307E6F8A}" type="datetimeFigureOut">
              <a:rPr lang="en-US" smtClean="0"/>
              <a:t>2/10/2020</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EF74A93-D9D1-47C5-AA55-16641B67FFC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5.bin"/><Relationship Id="rId4" Type="http://schemas.openxmlformats.org/officeDocument/2006/relationships/image" Target="../media/image9.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8.bin"/><Relationship Id="rId4" Type="http://schemas.openxmlformats.org/officeDocument/2006/relationships/image" Target="../media/image14.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7.wmf"/></Relationships>
</file>

<file path=ppt/slides/_rels/slide2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9.wmf"/><Relationship Id="rId5" Type="http://schemas.openxmlformats.org/officeDocument/2006/relationships/oleObject" Target="../embeddings/oleObject13.bin"/><Relationship Id="rId4" Type="http://schemas.openxmlformats.org/officeDocument/2006/relationships/image" Target="../media/image18.wmf"/></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2.wmf"/><Relationship Id="rId5" Type="http://schemas.openxmlformats.org/officeDocument/2006/relationships/oleObject" Target="../embeddings/oleObject16.bin"/><Relationship Id="rId4" Type="http://schemas.openxmlformats.org/officeDocument/2006/relationships/image" Target="../media/image21.wmf"/></Relationships>
</file>

<file path=ppt/slides/_rels/slide31.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7.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4.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20.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 Id="rId5" Type="http://schemas.openxmlformats.org/officeDocument/2006/relationships/image" Target="../media/image7.wmf"/><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Chapter 7:  confidence </a:t>
            </a:r>
            <a:r>
              <a:rPr lang="en-US" sz="4800" dirty="0" err="1" smtClean="0"/>
              <a:t>inTervals</a:t>
            </a:r>
            <a:r>
              <a:rPr lang="en-US" sz="4800" dirty="0" smtClean="0"/>
              <a:t> and sample size</a:t>
            </a:r>
            <a:endParaRPr lang="en-US" sz="4800"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82187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304800"/>
                <a:ext cx="9067800" cy="5155257"/>
              </a:xfrm>
              <a:prstGeom prst="rect">
                <a:avLst/>
              </a:prstGeom>
              <a:noFill/>
            </p:spPr>
            <p:txBody>
              <a:bodyPr wrap="square" rtlCol="0">
                <a:spAutoFit/>
              </a:bodyPr>
              <a:lstStyle/>
              <a:p>
                <a:r>
                  <a:rPr lang="en-US" sz="4000" dirty="0" smtClean="0"/>
                  <a:t>n = 72		   = 24			</a:t>
                </a:r>
                <a:r>
                  <a:rPr lang="el-GR" sz="4000" dirty="0" smtClean="0">
                    <a:latin typeface="Calibri"/>
                  </a:rPr>
                  <a:t>σ</a:t>
                </a:r>
                <a:r>
                  <a:rPr lang="en-US" sz="4000" dirty="0" smtClean="0">
                    <a:latin typeface="Calibri"/>
                  </a:rPr>
                  <a:t> = 8.7</a:t>
                </a:r>
                <a:r>
                  <a:rPr lang="en-US" sz="4000" dirty="0" smtClean="0"/>
                  <a:t> 	</a:t>
                </a:r>
              </a:p>
              <a:p>
                <a:endParaRPr lang="en-US" sz="4000" dirty="0"/>
              </a:p>
              <a:p>
                <a:endParaRPr lang="en-US" sz="4000" dirty="0" smtClean="0"/>
              </a:p>
              <a:p>
                <a:endParaRPr lang="en-US" sz="4000" dirty="0"/>
              </a:p>
              <a:p>
                <a:endParaRPr lang="en-US" sz="4000" dirty="0" smtClean="0"/>
              </a:p>
              <a:p>
                <a:endParaRPr lang="en-US" sz="4000" dirty="0"/>
              </a:p>
              <a:p>
                <a:r>
                  <a:rPr lang="en-US" sz="4000" dirty="0" smtClean="0"/>
                  <a:t> </a:t>
                </a:r>
              </a:p>
              <a:p>
                <a:endParaRPr lang="en-US" sz="4000" dirty="0"/>
              </a:p>
              <a:p>
                <a:r>
                  <a:rPr lang="en-US" sz="900" dirty="0" smtClean="0"/>
                  <a:t>24 </a:t>
                </a:r>
                <a14:m>
                  <m:oMath xmlns:m="http://schemas.openxmlformats.org/officeDocument/2006/math">
                    <m:r>
                      <a:rPr lang="en-US" sz="900" i="1" smtClean="0">
                        <a:latin typeface="Cambria Math"/>
                        <a:ea typeface="Cambria Math"/>
                      </a:rPr>
                      <m:t>±</m:t>
                    </m:r>
                  </m:oMath>
                </a14:m>
                <a:r>
                  <a:rPr lang="en-US" sz="900" dirty="0" smtClean="0"/>
                  <a:t> 2.01 = (21.99 – 26.01)</a:t>
                </a:r>
                <a:endParaRPr lang="en-US" sz="900" dirty="0"/>
              </a:p>
            </p:txBody>
          </p:sp>
        </mc:Choice>
        <mc:Fallback xmlns="">
          <p:sp>
            <p:nvSpPr>
              <p:cNvPr id="2" name="TextBox 1"/>
              <p:cNvSpPr txBox="1">
                <a:spLocks noRot="1" noChangeAspect="1" noMove="1" noResize="1" noEditPoints="1" noAdjustHandles="1" noChangeArrowheads="1" noChangeShapeType="1" noTextEdit="1"/>
              </p:cNvSpPr>
              <p:nvPr/>
            </p:nvSpPr>
            <p:spPr>
              <a:xfrm>
                <a:off x="76200" y="304800"/>
                <a:ext cx="9067800" cy="5155257"/>
              </a:xfrm>
              <a:prstGeom prst="rect">
                <a:avLst/>
              </a:prstGeom>
              <a:blipFill rotWithShape="1">
                <a:blip r:embed="rId3"/>
                <a:stretch>
                  <a:fillRect l="-2421" t="-2364"/>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4188432233"/>
              </p:ext>
            </p:extLst>
          </p:nvPr>
        </p:nvGraphicFramePr>
        <p:xfrm>
          <a:off x="2590800" y="378549"/>
          <a:ext cx="560387" cy="560387"/>
        </p:xfrm>
        <a:graphic>
          <a:graphicData uri="http://schemas.openxmlformats.org/presentationml/2006/ole">
            <mc:AlternateContent xmlns:mc="http://schemas.openxmlformats.org/markup-compatibility/2006">
              <mc:Choice xmlns:v="urn:schemas-microsoft-com:vml" Requires="v">
                <p:oleObj spid="_x0000_s3109" name="Equation" r:id="rId4" imgW="203040" imgH="203040" progId="Equation.DSMT4">
                  <p:embed/>
                </p:oleObj>
              </mc:Choice>
              <mc:Fallback>
                <p:oleObj name="Equation" r:id="rId4" imgW="203040" imgH="203040" progId="Equation.DSMT4">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90800" y="378549"/>
                        <a:ext cx="560387" cy="5603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59873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304800"/>
                <a:ext cx="8839200" cy="5155257"/>
              </a:xfrm>
              <a:prstGeom prst="rect">
                <a:avLst/>
              </a:prstGeom>
              <a:noFill/>
            </p:spPr>
            <p:txBody>
              <a:bodyPr wrap="square" rtlCol="0">
                <a:spAutoFit/>
              </a:bodyPr>
              <a:lstStyle/>
              <a:p>
                <a:r>
                  <a:rPr lang="en-US" sz="4000" dirty="0" smtClean="0"/>
                  <a:t>Let’s do one more together.  #9 p. 379</a:t>
                </a:r>
              </a:p>
              <a:p>
                <a:endParaRPr lang="en-US" sz="4000" dirty="0"/>
              </a:p>
              <a:p>
                <a:endParaRPr lang="en-US" sz="4000" dirty="0" smtClean="0"/>
              </a:p>
              <a:p>
                <a:endParaRPr lang="en-US" sz="4000" dirty="0"/>
              </a:p>
              <a:p>
                <a:endParaRPr lang="en-US" sz="4000" dirty="0" smtClean="0"/>
              </a:p>
              <a:p>
                <a:endParaRPr lang="en-US" sz="4000" dirty="0"/>
              </a:p>
              <a:p>
                <a:endParaRPr lang="en-US" sz="4000" dirty="0" smtClean="0"/>
              </a:p>
              <a:p>
                <a:endParaRPr lang="en-US" sz="4000" dirty="0"/>
              </a:p>
              <a:p>
                <a:r>
                  <a:rPr lang="en-US" sz="900" dirty="0" smtClean="0"/>
                  <a:t>(28.1 </a:t>
                </a:r>
                <a14:m>
                  <m:oMath xmlns:m="http://schemas.openxmlformats.org/officeDocument/2006/math">
                    <m:r>
                      <a:rPr lang="en-US" sz="900" i="1" smtClean="0">
                        <a:latin typeface="Cambria Math"/>
                        <a:ea typeface="Cambria Math"/>
                      </a:rPr>
                      <m:t>±</m:t>
                    </m:r>
                  </m:oMath>
                </a14:m>
                <a:r>
                  <a:rPr lang="en-US" sz="900" dirty="0" smtClean="0"/>
                  <a:t> 1.46) = (26.64 – 29.56)</a:t>
                </a:r>
                <a:endParaRPr lang="en-US" sz="900" dirty="0"/>
              </a:p>
            </p:txBody>
          </p:sp>
        </mc:Choice>
        <mc:Fallback xmlns="">
          <p:sp>
            <p:nvSpPr>
              <p:cNvPr id="2" name="TextBox 1"/>
              <p:cNvSpPr txBox="1">
                <a:spLocks noRot="1" noChangeAspect="1" noMove="1" noResize="1" noEditPoints="1" noAdjustHandles="1" noChangeArrowheads="1" noChangeShapeType="1" noTextEdit="1"/>
              </p:cNvSpPr>
              <p:nvPr/>
            </p:nvSpPr>
            <p:spPr>
              <a:xfrm>
                <a:off x="76200" y="304800"/>
                <a:ext cx="8839200" cy="5155257"/>
              </a:xfrm>
              <a:prstGeom prst="rect">
                <a:avLst/>
              </a:prstGeom>
              <a:blipFill rotWithShape="1">
                <a:blip r:embed="rId2"/>
                <a:stretch>
                  <a:fillRect l="-2483" t="-2128"/>
                </a:stretch>
              </a:blipFill>
            </p:spPr>
            <p:txBody>
              <a:bodyPr/>
              <a:lstStyle/>
              <a:p>
                <a:r>
                  <a:rPr lang="en-US">
                    <a:noFill/>
                  </a:rPr>
                  <a:t> </a:t>
                </a:r>
              </a:p>
            </p:txBody>
          </p:sp>
        </mc:Fallback>
      </mc:AlternateContent>
    </p:spTree>
    <p:extLst>
      <p:ext uri="{BB962C8B-B14F-4D97-AF65-F5344CB8AC3E}">
        <p14:creationId xmlns:p14="http://schemas.microsoft.com/office/powerpoint/2010/main" val="1684603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305800" cy="707886"/>
          </a:xfrm>
          <a:prstGeom prst="rect">
            <a:avLst/>
          </a:prstGeom>
          <a:noFill/>
        </p:spPr>
        <p:txBody>
          <a:bodyPr wrap="square" rtlCol="0">
            <a:spAutoFit/>
          </a:bodyPr>
          <a:lstStyle/>
          <a:p>
            <a:endParaRPr lang="en-US" sz="4000" dirty="0"/>
          </a:p>
        </p:txBody>
      </p:sp>
      <p:sp>
        <p:nvSpPr>
          <p:cNvPr id="3" name="Rectangle 2"/>
          <p:cNvSpPr>
            <a:spLocks noGrp="1" noChangeArrowheads="1"/>
          </p:cNvSpPr>
          <p:nvPr/>
        </p:nvSpPr>
        <p:spPr bwMode="auto">
          <a:xfrm>
            <a:off x="76200" y="174486"/>
            <a:ext cx="8229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sz="4000" dirty="0" smtClean="0"/>
              <a:t>Formula for Minimum Sample Size Needed for an Interval Estimate of the Population Mean</a:t>
            </a:r>
          </a:p>
        </p:txBody>
      </p:sp>
      <p:graphicFrame>
        <p:nvGraphicFramePr>
          <p:cNvPr id="4" name="Object 3"/>
          <p:cNvGraphicFramePr>
            <a:graphicFrameLocks noChangeAspect="1"/>
          </p:cNvGraphicFramePr>
          <p:nvPr>
            <p:extLst>
              <p:ext uri="{D42A27DB-BD31-4B8C-83A1-F6EECF244321}">
                <p14:modId xmlns:p14="http://schemas.microsoft.com/office/powerpoint/2010/main" val="3227100694"/>
              </p:ext>
            </p:extLst>
          </p:nvPr>
        </p:nvGraphicFramePr>
        <p:xfrm>
          <a:off x="304800" y="2133600"/>
          <a:ext cx="2359025" cy="1217612"/>
        </p:xfrm>
        <a:graphic>
          <a:graphicData uri="http://schemas.openxmlformats.org/presentationml/2006/ole">
            <mc:AlternateContent xmlns:mc="http://schemas.openxmlformats.org/markup-compatibility/2006">
              <mc:Choice xmlns:v="urn:schemas-microsoft-com:vml" Requires="v">
                <p:oleObj spid="_x0000_s4127" name="Equation" r:id="rId3" imgW="901440" imgH="507960" progId="Equation.DSMT4">
                  <p:embed/>
                </p:oleObj>
              </mc:Choice>
              <mc:Fallback>
                <p:oleObj name="Equation" r:id="rId3" imgW="901440" imgH="50796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133600"/>
                        <a:ext cx="2359025"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Rectangle 5"/>
          <p:cNvSpPr>
            <a:spLocks noGrp="1" noChangeArrowheads="1"/>
          </p:cNvSpPr>
          <p:nvPr/>
        </p:nvSpPr>
        <p:spPr bwMode="auto">
          <a:xfrm>
            <a:off x="152400" y="3352800"/>
            <a:ext cx="80772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pPr>
            <a:r>
              <a:rPr lang="en-US" sz="3600" u="sng" dirty="0" smtClean="0"/>
              <a:t>ROUNDING</a:t>
            </a:r>
            <a:r>
              <a:rPr lang="en-US" sz="3600" dirty="0" smtClean="0"/>
              <a:t>:  ALWAYS round up to the nearest whole number on these problems.  </a:t>
            </a:r>
            <a:endParaRPr lang="en-US" sz="3600" i="1" dirty="0" smtClean="0"/>
          </a:p>
        </p:txBody>
      </p:sp>
      <p:sp>
        <p:nvSpPr>
          <p:cNvPr id="7" name="Rectangle 6"/>
          <p:cNvSpPr/>
          <p:nvPr/>
        </p:nvSpPr>
        <p:spPr>
          <a:xfrm>
            <a:off x="2895600" y="2057400"/>
            <a:ext cx="6355330" cy="1200329"/>
          </a:xfrm>
          <a:prstGeom prst="rect">
            <a:avLst/>
          </a:prstGeom>
        </p:spPr>
        <p:txBody>
          <a:bodyPr wrap="none">
            <a:spAutoFit/>
          </a:bodyPr>
          <a:lstStyle/>
          <a:p>
            <a:r>
              <a:rPr lang="en-US" sz="3600" dirty="0"/>
              <a:t>where </a:t>
            </a:r>
            <a:r>
              <a:rPr lang="en-US" sz="3600" i="1" dirty="0"/>
              <a:t>E </a:t>
            </a:r>
            <a:r>
              <a:rPr lang="en-US" sz="3600" dirty="0"/>
              <a:t>is the margin of </a:t>
            </a:r>
            <a:r>
              <a:rPr lang="en-US" sz="3600" dirty="0" smtClean="0"/>
              <a:t>error</a:t>
            </a:r>
          </a:p>
          <a:p>
            <a:r>
              <a:rPr lang="en-US" sz="3600" dirty="0" smtClean="0"/>
              <a:t> (it will be given in the problem) </a:t>
            </a:r>
            <a:endParaRPr lang="en-US" sz="3600" dirty="0"/>
          </a:p>
        </p:txBody>
      </p:sp>
    </p:spTree>
    <p:extLst>
      <p:ext uri="{BB962C8B-B14F-4D97-AF65-F5344CB8AC3E}">
        <p14:creationId xmlns:p14="http://schemas.microsoft.com/office/powerpoint/2010/main" val="2153527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839200" cy="369332"/>
          </a:xfrm>
          <a:prstGeom prst="rect">
            <a:avLst/>
          </a:prstGeom>
          <a:noFill/>
        </p:spPr>
        <p:txBody>
          <a:bodyPr wrap="square" rtlCol="0">
            <a:spAutoFit/>
          </a:bodyPr>
          <a:lstStyle/>
          <a:p>
            <a:endParaRPr lang="en-US" dirty="0"/>
          </a:p>
        </p:txBody>
      </p:sp>
      <p:sp>
        <p:nvSpPr>
          <p:cNvPr id="3" name="Rectangle 2"/>
          <p:cNvSpPr>
            <a:spLocks noGrp="1" noChangeArrowheads="1"/>
          </p:cNvSpPr>
          <p:nvPr/>
        </p:nvSpPr>
        <p:spPr bwMode="auto">
          <a:xfrm>
            <a:off x="21770" y="76200"/>
            <a:ext cx="9122229"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pPr>
            <a:r>
              <a:rPr lang="en-US" dirty="0" smtClean="0"/>
              <a:t>Ex…A scientist wishes to estimate the average depth of a river. He wants to be 99% confident that the estimate is accurate within 2 feet. From a previous study, the standard deviation of the depths measured was 4.33 feet. How large a sample is required?</a:t>
            </a:r>
          </a:p>
          <a:p>
            <a:pPr marL="0" indent="0">
              <a:buNone/>
            </a:pPr>
            <a:r>
              <a:rPr lang="en-US" sz="2400" dirty="0"/>
              <a:t>								= 31.2  = 32</a:t>
            </a:r>
          </a:p>
          <a:p>
            <a:pPr marL="0" indent="0">
              <a:buFont typeface="Wingdings" pitchFamily="2" charset="2"/>
              <a:buNone/>
            </a:pPr>
            <a:endParaRPr lang="en-US" sz="2400" dirty="0" smtClean="0"/>
          </a:p>
          <a:p>
            <a:pPr marL="0" indent="0">
              <a:buFont typeface="Wingdings" pitchFamily="2" charset="2"/>
              <a:buNone/>
            </a:pPr>
            <a:r>
              <a:rPr lang="en-US" sz="2400" dirty="0" smtClean="0"/>
              <a:t>Therefore, to be 99% confident that the estimate is within 2 feet of the true mean depth, the scientist needs at least a sample of 32 measurements.</a:t>
            </a:r>
          </a:p>
          <a:p>
            <a:pPr marL="0" indent="0">
              <a:buFont typeface="Wingdings" pitchFamily="2" charset="2"/>
              <a:buNone/>
            </a:pPr>
            <a:endParaRPr lang="en-US" sz="24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3656976455"/>
              </p:ext>
            </p:extLst>
          </p:nvPr>
        </p:nvGraphicFramePr>
        <p:xfrm>
          <a:off x="1905000" y="2628900"/>
          <a:ext cx="2357438" cy="1217612"/>
        </p:xfrm>
        <a:graphic>
          <a:graphicData uri="http://schemas.openxmlformats.org/presentationml/2006/ole">
            <mc:AlternateContent xmlns:mc="http://schemas.openxmlformats.org/markup-compatibility/2006">
              <mc:Choice xmlns:v="urn:schemas-microsoft-com:vml" Requires="v">
                <p:oleObj spid="_x0000_s5178" name="Equation" r:id="rId3" imgW="901440" imgH="507960" progId="Equation.DSMT4">
                  <p:embed/>
                </p:oleObj>
              </mc:Choice>
              <mc:Fallback>
                <p:oleObj name="Equation" r:id="rId3" imgW="901440" imgH="507960"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628900"/>
                        <a:ext cx="2357438"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30664032"/>
              </p:ext>
            </p:extLst>
          </p:nvPr>
        </p:nvGraphicFramePr>
        <p:xfrm>
          <a:off x="4267200" y="2628900"/>
          <a:ext cx="2589213" cy="1125538"/>
        </p:xfrm>
        <a:graphic>
          <a:graphicData uri="http://schemas.openxmlformats.org/presentationml/2006/ole">
            <mc:AlternateContent xmlns:mc="http://schemas.openxmlformats.org/markup-compatibility/2006">
              <mc:Choice xmlns:v="urn:schemas-microsoft-com:vml" Requires="v">
                <p:oleObj spid="_x0000_s5179" name="Equation" r:id="rId5" imgW="990360" imgH="469800" progId="Equation.DSMT4">
                  <p:embed/>
                </p:oleObj>
              </mc:Choice>
              <mc:Fallback>
                <p:oleObj name="Equation" r:id="rId5" imgW="990360" imgH="469800" progId="Equation.DSMT4">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2628900"/>
                        <a:ext cx="2589213"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5428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76200"/>
            <a:ext cx="9220200" cy="6863417"/>
          </a:xfrm>
          <a:prstGeom prst="rect">
            <a:avLst/>
          </a:prstGeom>
          <a:noFill/>
        </p:spPr>
        <p:txBody>
          <a:bodyPr wrap="square" rtlCol="0">
            <a:spAutoFit/>
          </a:bodyPr>
          <a:lstStyle/>
          <a:p>
            <a:r>
              <a:rPr lang="en-US" sz="4000" dirty="0" smtClean="0"/>
              <a:t>7-2:  </a:t>
            </a:r>
            <a:r>
              <a:rPr lang="en-US" sz="4000" u="sng" dirty="0" smtClean="0"/>
              <a:t>Confidence Intervals for the Mean </a:t>
            </a:r>
            <a:r>
              <a:rPr lang="en-US" sz="4000" u="sng" dirty="0" smtClean="0">
                <a:solidFill>
                  <a:srgbClr val="7030A0"/>
                </a:solidFill>
              </a:rPr>
              <a:t>When </a:t>
            </a:r>
            <a:r>
              <a:rPr lang="el-GR" sz="4000" u="sng" dirty="0" smtClean="0">
                <a:solidFill>
                  <a:srgbClr val="7030A0"/>
                </a:solidFill>
                <a:latin typeface="Calibri"/>
              </a:rPr>
              <a:t>σ</a:t>
            </a:r>
            <a:r>
              <a:rPr lang="en-US" sz="4000" u="sng" dirty="0" smtClean="0">
                <a:solidFill>
                  <a:srgbClr val="7030A0"/>
                </a:solidFill>
                <a:latin typeface="Calibri"/>
              </a:rPr>
              <a:t> is Unknown</a:t>
            </a:r>
          </a:p>
          <a:p>
            <a:pPr marL="571500" indent="-571500">
              <a:buFont typeface="Arial" panose="020B0604020202020204" pitchFamily="34" charset="0"/>
              <a:buChar char="•"/>
            </a:pPr>
            <a:r>
              <a:rPr lang="en-US" sz="4000" dirty="0" smtClean="0">
                <a:latin typeface="Calibri"/>
              </a:rPr>
              <a:t>No value of </a:t>
            </a:r>
            <a:r>
              <a:rPr lang="el-GR" sz="4000" dirty="0" smtClean="0">
                <a:latin typeface="Calibri"/>
              </a:rPr>
              <a:t>σ</a:t>
            </a:r>
            <a:r>
              <a:rPr lang="en-US" sz="4000" dirty="0" smtClean="0">
                <a:latin typeface="Calibri"/>
              </a:rPr>
              <a:t> given, instead we will use s</a:t>
            </a:r>
          </a:p>
          <a:p>
            <a:pPr marL="571500" indent="-571500">
              <a:buFont typeface="Arial" panose="020B0604020202020204" pitchFamily="34" charset="0"/>
              <a:buChar char="•"/>
            </a:pPr>
            <a:r>
              <a:rPr lang="en-US" sz="4000" dirty="0" smtClean="0">
                <a:latin typeface="Calibri"/>
              </a:rPr>
              <a:t>Now we use a new chart:  t-distribution</a:t>
            </a:r>
          </a:p>
          <a:p>
            <a:pPr marL="1028700" lvl="1" indent="-571500">
              <a:buFont typeface="Arial" panose="020B0604020202020204" pitchFamily="34" charset="0"/>
              <a:buChar char="•"/>
            </a:pPr>
            <a:r>
              <a:rPr lang="en-US" sz="4000" dirty="0" smtClean="0">
                <a:latin typeface="Calibri"/>
              </a:rPr>
              <a:t>Uses something called:  degrees of freedom (connected to the sample size)</a:t>
            </a:r>
          </a:p>
          <a:p>
            <a:pPr marL="1028700" lvl="1" indent="-571500">
              <a:buFont typeface="Arial" panose="020B0604020202020204" pitchFamily="34" charset="0"/>
              <a:buChar char="•"/>
            </a:pPr>
            <a:r>
              <a:rPr lang="en-US" sz="4000" dirty="0" err="1" smtClean="0">
                <a:latin typeface="Calibri"/>
              </a:rPr>
              <a:t>d.f.</a:t>
            </a:r>
            <a:r>
              <a:rPr lang="en-US" sz="4000" dirty="0" smtClean="0">
                <a:latin typeface="Calibri"/>
              </a:rPr>
              <a:t> = n-1</a:t>
            </a:r>
          </a:p>
          <a:p>
            <a:pPr marL="571500" indent="-571500">
              <a:buFont typeface="Arial" panose="020B0604020202020204" pitchFamily="34" charset="0"/>
              <a:buChar char="•"/>
            </a:pPr>
            <a:r>
              <a:rPr lang="en-US" sz="4000" dirty="0" smtClean="0">
                <a:latin typeface="Calibri"/>
              </a:rPr>
              <a:t>The larger n gets, the closer the t gets to the z values</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55050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arn(inVertic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arn(inVertical)">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barn(inVertical)">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5016758"/>
          </a:xfrm>
          <a:prstGeom prst="rect">
            <a:avLst/>
          </a:prstGeom>
          <a:noFill/>
        </p:spPr>
        <p:txBody>
          <a:bodyPr wrap="square" rtlCol="0">
            <a:spAutoFit/>
          </a:bodyPr>
          <a:lstStyle/>
          <a:p>
            <a:r>
              <a:rPr lang="en-US" sz="4000" dirty="0" smtClean="0"/>
              <a:t>Let’s look at how to read the new chart and what the curve looks like</a:t>
            </a:r>
          </a:p>
          <a:p>
            <a:pPr marL="571500" indent="-571500">
              <a:buFont typeface="Arial" panose="020B0604020202020204" pitchFamily="34" charset="0"/>
              <a:buChar char="•"/>
            </a:pPr>
            <a:r>
              <a:rPr lang="en-US" sz="4000" dirty="0" smtClean="0"/>
              <a:t>Curve is VERY similar in shape (just flatter, but still bell-curved</a:t>
            </a:r>
          </a:p>
          <a:p>
            <a:pPr marL="571500" indent="-571500">
              <a:buFont typeface="Arial" panose="020B0604020202020204" pitchFamily="34" charset="0"/>
              <a:buChar char="•"/>
            </a:pPr>
            <a:r>
              <a:rPr lang="en-US" sz="4000" dirty="0" smtClean="0"/>
              <a:t>Ex…</a:t>
            </a:r>
            <a:br>
              <a:rPr lang="en-US" sz="4000" dirty="0" smtClean="0"/>
            </a:br>
            <a:endParaRPr lang="en-US" sz="4000" dirty="0" smtClean="0"/>
          </a:p>
          <a:p>
            <a:endParaRPr lang="en-US" sz="4000" dirty="0"/>
          </a:p>
          <a:p>
            <a:r>
              <a:rPr lang="en-US" sz="4000" dirty="0" smtClean="0"/>
              <a:t>See next slide…</a:t>
            </a:r>
            <a:endParaRPr lang="en-US" sz="4000" dirty="0"/>
          </a:p>
        </p:txBody>
      </p:sp>
      <p:sp>
        <p:nvSpPr>
          <p:cNvPr id="3" name="Rectangle 2"/>
          <p:cNvSpPr>
            <a:spLocks noGrp="1" noChangeArrowheads="1"/>
          </p:cNvSpPr>
          <p:nvPr/>
        </p:nvSpPr>
        <p:spPr bwMode="auto">
          <a:xfrm>
            <a:off x="1600200" y="2743200"/>
            <a:ext cx="8077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pPr>
            <a:r>
              <a:rPr lang="en-US" sz="2400" dirty="0" smtClean="0"/>
              <a:t>Find the </a:t>
            </a:r>
            <a:r>
              <a:rPr lang="en-US" sz="2400" i="1" dirty="0" smtClean="0"/>
              <a:t>t</a:t>
            </a:r>
            <a:r>
              <a:rPr lang="el-GR" sz="2400" i="1" baseline="-25000" dirty="0" smtClean="0">
                <a:latin typeface="Times New Roman" pitchFamily="18" charset="0"/>
                <a:cs typeface="Times New Roman" pitchFamily="18" charset="0"/>
              </a:rPr>
              <a:t>α</a:t>
            </a:r>
            <a:r>
              <a:rPr lang="en-US" sz="2400" baseline="-25000" dirty="0" smtClean="0">
                <a:latin typeface="Times New Roman" pitchFamily="18" charset="0"/>
                <a:cs typeface="Times New Roman" pitchFamily="18" charset="0"/>
              </a:rPr>
              <a:t>/</a:t>
            </a:r>
            <a:r>
              <a:rPr lang="en-US" sz="2400" baseline="-25000" dirty="0" smtClean="0"/>
              <a:t>2</a:t>
            </a:r>
            <a:r>
              <a:rPr lang="en-US" sz="2400" dirty="0" smtClean="0"/>
              <a:t> value for a 95% confidence interval when the sample size is 22.</a:t>
            </a:r>
          </a:p>
          <a:p>
            <a:pPr marL="0" indent="0">
              <a:buFont typeface="Wingdings" pitchFamily="2" charset="2"/>
              <a:buNone/>
            </a:pPr>
            <a:endParaRPr lang="en-US" sz="1000" dirty="0" smtClean="0"/>
          </a:p>
          <a:p>
            <a:pPr marL="0" indent="0">
              <a:buFont typeface="Wingdings" pitchFamily="2" charset="2"/>
              <a:buNone/>
            </a:pPr>
            <a:r>
              <a:rPr lang="en-US" sz="2400" dirty="0" smtClean="0"/>
              <a:t>Degrees of freedom are </a:t>
            </a:r>
            <a:r>
              <a:rPr lang="en-US" sz="2400" dirty="0" err="1" smtClean="0"/>
              <a:t>d.f.</a:t>
            </a:r>
            <a:r>
              <a:rPr lang="en-US" sz="2400" dirty="0" smtClean="0"/>
              <a:t> = 21</a:t>
            </a:r>
            <a:r>
              <a:rPr lang="en-US" sz="2400" i="1" dirty="0" smtClean="0"/>
              <a:t>.  </a:t>
            </a:r>
            <a:endParaRPr lang="en-US" sz="2400" dirty="0" smtClean="0"/>
          </a:p>
        </p:txBody>
      </p:sp>
    </p:spTree>
    <p:extLst>
      <p:ext uri="{BB962C8B-B14F-4D97-AF65-F5344CB8AC3E}">
        <p14:creationId xmlns:p14="http://schemas.microsoft.com/office/powerpoint/2010/main" val="29213600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8991600" cy="707886"/>
          </a:xfrm>
          <a:prstGeom prst="rect">
            <a:avLst/>
          </a:prstGeom>
          <a:noFill/>
        </p:spPr>
        <p:txBody>
          <a:bodyPr wrap="square" rtlCol="0">
            <a:spAutoFit/>
          </a:bodyPr>
          <a:lstStyle/>
          <a:p>
            <a:endParaRPr lang="en-US" sz="40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209800" y="228600"/>
            <a:ext cx="6364288" cy="3813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4057408"/>
            <a:ext cx="9144000" cy="646331"/>
          </a:xfrm>
          <a:prstGeom prst="rect">
            <a:avLst/>
          </a:prstGeom>
          <a:noFill/>
        </p:spPr>
        <p:txBody>
          <a:bodyPr wrap="square" rtlCol="0">
            <a:spAutoFit/>
          </a:bodyPr>
          <a:lstStyle/>
          <a:p>
            <a:r>
              <a:rPr lang="en-US" sz="3600" dirty="0" smtClean="0"/>
              <a:t>Two tails vs one tail…what’s </a:t>
            </a:r>
            <a:r>
              <a:rPr lang="en-US" sz="3600" smtClean="0"/>
              <a:t>the difference???</a:t>
            </a:r>
            <a:endParaRPr lang="en-US" sz="3600" dirty="0"/>
          </a:p>
        </p:txBody>
      </p:sp>
    </p:spTree>
    <p:extLst>
      <p:ext uri="{BB962C8B-B14F-4D97-AF65-F5344CB8AC3E}">
        <p14:creationId xmlns:p14="http://schemas.microsoft.com/office/powerpoint/2010/main" val="950588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9067800" cy="707886"/>
          </a:xfrm>
          <a:prstGeom prst="rect">
            <a:avLst/>
          </a:prstGeom>
          <a:noFill/>
        </p:spPr>
        <p:txBody>
          <a:bodyPr wrap="square" rtlCol="0">
            <a:spAutoFit/>
          </a:bodyPr>
          <a:lstStyle/>
          <a:p>
            <a:endParaRPr lang="en-US" sz="4000" dirty="0"/>
          </a:p>
        </p:txBody>
      </p:sp>
      <p:sp>
        <p:nvSpPr>
          <p:cNvPr id="3" name="Rectangle 2"/>
          <p:cNvSpPr>
            <a:spLocks noGrp="1" noChangeArrowheads="1"/>
          </p:cNvSpPr>
          <p:nvPr/>
        </p:nvSpPr>
        <p:spPr bwMode="auto">
          <a:xfrm>
            <a:off x="0" y="98286"/>
            <a:ext cx="8229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r>
              <a:rPr lang="en-US" sz="3600" smtClean="0"/>
              <a:t>Formula for a Specific Confidence Interval for the Mean When </a:t>
            </a:r>
            <a:r>
              <a:rPr lang="en-US" sz="3600" i="1" smtClean="0">
                <a:sym typeface="Symbol" pitchFamily="18" charset="2"/>
              </a:rPr>
              <a:t></a:t>
            </a:r>
            <a:r>
              <a:rPr lang="en-US" sz="3600" smtClean="0"/>
              <a:t> Is</a:t>
            </a:r>
            <a:br>
              <a:rPr lang="en-US" sz="3600" smtClean="0"/>
            </a:br>
            <a:r>
              <a:rPr lang="en-US" sz="3600" smtClean="0"/>
              <a:t>Unknown and </a:t>
            </a:r>
            <a:r>
              <a:rPr lang="en-US" sz="3600" i="1" smtClean="0"/>
              <a:t>n &lt; 30</a:t>
            </a:r>
            <a:endParaRPr lang="en-US" sz="3600" smtClean="0"/>
          </a:p>
        </p:txBody>
      </p:sp>
      <p:sp>
        <p:nvSpPr>
          <p:cNvPr id="5" name="Rectangle 4"/>
          <p:cNvSpPr>
            <a:spLocks noGrp="1" noChangeArrowheads="1"/>
          </p:cNvSpPr>
          <p:nvPr/>
        </p:nvSpPr>
        <p:spPr bwMode="auto">
          <a:xfrm>
            <a:off x="130629" y="3048000"/>
            <a:ext cx="8077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a:lstStyle>
          <a:p>
            <a:pPr marL="0" indent="0">
              <a:buFont typeface="Wingdings" pitchFamily="2" charset="2"/>
              <a:buNone/>
            </a:pPr>
            <a:r>
              <a:rPr lang="en-US" sz="2400" dirty="0" smtClean="0"/>
              <a:t>The degrees of freedom are </a:t>
            </a:r>
            <a:r>
              <a:rPr lang="en-US" sz="2400" i="1" dirty="0" smtClean="0"/>
              <a:t>n –</a:t>
            </a:r>
            <a:r>
              <a:rPr lang="en-US" sz="2400" dirty="0" smtClean="0"/>
              <a:t> 1</a:t>
            </a:r>
            <a:r>
              <a:rPr lang="en-US" sz="2400" i="1" dirty="0" smtClean="0"/>
              <a:t>.</a:t>
            </a:r>
          </a:p>
          <a:p>
            <a:pPr marL="0" indent="0">
              <a:buFont typeface="Wingdings" pitchFamily="2" charset="2"/>
              <a:buNone/>
            </a:pPr>
            <a:endParaRPr lang="en-US" sz="2400" i="1" dirty="0"/>
          </a:p>
          <a:p>
            <a:pPr marL="0" indent="0">
              <a:buFont typeface="Wingdings" pitchFamily="2" charset="2"/>
              <a:buNone/>
            </a:pPr>
            <a:r>
              <a:rPr lang="en-US" sz="3600" dirty="0" smtClean="0"/>
              <a:t>Everything is the same, except switch </a:t>
            </a:r>
            <a:r>
              <a:rPr lang="en-US" sz="3600" b="1" dirty="0" smtClean="0"/>
              <a:t>s for </a:t>
            </a:r>
            <a:r>
              <a:rPr lang="el-GR" sz="3600" b="1" dirty="0" smtClean="0">
                <a:latin typeface="Calibri"/>
              </a:rPr>
              <a:t>σ</a:t>
            </a:r>
            <a:r>
              <a:rPr lang="en-US" sz="3600" b="1" dirty="0" smtClean="0">
                <a:latin typeface="Calibri"/>
              </a:rPr>
              <a:t> AND t for z</a:t>
            </a:r>
            <a:endParaRPr lang="en-US" sz="3600" b="1"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3989599957"/>
              </p:ext>
            </p:extLst>
          </p:nvPr>
        </p:nvGraphicFramePr>
        <p:xfrm>
          <a:off x="1219200" y="1959743"/>
          <a:ext cx="5614987" cy="1096962"/>
        </p:xfrm>
        <a:graphic>
          <a:graphicData uri="http://schemas.openxmlformats.org/presentationml/2006/ole">
            <mc:AlternateContent xmlns:mc="http://schemas.openxmlformats.org/markup-compatibility/2006">
              <mc:Choice xmlns:v="urn:schemas-microsoft-com:vml" Requires="v">
                <p:oleObj spid="_x0000_s6175" name="Equation" r:id="rId3" imgW="2146300" imgH="457200" progId="Equation.DSMT4">
                  <p:embed/>
                </p:oleObj>
              </mc:Choice>
              <mc:Fallback>
                <p:oleObj name="Equation" r:id="rId3" imgW="2146300" imgH="457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959743"/>
                        <a:ext cx="5614987"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185497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21771" y="0"/>
            <a:ext cx="8077200" cy="3429000"/>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en-US" sz="3200" dirty="0" smtClean="0"/>
              <a:t>A random sample of 10 children found that their average growth for the first year was 9.8 inches. Assume the variable is normally distributed and the sample standard deviation is 0.96 inch. Find the 95% confidence interval of the population mean for growth during the first year.</a:t>
            </a:r>
          </a:p>
          <a:p>
            <a:pPr marL="0" indent="0">
              <a:buFont typeface="Wingdings" pitchFamily="2" charset="2"/>
              <a:buNone/>
            </a:pPr>
            <a:endParaRPr lang="en-US" sz="2400" dirty="0" smtClean="0"/>
          </a:p>
        </p:txBody>
      </p:sp>
      <p:sp>
        <p:nvSpPr>
          <p:cNvPr id="3" name="TextBox 2"/>
          <p:cNvSpPr txBox="1"/>
          <p:nvPr/>
        </p:nvSpPr>
        <p:spPr>
          <a:xfrm>
            <a:off x="21771" y="4953391"/>
            <a:ext cx="7543800" cy="369332"/>
          </a:xfrm>
          <a:prstGeom prst="rect">
            <a:avLst/>
          </a:prstGeom>
          <a:noFill/>
        </p:spPr>
        <p:txBody>
          <a:bodyPr wrap="square" rtlCol="0">
            <a:spAutoFit/>
          </a:bodyPr>
          <a:lstStyle/>
          <a:p>
            <a:r>
              <a:rPr lang="en-US" sz="1100" dirty="0" smtClean="0"/>
              <a:t>(9.11, 10.49</a:t>
            </a:r>
            <a:r>
              <a:rPr lang="en-US" dirty="0" smtClean="0"/>
              <a:t>)</a:t>
            </a:r>
            <a:endParaRPr lang="en-US" dirty="0"/>
          </a:p>
        </p:txBody>
      </p:sp>
    </p:spTree>
    <p:extLst>
      <p:ext uri="{BB962C8B-B14F-4D97-AF65-F5344CB8AC3E}">
        <p14:creationId xmlns:p14="http://schemas.microsoft.com/office/powerpoint/2010/main" val="4132074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304800"/>
            <a:ext cx="9067800" cy="4401205"/>
          </a:xfrm>
          <a:prstGeom prst="rect">
            <a:avLst/>
          </a:prstGeom>
          <a:noFill/>
        </p:spPr>
        <p:txBody>
          <a:bodyPr wrap="square" rtlCol="0">
            <a:spAutoFit/>
          </a:bodyPr>
          <a:lstStyle/>
          <a:p>
            <a:r>
              <a:rPr lang="en-US" sz="4000" dirty="0" smtClean="0"/>
              <a:t>7-3:  </a:t>
            </a:r>
            <a:r>
              <a:rPr lang="en-US" sz="4000" u="sng" dirty="0" smtClean="0"/>
              <a:t>Confidence Intervals and Sample Size for Proportions</a:t>
            </a:r>
          </a:p>
          <a:p>
            <a:pPr marL="571500" indent="-571500">
              <a:buFont typeface="Arial" panose="020B0604020202020204" pitchFamily="34" charset="0"/>
              <a:buChar char="•"/>
            </a:pPr>
            <a:r>
              <a:rPr lang="en-US" sz="4000" dirty="0" smtClean="0"/>
              <a:t>This is one of the most common types of intervals</a:t>
            </a:r>
          </a:p>
          <a:p>
            <a:pPr marL="571500" indent="-571500">
              <a:buFont typeface="Arial" panose="020B0604020202020204" pitchFamily="34" charset="0"/>
              <a:buChar char="•"/>
            </a:pPr>
            <a:r>
              <a:rPr lang="en-US" sz="4000" dirty="0" smtClean="0"/>
              <a:t>Uses a proportion as the point estimate:  fraction or percent</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311762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wipe(down)">
                                      <p:cBhvr>
                                        <p:cTn id="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Introduction</a:t>
            </a:r>
            <a:endParaRPr lang="en-US" sz="4800"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61608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76200" y="0"/>
                <a:ext cx="9220200" cy="6348341"/>
              </a:xfrm>
              <a:prstGeom prst="rect">
                <a:avLst/>
              </a:prstGeom>
            </p:spPr>
            <p:txBody>
              <a:bodyPr wrap="square">
                <a:spAutoFit/>
              </a:bodyPr>
              <a:lstStyle/>
              <a:p>
                <a:pPr marL="571500" indent="-571500">
                  <a:buFont typeface="Arial" panose="020B0604020202020204" pitchFamily="34" charset="0"/>
                  <a:buChar char="•"/>
                </a:pPr>
                <a:r>
                  <a:rPr lang="en-US" sz="4000" dirty="0" smtClean="0"/>
                  <a:t>p = population proportion</a:t>
                </a:r>
              </a:p>
              <a:p>
                <a:pPr marL="571500" indent="-571500">
                  <a:buFont typeface="Arial" panose="020B0604020202020204" pitchFamily="34" charset="0"/>
                  <a:buChar char="•"/>
                </a:pPr>
                <a14:m>
                  <m:oMath xmlns:m="http://schemas.openxmlformats.org/officeDocument/2006/math">
                    <m:acc>
                      <m:accPr>
                        <m:chr m:val="̂"/>
                        <m:ctrlPr>
                          <a:rPr lang="en-US" sz="4000" i="1">
                            <a:latin typeface="Cambria Math"/>
                          </a:rPr>
                        </m:ctrlPr>
                      </m:accPr>
                      <m:e>
                        <m:r>
                          <a:rPr lang="en-US" sz="4000" i="1">
                            <a:latin typeface="Cambria Math"/>
                          </a:rPr>
                          <m:t>𝑝</m:t>
                        </m:r>
                      </m:e>
                    </m:acc>
                  </m:oMath>
                </a14:m>
                <a:r>
                  <a:rPr lang="en-US" sz="4000" dirty="0"/>
                  <a:t>= sample proportion = </a:t>
                </a:r>
                <a14:m>
                  <m:oMath xmlns:m="http://schemas.openxmlformats.org/officeDocument/2006/math">
                    <m:f>
                      <m:fPr>
                        <m:ctrlPr>
                          <a:rPr lang="en-US" sz="4000" i="1">
                            <a:latin typeface="Cambria Math"/>
                          </a:rPr>
                        </m:ctrlPr>
                      </m:fPr>
                      <m:num>
                        <m:r>
                          <a:rPr lang="en-US" sz="4000" i="1">
                            <a:latin typeface="Cambria Math"/>
                          </a:rPr>
                          <m:t>𝑋</m:t>
                        </m:r>
                      </m:num>
                      <m:den>
                        <m:r>
                          <a:rPr lang="en-US" sz="4000" i="1">
                            <a:latin typeface="Cambria Math"/>
                          </a:rPr>
                          <m:t>𝑛</m:t>
                        </m:r>
                      </m:den>
                    </m:f>
                  </m:oMath>
                </a14:m>
                <a:r>
                  <a:rPr lang="en-US" sz="4000" dirty="0"/>
                  <a:t> = </a:t>
                </a:r>
                <a14:m>
                  <m:oMath xmlns:m="http://schemas.openxmlformats.org/officeDocument/2006/math">
                    <m:f>
                      <m:fPr>
                        <m:ctrlPr>
                          <a:rPr lang="en-US" sz="4000" i="1">
                            <a:latin typeface="Cambria Math"/>
                          </a:rPr>
                        </m:ctrlPr>
                      </m:fPr>
                      <m:num>
                        <m:r>
                          <a:rPr lang="en-US" sz="4000" i="1">
                            <a:latin typeface="Cambria Math"/>
                          </a:rPr>
                          <m:t>h𝑜𝑤</m:t>
                        </m:r>
                        <m:r>
                          <a:rPr lang="en-US" sz="4000" i="1">
                            <a:latin typeface="Cambria Math"/>
                          </a:rPr>
                          <m:t> </m:t>
                        </m:r>
                        <m:r>
                          <a:rPr lang="en-US" sz="4000" i="1">
                            <a:latin typeface="Cambria Math"/>
                          </a:rPr>
                          <m:t>𝑚𝑎𝑛𝑦</m:t>
                        </m:r>
                        <m:r>
                          <a:rPr lang="en-US" sz="4000" i="1">
                            <a:latin typeface="Cambria Math"/>
                          </a:rPr>
                          <m:t> </m:t>
                        </m:r>
                        <m:r>
                          <a:rPr lang="en-US" sz="4000" i="1">
                            <a:latin typeface="Cambria Math"/>
                          </a:rPr>
                          <m:t>𝑖𝑛</m:t>
                        </m:r>
                        <m:r>
                          <a:rPr lang="en-US" sz="4000" i="1">
                            <a:latin typeface="Cambria Math"/>
                          </a:rPr>
                          <m:t> </m:t>
                        </m:r>
                        <m:r>
                          <a:rPr lang="en-US" sz="4000" i="1">
                            <a:latin typeface="Cambria Math"/>
                          </a:rPr>
                          <m:t>𝑠𝑎𝑚𝑝𝑙𝑒</m:t>
                        </m:r>
                        <m:r>
                          <a:rPr lang="en-US" sz="4000" i="1">
                            <a:latin typeface="Cambria Math"/>
                          </a:rPr>
                          <m:t> </m:t>
                        </m:r>
                        <m:r>
                          <a:rPr lang="en-US" sz="4000" i="1">
                            <a:latin typeface="Cambria Math"/>
                          </a:rPr>
                          <m:t>𝑡h𝑎𝑡</m:t>
                        </m:r>
                        <m:r>
                          <a:rPr lang="en-US" sz="4000" i="1">
                            <a:latin typeface="Cambria Math"/>
                          </a:rPr>
                          <m:t> </m:t>
                        </m:r>
                        <m:r>
                          <a:rPr lang="en-US" sz="4000" i="1">
                            <a:latin typeface="Cambria Math"/>
                          </a:rPr>
                          <m:t>𝑚𝑒𝑒𝑡</m:t>
                        </m:r>
                        <m:r>
                          <a:rPr lang="en-US" sz="4000" i="1">
                            <a:latin typeface="Cambria Math"/>
                          </a:rPr>
                          <m:t> </m:t>
                        </m:r>
                        <m:r>
                          <a:rPr lang="en-US" sz="4000" i="1">
                            <a:latin typeface="Cambria Math"/>
                          </a:rPr>
                          <m:t>𝑐𝑟𝑖𝑡𝑒𝑟𝑖𝑎</m:t>
                        </m:r>
                      </m:num>
                      <m:den>
                        <m:r>
                          <a:rPr lang="en-US" sz="4000" i="1">
                            <a:latin typeface="Cambria Math"/>
                          </a:rPr>
                          <m:t>𝑡𝑜𝑡𝑎𝑙</m:t>
                        </m:r>
                        <m:r>
                          <a:rPr lang="en-US" sz="4000" i="1">
                            <a:latin typeface="Cambria Math"/>
                          </a:rPr>
                          <m:t> </m:t>
                        </m:r>
                        <m:r>
                          <a:rPr lang="en-US" sz="4000" i="1">
                            <a:latin typeface="Cambria Math"/>
                          </a:rPr>
                          <m:t>𝑖𝑛</m:t>
                        </m:r>
                        <m:r>
                          <a:rPr lang="en-US" sz="4000" i="1">
                            <a:latin typeface="Cambria Math"/>
                          </a:rPr>
                          <m:t> </m:t>
                        </m:r>
                        <m:r>
                          <a:rPr lang="en-US" sz="4000" i="1">
                            <a:latin typeface="Cambria Math"/>
                          </a:rPr>
                          <m:t>𝑠𝑎𝑚𝑝𝑙𝑒</m:t>
                        </m:r>
                      </m:den>
                    </m:f>
                  </m:oMath>
                </a14:m>
                <a:endParaRPr lang="en-US" sz="4000" dirty="0" smtClean="0"/>
              </a:p>
              <a:p>
                <a:pPr marL="571500" indent="-571500">
                  <a:buFont typeface="Arial" panose="020B0604020202020204" pitchFamily="34" charset="0"/>
                  <a:buChar char="•"/>
                </a:pPr>
                <a14:m>
                  <m:oMath xmlns:m="http://schemas.openxmlformats.org/officeDocument/2006/math">
                    <m:acc>
                      <m:accPr>
                        <m:chr m:val="̂"/>
                        <m:ctrlPr>
                          <a:rPr lang="en-US" sz="4000" i="1" smtClean="0">
                            <a:latin typeface="Cambria Math"/>
                          </a:rPr>
                        </m:ctrlPr>
                      </m:accPr>
                      <m:e>
                        <m:r>
                          <a:rPr lang="en-US" sz="4000" b="0" i="1" smtClean="0">
                            <a:latin typeface="Cambria Math"/>
                          </a:rPr>
                          <m:t>𝑞</m:t>
                        </m:r>
                      </m:e>
                    </m:acc>
                  </m:oMath>
                </a14:m>
                <a:r>
                  <a:rPr lang="en-US" sz="4000" dirty="0" smtClean="0"/>
                  <a:t> = 1 - </a:t>
                </a:r>
                <a14:m>
                  <m:oMath xmlns:m="http://schemas.openxmlformats.org/officeDocument/2006/math">
                    <m:acc>
                      <m:accPr>
                        <m:chr m:val="̂"/>
                        <m:ctrlPr>
                          <a:rPr lang="en-US" sz="4000" i="1">
                            <a:latin typeface="Cambria Math"/>
                          </a:rPr>
                        </m:ctrlPr>
                      </m:accPr>
                      <m:e>
                        <m:r>
                          <a:rPr lang="en-US" sz="4000" i="1">
                            <a:latin typeface="Cambria Math"/>
                          </a:rPr>
                          <m:t>𝑝</m:t>
                        </m:r>
                      </m:e>
                    </m:acc>
                  </m:oMath>
                </a14:m>
                <a:endParaRPr lang="en-US" sz="4000" dirty="0" smtClean="0"/>
              </a:p>
              <a:p>
                <a:pPr marL="571500" indent="-571500">
                  <a:buFont typeface="Arial" panose="020B0604020202020204" pitchFamily="34" charset="0"/>
                  <a:buChar char="•"/>
                </a:pPr>
                <a:r>
                  <a:rPr lang="en-US" sz="4000" dirty="0" smtClean="0"/>
                  <a:t>Ex:  In a study, 150 students were polled, did they have homework over the weekend? </a:t>
                </a:r>
                <a:r>
                  <a:rPr lang="en-US" sz="3600" dirty="0" smtClean="0"/>
                  <a:t>93 said yes so </a:t>
                </a:r>
                <a14:m>
                  <m:oMath xmlns:m="http://schemas.openxmlformats.org/officeDocument/2006/math">
                    <m:acc>
                      <m:accPr>
                        <m:chr m:val="̂"/>
                        <m:ctrlPr>
                          <a:rPr lang="en-US" sz="3600" i="1">
                            <a:latin typeface="Cambria Math"/>
                          </a:rPr>
                        </m:ctrlPr>
                      </m:accPr>
                      <m:e>
                        <m:r>
                          <a:rPr lang="en-US" sz="3600" i="1">
                            <a:latin typeface="Cambria Math"/>
                          </a:rPr>
                          <m:t>𝑝</m:t>
                        </m:r>
                      </m:e>
                    </m:acc>
                  </m:oMath>
                </a14:m>
                <a:r>
                  <a:rPr lang="en-US" sz="3600" dirty="0" smtClean="0"/>
                  <a:t> =</a:t>
                </a:r>
                <a14:m>
                  <m:oMath xmlns:m="http://schemas.openxmlformats.org/officeDocument/2006/math">
                    <m:f>
                      <m:fPr>
                        <m:ctrlPr>
                          <a:rPr lang="en-US" sz="3600" i="1" smtClean="0">
                            <a:latin typeface="Cambria Math"/>
                          </a:rPr>
                        </m:ctrlPr>
                      </m:fPr>
                      <m:num>
                        <m:r>
                          <a:rPr lang="en-US" sz="3600" b="0" i="1" smtClean="0">
                            <a:latin typeface="Cambria Math"/>
                          </a:rPr>
                          <m:t>93</m:t>
                        </m:r>
                      </m:num>
                      <m:den>
                        <m:r>
                          <a:rPr lang="en-US" sz="3600" b="0" i="1" smtClean="0">
                            <a:latin typeface="Cambria Math"/>
                          </a:rPr>
                          <m:t>150</m:t>
                        </m:r>
                      </m:den>
                    </m:f>
                  </m:oMath>
                </a14:m>
                <a:r>
                  <a:rPr lang="en-US" sz="3600" dirty="0" smtClean="0"/>
                  <a:t>=0.62</a:t>
                </a:r>
              </a:p>
              <a:p>
                <a:pPr marL="571500" indent="-571500">
                  <a:buFont typeface="Arial" panose="020B0604020202020204" pitchFamily="34" charset="0"/>
                  <a:buChar char="•"/>
                </a:pPr>
                <a14:m>
                  <m:oMath xmlns:m="http://schemas.openxmlformats.org/officeDocument/2006/math">
                    <m:acc>
                      <m:accPr>
                        <m:chr m:val="̂"/>
                        <m:ctrlPr>
                          <a:rPr lang="en-US" sz="3600" i="1">
                            <a:latin typeface="Cambria Math"/>
                          </a:rPr>
                        </m:ctrlPr>
                      </m:accPr>
                      <m:e>
                        <m:r>
                          <a:rPr lang="en-US" sz="3600" b="0" i="1" smtClean="0">
                            <a:latin typeface="Cambria Math"/>
                          </a:rPr>
                          <m:t>𝑞</m:t>
                        </m:r>
                      </m:e>
                    </m:acc>
                  </m:oMath>
                </a14:m>
                <a:r>
                  <a:rPr lang="en-US" sz="3600" dirty="0" smtClean="0"/>
                  <a:t> = 1 – 0.62 = 0.38</a:t>
                </a:r>
              </a:p>
              <a:p>
                <a:pPr marL="571500" indent="-571500">
                  <a:buFont typeface="Arial" panose="020B0604020202020204" pitchFamily="34" charset="0"/>
                  <a:buChar char="•"/>
                </a:pPr>
                <a14:m>
                  <m:oMath xmlns:m="http://schemas.openxmlformats.org/officeDocument/2006/math">
                    <m:acc>
                      <m:accPr>
                        <m:chr m:val="̂"/>
                        <m:ctrlPr>
                          <a:rPr lang="en-US" sz="3600" i="1">
                            <a:latin typeface="Cambria Math"/>
                          </a:rPr>
                        </m:ctrlPr>
                      </m:accPr>
                      <m:e>
                        <m:r>
                          <a:rPr lang="en-US" sz="3600" i="1">
                            <a:latin typeface="Cambria Math"/>
                          </a:rPr>
                          <m:t>𝑝</m:t>
                        </m:r>
                      </m:e>
                    </m:acc>
                  </m:oMath>
                </a14:m>
                <a:r>
                  <a:rPr lang="en-US" sz="3600" dirty="0" smtClean="0"/>
                  <a:t> + </a:t>
                </a:r>
                <a14:m>
                  <m:oMath xmlns:m="http://schemas.openxmlformats.org/officeDocument/2006/math">
                    <m:acc>
                      <m:accPr>
                        <m:chr m:val="̂"/>
                        <m:ctrlPr>
                          <a:rPr lang="en-US" sz="3600" i="1">
                            <a:latin typeface="Cambria Math"/>
                          </a:rPr>
                        </m:ctrlPr>
                      </m:accPr>
                      <m:e>
                        <m:r>
                          <a:rPr lang="en-US" sz="3600" b="0" i="1" smtClean="0">
                            <a:latin typeface="Cambria Math"/>
                          </a:rPr>
                          <m:t>𝑞</m:t>
                        </m:r>
                      </m:e>
                    </m:acc>
                  </m:oMath>
                </a14:m>
                <a:r>
                  <a:rPr lang="en-US" sz="3600" dirty="0" smtClean="0"/>
                  <a:t> = 1</a:t>
                </a:r>
                <a:endParaRPr lang="en-US" sz="3600" dirty="0"/>
              </a:p>
            </p:txBody>
          </p:sp>
        </mc:Choice>
        <mc:Fallback xmlns="">
          <p:sp>
            <p:nvSpPr>
              <p:cNvPr id="2" name="Rectangle 1"/>
              <p:cNvSpPr>
                <a:spLocks noRot="1" noChangeAspect="1" noMove="1" noResize="1" noEditPoints="1" noAdjustHandles="1" noChangeArrowheads="1" noChangeShapeType="1" noTextEdit="1"/>
              </p:cNvSpPr>
              <p:nvPr/>
            </p:nvSpPr>
            <p:spPr>
              <a:xfrm>
                <a:off x="-76200" y="0"/>
                <a:ext cx="9220200" cy="6348341"/>
              </a:xfrm>
              <a:prstGeom prst="rect">
                <a:avLst/>
              </a:prstGeom>
              <a:blipFill rotWithShape="1">
                <a:blip r:embed="rId2"/>
                <a:stretch>
                  <a:fillRect l="-2049" t="-1729" r="-1520" b="-1729"/>
                </a:stretch>
              </a:blipFill>
            </p:spPr>
            <p:txBody>
              <a:bodyPr/>
              <a:lstStyle/>
              <a:p>
                <a:r>
                  <a:rPr lang="en-US">
                    <a:noFill/>
                  </a:rPr>
                  <a:t> </a:t>
                </a:r>
              </a:p>
            </p:txBody>
          </p:sp>
        </mc:Fallback>
      </mc:AlternateContent>
    </p:spTree>
    <p:extLst>
      <p:ext uri="{BB962C8B-B14F-4D97-AF65-F5344CB8AC3E}">
        <p14:creationId xmlns:p14="http://schemas.microsoft.com/office/powerpoint/2010/main" val="369342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down)">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228600"/>
            <a:ext cx="9067800" cy="707886"/>
          </a:xfrm>
          <a:prstGeom prst="rect">
            <a:avLst/>
          </a:prstGeom>
          <a:noFill/>
        </p:spPr>
        <p:txBody>
          <a:bodyPr wrap="square" rtlCol="0">
            <a:spAutoFit/>
          </a:bodyPr>
          <a:lstStyle/>
          <a:p>
            <a:r>
              <a:rPr lang="en-US" sz="4000" smtClean="0"/>
              <a:t>Ex:  </a:t>
            </a:r>
            <a:endParaRPr lang="en-US" sz="4000"/>
          </a:p>
        </p:txBody>
      </p:sp>
      <p:sp>
        <p:nvSpPr>
          <p:cNvPr id="3" name="Rectangle 3"/>
          <p:cNvSpPr txBox="1">
            <a:spLocks noChangeArrowheads="1"/>
          </p:cNvSpPr>
          <p:nvPr/>
        </p:nvSpPr>
        <p:spPr>
          <a:xfrm>
            <a:off x="762000" y="228600"/>
            <a:ext cx="8077200" cy="1981200"/>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defRPr/>
            </a:pPr>
            <a:r>
              <a:rPr lang="en-US" sz="2400" dirty="0" smtClean="0"/>
              <a:t>A random sample of 200 workers found that 128 drove to work alone. Find     and    where    is the proportion of workers who drove to work alone.</a:t>
            </a:r>
            <a:endParaRPr lang="en-US" sz="600" dirty="0" smtClean="0"/>
          </a:p>
          <a:p>
            <a:pPr>
              <a:buFont typeface="Wingdings" pitchFamily="2" charset="2"/>
              <a:buNone/>
              <a:defRPr/>
            </a:pPr>
            <a:endParaRPr lang="en-US" dirty="0" smtClean="0"/>
          </a:p>
          <a:p>
            <a:pPr>
              <a:buFont typeface="Wingdings" pitchFamily="2" charset="2"/>
              <a:buNone/>
              <a:defRPr/>
            </a:pPr>
            <a:r>
              <a:rPr lang="en-US" sz="2400" dirty="0" smtClean="0"/>
              <a:t>Since </a:t>
            </a:r>
            <a:r>
              <a:rPr lang="en-US" sz="2400" i="1" dirty="0" smtClean="0">
                <a:latin typeface="Times New Roman" pitchFamily="18" charset="0"/>
                <a:cs typeface="Times New Roman" pitchFamily="18" charset="0"/>
              </a:rPr>
              <a:t>X</a:t>
            </a:r>
            <a:r>
              <a:rPr lang="en-US" sz="2400" i="1" dirty="0" smtClean="0"/>
              <a:t> </a:t>
            </a:r>
            <a:r>
              <a:rPr lang="en-US" sz="2400" dirty="0" smtClean="0"/>
              <a:t>= 128 and </a:t>
            </a:r>
            <a:r>
              <a:rPr lang="en-US" sz="2400" i="1" dirty="0" smtClean="0">
                <a:latin typeface="Times New Roman" pitchFamily="18" charset="0"/>
                <a:cs typeface="Times New Roman" pitchFamily="18" charset="0"/>
              </a:rPr>
              <a:t>n</a:t>
            </a:r>
            <a:r>
              <a:rPr lang="en-US" sz="2400" i="1" dirty="0" smtClean="0"/>
              <a:t> </a:t>
            </a:r>
            <a:r>
              <a:rPr lang="en-US" sz="2400" dirty="0" smtClean="0"/>
              <a:t>= 200.</a:t>
            </a:r>
          </a:p>
        </p:txBody>
      </p:sp>
      <p:sp>
        <p:nvSpPr>
          <p:cNvPr id="5" name="TextBox 4"/>
          <p:cNvSpPr txBox="1"/>
          <p:nvPr/>
        </p:nvSpPr>
        <p:spPr>
          <a:xfrm>
            <a:off x="457200" y="4175234"/>
            <a:ext cx="7620000" cy="830997"/>
          </a:xfrm>
          <a:prstGeom prst="rect">
            <a:avLst/>
          </a:prstGeom>
          <a:noFill/>
        </p:spPr>
        <p:txBody>
          <a:bodyPr wrap="square" rtlCol="0">
            <a:spAutoFit/>
          </a:bodyPr>
          <a:lstStyle/>
          <a:p>
            <a:r>
              <a:rPr lang="en-US" sz="2400" dirty="0" smtClean="0"/>
              <a:t>64% of the people in the survey drive to work alone, and 36% drive with others.</a:t>
            </a:r>
            <a:endParaRPr lang="en-US" sz="2400" dirty="0"/>
          </a:p>
        </p:txBody>
      </p:sp>
      <p:graphicFrame>
        <p:nvGraphicFramePr>
          <p:cNvPr id="6" name="Object 5"/>
          <p:cNvGraphicFramePr>
            <a:graphicFrameLocks noChangeAspect="1"/>
          </p:cNvGraphicFramePr>
          <p:nvPr>
            <p:extLst>
              <p:ext uri="{D42A27DB-BD31-4B8C-83A1-F6EECF244321}">
                <p14:modId xmlns:p14="http://schemas.microsoft.com/office/powerpoint/2010/main" val="915993598"/>
              </p:ext>
            </p:extLst>
          </p:nvPr>
        </p:nvGraphicFramePr>
        <p:xfrm>
          <a:off x="2971800" y="571657"/>
          <a:ext cx="396875" cy="487363"/>
        </p:xfrm>
        <a:graphic>
          <a:graphicData uri="http://schemas.openxmlformats.org/presentationml/2006/ole">
            <mc:AlternateContent xmlns:mc="http://schemas.openxmlformats.org/markup-compatibility/2006">
              <mc:Choice xmlns:v="urn:schemas-microsoft-com:vml" Requires="v">
                <p:oleObj spid="_x0000_s7225" name="Equation" r:id="rId3" imgW="152268" imgH="203024" progId="Equation.DSMT4">
                  <p:embed/>
                </p:oleObj>
              </mc:Choice>
              <mc:Fallback>
                <p:oleObj name="Equation" r:id="rId3" imgW="152268" imgH="203024" progId="Equation.DSMT4">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571657"/>
                        <a:ext cx="39687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74828598"/>
              </p:ext>
            </p:extLst>
          </p:nvPr>
        </p:nvGraphicFramePr>
        <p:xfrm>
          <a:off x="3886200" y="582543"/>
          <a:ext cx="330200" cy="487363"/>
        </p:xfrm>
        <a:graphic>
          <a:graphicData uri="http://schemas.openxmlformats.org/presentationml/2006/ole">
            <mc:AlternateContent xmlns:mc="http://schemas.openxmlformats.org/markup-compatibility/2006">
              <mc:Choice xmlns:v="urn:schemas-microsoft-com:vml" Requires="v">
                <p:oleObj spid="_x0000_s7226" name="Equation" r:id="rId5" imgW="126835" imgH="202936" progId="Equation.DSMT4">
                  <p:embed/>
                </p:oleObj>
              </mc:Choice>
              <mc:Fallback>
                <p:oleObj name="Equation" r:id="rId5" imgW="126835" imgH="202936"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86200" y="582543"/>
                        <a:ext cx="3302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02392626"/>
              </p:ext>
            </p:extLst>
          </p:nvPr>
        </p:nvGraphicFramePr>
        <p:xfrm>
          <a:off x="4937125" y="582543"/>
          <a:ext cx="396875" cy="487363"/>
        </p:xfrm>
        <a:graphic>
          <a:graphicData uri="http://schemas.openxmlformats.org/presentationml/2006/ole">
            <mc:AlternateContent xmlns:mc="http://schemas.openxmlformats.org/markup-compatibility/2006">
              <mc:Choice xmlns:v="urn:schemas-microsoft-com:vml" Requires="v">
                <p:oleObj spid="_x0000_s7227" name="Equation" r:id="rId7" imgW="152268" imgH="203024" progId="Equation.DSMT4">
                  <p:embed/>
                </p:oleObj>
              </mc:Choice>
              <mc:Fallback>
                <p:oleObj name="Equation" r:id="rId7" imgW="152268" imgH="203024"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7125" y="582543"/>
                        <a:ext cx="39687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73696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0886"/>
            <a:ext cx="8229600" cy="1219200"/>
          </a:xfrm>
          <a:prstGeom prst="rect">
            <a:avLst/>
          </a:prstGeom>
        </p:spPr>
        <p:txBody>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3600" smtClean="0"/>
              <a:t>Formula for a Specific Confidence Interval for a Proportion</a:t>
            </a:r>
            <a:endParaRPr lang="en-US" sz="36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749790898"/>
              </p:ext>
            </p:extLst>
          </p:nvPr>
        </p:nvGraphicFramePr>
        <p:xfrm>
          <a:off x="914400" y="1251857"/>
          <a:ext cx="5216525" cy="1065212"/>
        </p:xfrm>
        <a:graphic>
          <a:graphicData uri="http://schemas.openxmlformats.org/presentationml/2006/ole">
            <mc:AlternateContent xmlns:mc="http://schemas.openxmlformats.org/markup-compatibility/2006">
              <mc:Choice xmlns:v="urn:schemas-microsoft-com:vml" Requires="v">
                <p:oleObj spid="_x0000_s8212" name="Equation" r:id="rId3" imgW="1993900" imgH="444500" progId="Equation.DSMT4">
                  <p:embed/>
                </p:oleObj>
              </mc:Choice>
              <mc:Fallback>
                <p:oleObj name="Equation" r:id="rId3" imgW="1993900" imgH="4445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251857"/>
                        <a:ext cx="52165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p:cNvSpPr txBox="1">
            <a:spLocks noChangeArrowheads="1"/>
          </p:cNvSpPr>
          <p:nvPr/>
        </p:nvSpPr>
        <p:spPr>
          <a:xfrm>
            <a:off x="174171" y="2362200"/>
            <a:ext cx="8077200" cy="533400"/>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a:buFont typeface="Wingdings" pitchFamily="2" charset="2"/>
              <a:buNone/>
            </a:pPr>
            <a:r>
              <a:rPr lang="en-US" sz="2400" smtClean="0"/>
              <a:t>when </a:t>
            </a:r>
            <a:r>
              <a:rPr lang="en-US" sz="2400" i="1" smtClean="0">
                <a:latin typeface="Times New Roman" pitchFamily="18" charset="0"/>
                <a:cs typeface="Times New Roman" pitchFamily="18" charset="0"/>
              </a:rPr>
              <a:t>np </a:t>
            </a:r>
            <a:r>
              <a:rPr lang="en-US" sz="2400" smtClean="0">
                <a:latin typeface="Times New Roman" pitchFamily="18" charset="0"/>
                <a:cs typeface="Times New Roman" pitchFamily="18" charset="0"/>
                <a:sym typeface="Symbol" pitchFamily="18" charset="2"/>
              </a:rPr>
              <a:t></a:t>
            </a:r>
            <a:r>
              <a:rPr lang="en-US" sz="2400" smtClean="0">
                <a:latin typeface="Times New Roman" pitchFamily="18" charset="0"/>
                <a:cs typeface="Times New Roman" pitchFamily="18" charset="0"/>
              </a:rPr>
              <a:t> 5</a:t>
            </a:r>
            <a:r>
              <a:rPr lang="en-US" sz="2400" smtClean="0"/>
              <a:t> and </a:t>
            </a:r>
            <a:r>
              <a:rPr lang="en-US" sz="2400" i="1" smtClean="0">
                <a:latin typeface="Times New Roman" pitchFamily="18" charset="0"/>
                <a:cs typeface="Times New Roman" pitchFamily="18" charset="0"/>
              </a:rPr>
              <a:t>nq </a:t>
            </a:r>
            <a:r>
              <a:rPr lang="en-US" sz="2400" smtClean="0">
                <a:latin typeface="Times New Roman" pitchFamily="18" charset="0"/>
                <a:cs typeface="Times New Roman" pitchFamily="18" charset="0"/>
                <a:sym typeface="Symbol" pitchFamily="18" charset="2"/>
              </a:rPr>
              <a:t></a:t>
            </a:r>
            <a:r>
              <a:rPr lang="en-US" sz="2400" smtClean="0">
                <a:latin typeface="Times New Roman" pitchFamily="18" charset="0"/>
                <a:cs typeface="Times New Roman" pitchFamily="18" charset="0"/>
              </a:rPr>
              <a:t> 5.</a:t>
            </a:r>
            <a:endParaRPr lang="en-US" sz="2400" dirty="0" smtClean="0"/>
          </a:p>
        </p:txBody>
      </p:sp>
      <p:sp>
        <p:nvSpPr>
          <p:cNvPr id="5" name="Rectangle 4"/>
          <p:cNvSpPr>
            <a:spLocks noChangeArrowheads="1"/>
          </p:cNvSpPr>
          <p:nvPr/>
        </p:nvSpPr>
        <p:spPr bwMode="auto">
          <a:xfrm>
            <a:off x="174171" y="2895600"/>
            <a:ext cx="76962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50000"/>
              </a:spcBef>
              <a:spcAft>
                <a:spcPct val="0"/>
              </a:spcAft>
              <a:buFont typeface="Wingdings" pitchFamily="2" charset="2"/>
              <a:buNone/>
            </a:pPr>
            <a:r>
              <a:rPr lang="en-US" sz="2400" b="1" dirty="0" smtClean="0">
                <a:solidFill>
                  <a:srgbClr val="000000"/>
                </a:solidFill>
              </a:rPr>
              <a:t>Rounding Rule: </a:t>
            </a:r>
            <a:r>
              <a:rPr lang="en-US" sz="2400" dirty="0" smtClean="0">
                <a:solidFill>
                  <a:srgbClr val="000000"/>
                </a:solidFill>
              </a:rPr>
              <a:t>Round off to three decimal places.</a:t>
            </a:r>
          </a:p>
        </p:txBody>
      </p:sp>
    </p:spTree>
    <p:extLst>
      <p:ext uri="{BB962C8B-B14F-4D97-AF65-F5344CB8AC3E}">
        <p14:creationId xmlns:p14="http://schemas.microsoft.com/office/powerpoint/2010/main" val="33666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0"/>
            <a:ext cx="9067800" cy="4401205"/>
          </a:xfrm>
          <a:prstGeom prst="rect">
            <a:avLst/>
          </a:prstGeom>
          <a:noFill/>
        </p:spPr>
        <p:txBody>
          <a:bodyPr wrap="square" rtlCol="0">
            <a:spAutoFit/>
          </a:bodyPr>
          <a:lstStyle/>
          <a:p>
            <a:r>
              <a:rPr lang="en-US" sz="4000" dirty="0" smtClean="0"/>
              <a:t>Ex. </a:t>
            </a:r>
            <a:r>
              <a:rPr lang="en-US" sz="4000" dirty="0"/>
              <a:t>A survey conducted by Sallie Mae and Gallup of 1404 respondents found that 323 students paid for their education by student loans. Find the 90% confidence of the true proportion of students who paid for their education by student loans.</a:t>
            </a:r>
          </a:p>
          <a:p>
            <a:endParaRPr lang="en-US" sz="4000" dirty="0"/>
          </a:p>
        </p:txBody>
      </p:sp>
      <p:sp>
        <p:nvSpPr>
          <p:cNvPr id="3" name="TextBox 2"/>
          <p:cNvSpPr txBox="1"/>
          <p:nvPr/>
        </p:nvSpPr>
        <p:spPr>
          <a:xfrm>
            <a:off x="21771" y="5105400"/>
            <a:ext cx="7162800" cy="246221"/>
          </a:xfrm>
          <a:prstGeom prst="rect">
            <a:avLst/>
          </a:prstGeom>
          <a:noFill/>
        </p:spPr>
        <p:txBody>
          <a:bodyPr wrap="square" rtlCol="0">
            <a:spAutoFit/>
          </a:bodyPr>
          <a:lstStyle/>
          <a:p>
            <a:r>
              <a:rPr lang="en-US" sz="1000" dirty="0" smtClean="0"/>
              <a:t>21.1% &lt; p &lt; 24.9%</a:t>
            </a:r>
            <a:endParaRPr lang="en-US" sz="1000" dirty="0"/>
          </a:p>
        </p:txBody>
      </p:sp>
    </p:spTree>
    <p:extLst>
      <p:ext uri="{BB962C8B-B14F-4D97-AF65-F5344CB8AC3E}">
        <p14:creationId xmlns:p14="http://schemas.microsoft.com/office/powerpoint/2010/main" val="164452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32657"/>
            <a:ext cx="8229600" cy="1828800"/>
          </a:xfrm>
          <a:prstGeom prst="rect">
            <a:avLst/>
          </a:prstGeom>
        </p:spPr>
        <p:txBody>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3600" dirty="0" smtClean="0"/>
              <a:t>Formula for Minimum Sample Size Needed for Interval Estimate of a Population Proportion</a:t>
            </a:r>
          </a:p>
        </p:txBody>
      </p:sp>
      <p:graphicFrame>
        <p:nvGraphicFramePr>
          <p:cNvPr id="3" name="Object 2"/>
          <p:cNvGraphicFramePr>
            <a:graphicFrameLocks noChangeAspect="1"/>
          </p:cNvGraphicFramePr>
          <p:nvPr>
            <p:extLst>
              <p:ext uri="{D42A27DB-BD31-4B8C-83A1-F6EECF244321}">
                <p14:modId xmlns:p14="http://schemas.microsoft.com/office/powerpoint/2010/main" val="3143635120"/>
              </p:ext>
            </p:extLst>
          </p:nvPr>
        </p:nvGraphicFramePr>
        <p:xfrm>
          <a:off x="1828800" y="1861457"/>
          <a:ext cx="2392363" cy="1217612"/>
        </p:xfrm>
        <a:graphic>
          <a:graphicData uri="http://schemas.openxmlformats.org/presentationml/2006/ole">
            <mc:AlternateContent xmlns:mc="http://schemas.openxmlformats.org/markup-compatibility/2006">
              <mc:Choice xmlns:v="urn:schemas-microsoft-com:vml" Requires="v">
                <p:oleObj spid="_x0000_s9232" name="Equation" r:id="rId3" imgW="914400" imgH="508000" progId="Equation.DSMT4">
                  <p:embed/>
                </p:oleObj>
              </mc:Choice>
              <mc:Fallback>
                <p:oleObj name="Equation" r:id="rId3" imgW="914400" imgH="508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861457"/>
                        <a:ext cx="2392363" cy="1217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3"/>
          <p:cNvSpPr txBox="1">
            <a:spLocks noChangeArrowheads="1"/>
          </p:cNvSpPr>
          <p:nvPr/>
        </p:nvSpPr>
        <p:spPr>
          <a:xfrm>
            <a:off x="152400" y="3200400"/>
            <a:ext cx="8077200" cy="533400"/>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en-US" sz="2400" smtClean="0"/>
              <a:t>If necessary, round up to the next whole number</a:t>
            </a:r>
            <a:r>
              <a:rPr lang="en-US" sz="2400" i="1" smtClean="0"/>
              <a:t>.</a:t>
            </a:r>
            <a:endParaRPr lang="en-US" sz="2400" i="1" dirty="0" smtClean="0"/>
          </a:p>
        </p:txBody>
      </p:sp>
    </p:spTree>
    <p:extLst>
      <p:ext uri="{BB962C8B-B14F-4D97-AF65-F5344CB8AC3E}">
        <p14:creationId xmlns:p14="http://schemas.microsoft.com/office/powerpoint/2010/main" val="10278995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91600" cy="1323439"/>
          </a:xfrm>
          <a:prstGeom prst="rect">
            <a:avLst/>
          </a:prstGeom>
          <a:noFill/>
        </p:spPr>
        <p:txBody>
          <a:bodyPr wrap="square" rtlCol="0">
            <a:spAutoFit/>
          </a:bodyPr>
          <a:lstStyle/>
          <a:p>
            <a:r>
              <a:rPr lang="en-US" sz="4000" dirty="0" smtClean="0"/>
              <a:t>Ex…p. 394:  Home Computers</a:t>
            </a:r>
          </a:p>
          <a:p>
            <a:endParaRPr lang="en-US" sz="4000" dirty="0"/>
          </a:p>
        </p:txBody>
      </p:sp>
      <p:sp>
        <p:nvSpPr>
          <p:cNvPr id="3" name="Rectangle 3"/>
          <p:cNvSpPr txBox="1">
            <a:spLocks noChangeArrowheads="1"/>
          </p:cNvSpPr>
          <p:nvPr/>
        </p:nvSpPr>
        <p:spPr>
          <a:xfrm>
            <a:off x="185057" y="890319"/>
            <a:ext cx="8077200" cy="2362200"/>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en-US" sz="2400" dirty="0" smtClean="0"/>
              <a:t>A researcher wishes to estimate, with 95% confidence, the proportion of people who own a home computer. A previous study shows that 40% of those interviewed had a computer at home. The researcher wishes to be accurate within 2% of the true proportion. Find the minimum sample size necessary.</a:t>
            </a:r>
          </a:p>
        </p:txBody>
      </p:sp>
      <p:graphicFrame>
        <p:nvGraphicFramePr>
          <p:cNvPr id="4" name="Object 3"/>
          <p:cNvGraphicFramePr>
            <a:graphicFrameLocks noChangeAspect="1"/>
          </p:cNvGraphicFramePr>
          <p:nvPr>
            <p:extLst>
              <p:ext uri="{D42A27DB-BD31-4B8C-83A1-F6EECF244321}">
                <p14:modId xmlns:p14="http://schemas.microsoft.com/office/powerpoint/2010/main" val="3743911883"/>
              </p:ext>
            </p:extLst>
          </p:nvPr>
        </p:nvGraphicFramePr>
        <p:xfrm>
          <a:off x="762000" y="3124200"/>
          <a:ext cx="2036763" cy="1036637"/>
        </p:xfrm>
        <a:graphic>
          <a:graphicData uri="http://schemas.openxmlformats.org/presentationml/2006/ole">
            <mc:AlternateContent xmlns:mc="http://schemas.openxmlformats.org/markup-compatibility/2006">
              <mc:Choice xmlns:v="urn:schemas-microsoft-com:vml" Requires="v">
                <p:oleObj spid="_x0000_s10284" name="Equation" r:id="rId3" imgW="914400" imgH="508000" progId="Equation.DSMT4">
                  <p:embed/>
                </p:oleObj>
              </mc:Choice>
              <mc:Fallback>
                <p:oleObj name="Equation" r:id="rId3" imgW="914400" imgH="5080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3124200"/>
                        <a:ext cx="2036763"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821805380"/>
              </p:ext>
            </p:extLst>
          </p:nvPr>
        </p:nvGraphicFramePr>
        <p:xfrm>
          <a:off x="2820987" y="3200400"/>
          <a:ext cx="3273425" cy="963612"/>
        </p:xfrm>
        <a:graphic>
          <a:graphicData uri="http://schemas.openxmlformats.org/presentationml/2006/ole">
            <mc:AlternateContent xmlns:mc="http://schemas.openxmlformats.org/markup-compatibility/2006">
              <mc:Choice xmlns:v="urn:schemas-microsoft-com:vml" Requires="v">
                <p:oleObj spid="_x0000_s10285" name="Equation" r:id="rId5" imgW="1459866" imgH="469696" progId="Equation.DSMT4">
                  <p:embed/>
                </p:oleObj>
              </mc:Choice>
              <mc:Fallback>
                <p:oleObj name="Equation" r:id="rId5" imgW="1459866" imgH="469696"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20987" y="3200400"/>
                        <a:ext cx="3273425" cy="96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78375181"/>
              </p:ext>
            </p:extLst>
          </p:nvPr>
        </p:nvGraphicFramePr>
        <p:xfrm>
          <a:off x="6096000" y="3505200"/>
          <a:ext cx="1504950" cy="371475"/>
        </p:xfrm>
        <a:graphic>
          <a:graphicData uri="http://schemas.openxmlformats.org/presentationml/2006/ole">
            <mc:AlternateContent xmlns:mc="http://schemas.openxmlformats.org/markup-compatibility/2006">
              <mc:Choice xmlns:v="urn:schemas-microsoft-com:vml" Requires="v">
                <p:oleObj spid="_x0000_s10286" name="Equation" r:id="rId7" imgW="660113" imgH="177723" progId="Equation.DSMT4">
                  <p:embed/>
                </p:oleObj>
              </mc:Choice>
              <mc:Fallback>
                <p:oleObj name="Equation" r:id="rId7" imgW="660113" imgH="177723"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0" y="3505200"/>
                        <a:ext cx="15049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a:spLocks noChangeArrowheads="1"/>
          </p:cNvSpPr>
          <p:nvPr/>
        </p:nvSpPr>
        <p:spPr bwMode="auto">
          <a:xfrm>
            <a:off x="272143" y="4169229"/>
            <a:ext cx="7543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en-US" sz="2400" dirty="0" smtClean="0">
                <a:solidFill>
                  <a:srgbClr val="000000"/>
                </a:solidFill>
              </a:rPr>
              <a:t>The researcher should interview a sample of at least 2305 people.</a:t>
            </a:r>
          </a:p>
        </p:txBody>
      </p:sp>
    </p:spTree>
    <p:extLst>
      <p:ext uri="{BB962C8B-B14F-4D97-AF65-F5344CB8AC3E}">
        <p14:creationId xmlns:p14="http://schemas.microsoft.com/office/powerpoint/2010/main" val="271104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down)">
                                      <p:cBhvr>
                                        <p:cTn id="2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04800"/>
                <a:ext cx="8839200" cy="6863417"/>
              </a:xfrm>
              <a:prstGeom prst="rect">
                <a:avLst/>
              </a:prstGeom>
              <a:noFill/>
            </p:spPr>
            <p:txBody>
              <a:bodyPr wrap="square" rtlCol="0">
                <a:spAutoFit/>
              </a:bodyPr>
              <a:lstStyle/>
              <a:p>
                <a:r>
                  <a:rPr lang="en-US" sz="4000" dirty="0" smtClean="0"/>
                  <a:t>If no </a:t>
                </a:r>
                <a14:m>
                  <m:oMath xmlns:m="http://schemas.openxmlformats.org/officeDocument/2006/math">
                    <m:acc>
                      <m:accPr>
                        <m:chr m:val="̂"/>
                        <m:ctrlPr>
                          <a:rPr lang="en-US" sz="4000" i="1" smtClean="0">
                            <a:latin typeface="Cambria Math"/>
                          </a:rPr>
                        </m:ctrlPr>
                      </m:accPr>
                      <m:e>
                        <m:r>
                          <a:rPr lang="en-US" sz="4000" b="0" i="1" smtClean="0">
                            <a:latin typeface="Cambria Math"/>
                          </a:rPr>
                          <m:t>𝑝</m:t>
                        </m:r>
                      </m:e>
                    </m:acc>
                    <m:r>
                      <a:rPr lang="en-US" sz="4000" b="0" i="1" smtClean="0">
                        <a:latin typeface="Cambria Math"/>
                      </a:rPr>
                      <m:t> </m:t>
                    </m:r>
                    <m:r>
                      <a:rPr lang="en-US" sz="4000" b="0" i="1" smtClean="0">
                        <a:latin typeface="Cambria Math"/>
                      </a:rPr>
                      <m:t>𝑖𝑠</m:t>
                    </m:r>
                    <m:r>
                      <a:rPr lang="en-US" sz="4000" b="0" i="1" smtClean="0">
                        <a:latin typeface="Cambria Math"/>
                      </a:rPr>
                      <m:t> </m:t>
                    </m:r>
                    <m:r>
                      <a:rPr lang="en-US" sz="4000" b="0" i="1" smtClean="0">
                        <a:latin typeface="Cambria Math"/>
                      </a:rPr>
                      <m:t>𝑔𝑖𝑣𝑒𝑛</m:t>
                    </m:r>
                    <m:r>
                      <a:rPr lang="en-US" sz="4000" b="0" i="1" smtClean="0">
                        <a:latin typeface="Cambria Math"/>
                      </a:rPr>
                      <m:t> </m:t>
                    </m:r>
                    <m:r>
                      <a:rPr lang="en-US" sz="4000" b="0" i="1" smtClean="0">
                        <a:latin typeface="Cambria Math"/>
                      </a:rPr>
                      <m:t>𝑜𝑟</m:t>
                    </m:r>
                    <m:r>
                      <a:rPr lang="en-US" sz="4000" b="0" i="1" smtClean="0">
                        <a:latin typeface="Cambria Math"/>
                      </a:rPr>
                      <m:t> </m:t>
                    </m:r>
                    <m:r>
                      <a:rPr lang="en-US" sz="4000" b="0" i="1" smtClean="0">
                        <a:latin typeface="Cambria Math"/>
                      </a:rPr>
                      <m:t>𝑎𝑣𝑎𝑖𝑙𝑎𝑏𝑙𝑒</m:t>
                    </m:r>
                    <m:r>
                      <a:rPr lang="en-US" sz="4000" b="0" i="1" smtClean="0">
                        <a:latin typeface="Cambria Math"/>
                      </a:rPr>
                      <m:t>, </m:t>
                    </m:r>
                  </m:oMath>
                </a14:m>
                <a:r>
                  <a:rPr lang="en-US" sz="4000" dirty="0" smtClean="0"/>
                  <a:t>then estimate </a:t>
                </a:r>
                <a14:m>
                  <m:oMath xmlns:m="http://schemas.openxmlformats.org/officeDocument/2006/math">
                    <m:acc>
                      <m:accPr>
                        <m:chr m:val="̂"/>
                        <m:ctrlPr>
                          <a:rPr lang="en-US" sz="4000" i="1" smtClean="0">
                            <a:latin typeface="Cambria Math"/>
                          </a:rPr>
                        </m:ctrlPr>
                      </m:accPr>
                      <m:e>
                        <m:r>
                          <a:rPr lang="en-US" sz="4000" b="0" i="1" smtClean="0">
                            <a:latin typeface="Cambria Math"/>
                          </a:rPr>
                          <m:t>𝑝</m:t>
                        </m:r>
                      </m:e>
                    </m:acc>
                    <m:r>
                      <a:rPr lang="en-US" sz="4000" b="0" i="1" smtClean="0">
                        <a:latin typeface="Cambria Math"/>
                      </a:rPr>
                      <m:t> </m:t>
                    </m:r>
                    <m:r>
                      <a:rPr lang="en-US" sz="4000" b="0" i="1" smtClean="0">
                        <a:latin typeface="Cambria Math"/>
                      </a:rPr>
                      <m:t>𝑎𝑛𝑑</m:t>
                    </m:r>
                    <m:r>
                      <a:rPr lang="en-US" sz="4000" b="0" i="1" smtClean="0">
                        <a:latin typeface="Cambria Math"/>
                      </a:rPr>
                      <m:t> </m:t>
                    </m:r>
                    <m:acc>
                      <m:accPr>
                        <m:chr m:val="̂"/>
                        <m:ctrlPr>
                          <a:rPr lang="en-US" sz="4000" b="0" i="1" smtClean="0">
                            <a:latin typeface="Cambria Math"/>
                          </a:rPr>
                        </m:ctrlPr>
                      </m:accPr>
                      <m:e>
                        <m:r>
                          <a:rPr lang="en-US" sz="4000" b="0" i="1" smtClean="0">
                            <a:latin typeface="Cambria Math"/>
                          </a:rPr>
                          <m:t>𝑞</m:t>
                        </m:r>
                      </m:e>
                    </m:acc>
                    <m:r>
                      <a:rPr lang="en-US" sz="4000" b="0" i="1" smtClean="0">
                        <a:latin typeface="Cambria Math"/>
                      </a:rPr>
                      <m:t> </m:t>
                    </m:r>
                  </m:oMath>
                </a14:m>
                <a:r>
                  <a:rPr lang="en-US" sz="4000" dirty="0" smtClean="0"/>
                  <a:t> to both be 0.5.</a:t>
                </a:r>
              </a:p>
              <a:p>
                <a:r>
                  <a:rPr lang="en-US" sz="4000" dirty="0" smtClean="0"/>
                  <a:t>----------------------------------------------------------------</a:t>
                </a:r>
              </a:p>
              <a:p>
                <a:endParaRPr lang="en-US" sz="4000" dirty="0"/>
              </a:p>
              <a:p>
                <a:r>
                  <a:rPr lang="en-US" sz="4000" dirty="0" smtClean="0"/>
                  <a:t>7-4:  </a:t>
                </a:r>
                <a:r>
                  <a:rPr lang="en-US" sz="4000" u="sng" dirty="0" smtClean="0"/>
                  <a:t>Confidence Intervals for Variances and Standard Deviations</a:t>
                </a:r>
                <a:endParaRPr lang="en-US" sz="4000" dirty="0" smtClean="0"/>
              </a:p>
              <a:p>
                <a:endParaRPr lang="en-US" sz="4000" u="sng" dirty="0"/>
              </a:p>
              <a:p>
                <a:pPr marL="571500" indent="-571500">
                  <a:buFont typeface="Arial" panose="020B0604020202020204" pitchFamily="34" charset="0"/>
                  <a:buChar char="•"/>
                </a:pPr>
                <a:r>
                  <a:rPr lang="en-US" sz="4000" dirty="0" smtClean="0"/>
                  <a:t>Uses a new table:  Chi-Square Distributions (on the back of your t – tables)</a:t>
                </a:r>
              </a:p>
              <a:p>
                <a:endParaRPr lang="en-US" sz="4000" dirty="0"/>
              </a:p>
            </p:txBody>
          </p:sp>
        </mc:Choice>
        <mc:Fallback xmlns="">
          <p:sp>
            <p:nvSpPr>
              <p:cNvPr id="2" name="TextBox 1"/>
              <p:cNvSpPr txBox="1">
                <a:spLocks noRot="1" noChangeAspect="1" noMove="1" noResize="1" noEditPoints="1" noAdjustHandles="1" noChangeArrowheads="1" noChangeShapeType="1" noTextEdit="1"/>
              </p:cNvSpPr>
              <p:nvPr/>
            </p:nvSpPr>
            <p:spPr>
              <a:xfrm>
                <a:off x="152400" y="304800"/>
                <a:ext cx="8839200" cy="6863417"/>
              </a:xfrm>
              <a:prstGeom prst="rect">
                <a:avLst/>
              </a:prstGeom>
              <a:blipFill rotWithShape="1">
                <a:blip r:embed="rId2"/>
                <a:stretch>
                  <a:fillRect l="-2414" t="-1599" r="-966"/>
                </a:stretch>
              </a:blipFill>
            </p:spPr>
            <p:txBody>
              <a:bodyPr/>
              <a:lstStyle/>
              <a:p>
                <a:r>
                  <a:rPr lang="en-US">
                    <a:noFill/>
                  </a:rPr>
                  <a:t> </a:t>
                </a:r>
              </a:p>
            </p:txBody>
          </p:sp>
        </mc:Fallback>
      </mc:AlternateContent>
    </p:spTree>
    <p:extLst>
      <p:ext uri="{BB962C8B-B14F-4D97-AF65-F5344CB8AC3E}">
        <p14:creationId xmlns:p14="http://schemas.microsoft.com/office/powerpoint/2010/main" val="1494680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Effect transition="in" filter="circle(in)">
                                      <p:cBhvr>
                                        <p:cTn id="7" dur="2000"/>
                                        <p:tgtEl>
                                          <p:spTgt spid="2">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5" end="5"/>
                                            </p:txEl>
                                          </p:spTgt>
                                        </p:tgtEl>
                                        <p:attrNameLst>
                                          <p:attrName>style.visibility</p:attrName>
                                        </p:attrNameLst>
                                      </p:cBhvr>
                                      <p:to>
                                        <p:strVal val="visible"/>
                                      </p:to>
                                    </p:set>
                                    <p:animEffect transition="in" filter="circle(in)">
                                      <p:cBhvr>
                                        <p:cTn id="1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991600" cy="5632311"/>
          </a:xfrm>
          <a:prstGeom prst="rect">
            <a:avLst/>
          </a:prstGeom>
          <a:noFill/>
        </p:spPr>
        <p:txBody>
          <a:bodyPr wrap="square" rtlCol="0">
            <a:spAutoFit/>
          </a:bodyPr>
          <a:lstStyle/>
          <a:p>
            <a:r>
              <a:rPr lang="en-US" sz="4000" dirty="0" smtClean="0"/>
              <a:t>Let’s talk about how to use the new table</a:t>
            </a:r>
          </a:p>
          <a:p>
            <a:pPr marL="571500" indent="-571500">
              <a:buFont typeface="Arial" panose="020B0604020202020204" pitchFamily="34" charset="0"/>
              <a:buChar char="•"/>
            </a:pPr>
            <a:r>
              <a:rPr lang="en-US" sz="4000" dirty="0" smtClean="0"/>
              <a:t>ALL POSITIVE values</a:t>
            </a:r>
          </a:p>
          <a:p>
            <a:pPr marL="571500" indent="-571500">
              <a:buFont typeface="Arial" panose="020B0604020202020204" pitchFamily="34" charset="0"/>
              <a:buChar char="•"/>
            </a:pPr>
            <a:r>
              <a:rPr lang="en-US" sz="4000" dirty="0" smtClean="0"/>
              <a:t>Not a true bell curve</a:t>
            </a:r>
          </a:p>
          <a:p>
            <a:pPr marL="571500" indent="-571500">
              <a:buFont typeface="Arial" panose="020B0604020202020204" pitchFamily="34" charset="0"/>
              <a:buChar char="•"/>
            </a:pPr>
            <a:r>
              <a:rPr lang="en-US" sz="4000" dirty="0" smtClean="0"/>
              <a:t>Read the chart by drawing the line and asking yourself “how much area is to the right of your line?”</a:t>
            </a:r>
          </a:p>
          <a:p>
            <a:pPr marL="571500" indent="-571500">
              <a:buFont typeface="Arial" panose="020B0604020202020204" pitchFamily="34" charset="0"/>
              <a:buChar char="•"/>
            </a:pPr>
            <a:r>
              <a:rPr lang="en-US" sz="4000" dirty="0" smtClean="0"/>
              <a:t>Uses degrees of freedom again</a:t>
            </a:r>
          </a:p>
          <a:p>
            <a:pPr marL="1028700" lvl="1" indent="-571500">
              <a:buFont typeface="Arial" panose="020B0604020202020204" pitchFamily="34" charset="0"/>
              <a:buChar char="•"/>
            </a:pPr>
            <a:r>
              <a:rPr lang="en-US" sz="4000" dirty="0" err="1"/>
              <a:t>d</a:t>
            </a:r>
            <a:r>
              <a:rPr lang="en-US" sz="4000" dirty="0" err="1" smtClean="0"/>
              <a:t>.f.</a:t>
            </a:r>
            <a:r>
              <a:rPr lang="en-US" sz="4000" dirty="0" smtClean="0"/>
              <a:t> = n-1</a:t>
            </a:r>
          </a:p>
          <a:p>
            <a:pPr marL="571500" indent="-571500">
              <a:buFont typeface="Arial" panose="020B0604020202020204" pitchFamily="34" charset="0"/>
              <a:buChar char="•"/>
            </a:pPr>
            <a:r>
              <a:rPr lang="en-US" sz="4000" dirty="0" smtClean="0"/>
              <a:t>We will use this again next chapter</a:t>
            </a:r>
            <a:endParaRPr lang="en-US" sz="4000" dirty="0"/>
          </a:p>
        </p:txBody>
      </p:sp>
    </p:spTree>
    <p:extLst>
      <p:ext uri="{BB962C8B-B14F-4D97-AF65-F5344CB8AC3E}">
        <p14:creationId xmlns:p14="http://schemas.microsoft.com/office/powerpoint/2010/main" val="413155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circle(in)">
                                      <p:cBhvr>
                                        <p:cTn id="7" dur="20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Effect transition="in" filter="circle(in)">
                                      <p:cBhvr>
                                        <p:cTn id="25" dur="2000"/>
                                        <p:tgtEl>
                                          <p:spTgt spid="2">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circle(in)">
                                      <p:cBhvr>
                                        <p:cTn id="30"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067800" cy="3785652"/>
          </a:xfrm>
          <a:prstGeom prst="rect">
            <a:avLst/>
          </a:prstGeom>
          <a:noFill/>
        </p:spPr>
        <p:txBody>
          <a:bodyPr wrap="square" rtlCol="0">
            <a:spAutoFit/>
          </a:bodyPr>
          <a:lstStyle/>
          <a:p>
            <a:r>
              <a:rPr lang="en-US" sz="4000" dirty="0" smtClean="0"/>
              <a:t>Let’s try this together…</a:t>
            </a:r>
          </a:p>
          <a:p>
            <a:r>
              <a:rPr lang="en-US" sz="4000" dirty="0" smtClean="0"/>
              <a:t>Ex)  If sample size is 25 and we want a 90% confidence interval, what are our chi-squared values(</a:t>
            </a:r>
            <a:r>
              <a:rPr lang="el-GR" sz="4000" dirty="0" smtClean="0">
                <a:latin typeface="Calibri"/>
              </a:rPr>
              <a:t>χ</a:t>
            </a:r>
            <a:r>
              <a:rPr lang="en-US" sz="4000" baseline="30000" dirty="0" smtClean="0">
                <a:latin typeface="Calibri"/>
              </a:rPr>
              <a:t>2</a:t>
            </a:r>
            <a:r>
              <a:rPr lang="en-US" sz="4000" dirty="0" smtClean="0">
                <a:latin typeface="Calibri"/>
              </a:rPr>
              <a:t>) </a:t>
            </a:r>
            <a:r>
              <a:rPr lang="en-US" sz="4000" dirty="0" smtClean="0"/>
              <a:t>?</a:t>
            </a:r>
          </a:p>
          <a:p>
            <a:pPr marL="571500" indent="-571500">
              <a:buFont typeface="Arial" panose="020B0604020202020204" pitchFamily="34" charset="0"/>
              <a:buChar char="•"/>
            </a:pPr>
            <a:r>
              <a:rPr lang="en-US" sz="4000" dirty="0" err="1"/>
              <a:t>d</a:t>
            </a:r>
            <a:r>
              <a:rPr lang="en-US" sz="4000" dirty="0" err="1" smtClean="0"/>
              <a:t>.f.</a:t>
            </a:r>
            <a:r>
              <a:rPr lang="en-US" sz="4000" dirty="0" smtClean="0"/>
              <a:t> = n-1 = 24</a:t>
            </a:r>
          </a:p>
          <a:p>
            <a:pPr marL="571500" indent="-571500">
              <a:buFont typeface="Arial" panose="020B0604020202020204" pitchFamily="34" charset="0"/>
              <a:buChar char="•"/>
            </a:pPr>
            <a:r>
              <a:rPr lang="en-US" sz="4000" dirty="0" smtClean="0"/>
              <a:t>Draw the curve…(two-tails)</a:t>
            </a:r>
            <a:endParaRPr lang="en-US" sz="4000" dirty="0"/>
          </a:p>
        </p:txBody>
      </p:sp>
      <p:sp>
        <p:nvSpPr>
          <p:cNvPr id="3" name="TextBox 2"/>
          <p:cNvSpPr txBox="1"/>
          <p:nvPr/>
        </p:nvSpPr>
        <p:spPr>
          <a:xfrm>
            <a:off x="0" y="6629400"/>
            <a:ext cx="7315200" cy="261610"/>
          </a:xfrm>
          <a:prstGeom prst="rect">
            <a:avLst/>
          </a:prstGeom>
          <a:noFill/>
        </p:spPr>
        <p:txBody>
          <a:bodyPr wrap="square" rtlCol="0">
            <a:spAutoFit/>
          </a:bodyPr>
          <a:lstStyle/>
          <a:p>
            <a:r>
              <a:rPr lang="en-US" sz="1100" dirty="0" smtClean="0"/>
              <a:t>13.848 and 36.415</a:t>
            </a:r>
            <a:endParaRPr lang="en-US" sz="1100" dirty="0"/>
          </a:p>
        </p:txBody>
      </p:sp>
    </p:spTree>
    <p:extLst>
      <p:ext uri="{BB962C8B-B14F-4D97-AF65-F5344CB8AC3E}">
        <p14:creationId xmlns:p14="http://schemas.microsoft.com/office/powerpoint/2010/main" val="247156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circle(in)">
                                      <p:cBhvr>
                                        <p:cTn id="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8915400" cy="2554545"/>
          </a:xfrm>
          <a:prstGeom prst="rect">
            <a:avLst/>
          </a:prstGeom>
          <a:noFill/>
        </p:spPr>
        <p:txBody>
          <a:bodyPr wrap="square" rtlCol="0">
            <a:spAutoFit/>
          </a:bodyPr>
          <a:lstStyle/>
          <a:p>
            <a:r>
              <a:rPr lang="en-US" sz="4000" dirty="0" smtClean="0"/>
              <a:t>Now, you try one…</a:t>
            </a:r>
          </a:p>
          <a:p>
            <a:r>
              <a:rPr lang="en-US" sz="4000" dirty="0" smtClean="0"/>
              <a:t>What are the right and left chi-square values for a sample size of 18 and a 95% confidence interval?</a:t>
            </a:r>
            <a:endParaRPr lang="en-US" sz="4000" dirty="0"/>
          </a:p>
        </p:txBody>
      </p:sp>
      <p:sp>
        <p:nvSpPr>
          <p:cNvPr id="3" name="TextBox 2"/>
          <p:cNvSpPr txBox="1"/>
          <p:nvPr/>
        </p:nvSpPr>
        <p:spPr>
          <a:xfrm>
            <a:off x="0" y="6596390"/>
            <a:ext cx="8077200" cy="261610"/>
          </a:xfrm>
          <a:prstGeom prst="rect">
            <a:avLst/>
          </a:prstGeom>
          <a:noFill/>
        </p:spPr>
        <p:txBody>
          <a:bodyPr wrap="square" rtlCol="0">
            <a:spAutoFit/>
          </a:bodyPr>
          <a:lstStyle/>
          <a:p>
            <a:r>
              <a:rPr lang="en-US" sz="1100" dirty="0" smtClean="0"/>
              <a:t>7.564 and 30.191</a:t>
            </a:r>
            <a:endParaRPr lang="en-US" sz="1100" dirty="0"/>
          </a:p>
        </p:txBody>
      </p:sp>
    </p:spTree>
    <p:extLst>
      <p:ext uri="{BB962C8B-B14F-4D97-AF65-F5344CB8AC3E}">
        <p14:creationId xmlns:p14="http://schemas.microsoft.com/office/powerpoint/2010/main" val="1096240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458200" cy="4401205"/>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Read the scenario on p. 369</a:t>
            </a:r>
          </a:p>
          <a:p>
            <a:pPr marL="571500" indent="-571500">
              <a:buFont typeface="Arial" panose="020B0604020202020204" pitchFamily="34" charset="0"/>
              <a:buChar char="•"/>
            </a:pPr>
            <a:r>
              <a:rPr lang="en-US" sz="4000" dirty="0" smtClean="0"/>
              <a:t>When done with this chapter you will be able to create those intervals and you’ll know where that info comes from and how reliable those intervals actually are</a:t>
            </a:r>
          </a:p>
          <a:p>
            <a:pPr marL="571500" indent="-571500">
              <a:buFont typeface="Arial" panose="020B0604020202020204" pitchFamily="34" charset="0"/>
              <a:buChar char="•"/>
            </a:pPr>
            <a:endParaRPr lang="en-US" sz="4000" dirty="0"/>
          </a:p>
        </p:txBody>
      </p:sp>
    </p:spTree>
    <p:extLst>
      <p:ext uri="{BB962C8B-B14F-4D97-AF65-F5344CB8AC3E}">
        <p14:creationId xmlns:p14="http://schemas.microsoft.com/office/powerpoint/2010/main" val="28686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6200" y="228600"/>
            <a:ext cx="8229600" cy="1295400"/>
          </a:xfrm>
          <a:prstGeom prst="rect">
            <a:avLst/>
          </a:prstGeom>
        </p:spPr>
        <p:txBody>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sz="3600" dirty="0" smtClean="0"/>
              <a:t>Formula for the Confidence Interval for a </a:t>
            </a:r>
            <a:r>
              <a:rPr lang="en-US" sz="3600" u="sng" dirty="0" smtClean="0"/>
              <a:t>Variance</a:t>
            </a:r>
          </a:p>
        </p:txBody>
      </p:sp>
      <p:graphicFrame>
        <p:nvGraphicFramePr>
          <p:cNvPr id="3" name="Object 2"/>
          <p:cNvGraphicFramePr>
            <a:graphicFrameLocks noChangeAspect="1"/>
          </p:cNvGraphicFramePr>
          <p:nvPr>
            <p:extLst>
              <p:ext uri="{D42A27DB-BD31-4B8C-83A1-F6EECF244321}">
                <p14:modId xmlns:p14="http://schemas.microsoft.com/office/powerpoint/2010/main" val="3006699403"/>
              </p:ext>
            </p:extLst>
          </p:nvPr>
        </p:nvGraphicFramePr>
        <p:xfrm>
          <a:off x="831850" y="1524000"/>
          <a:ext cx="6711950" cy="1158875"/>
        </p:xfrm>
        <a:graphic>
          <a:graphicData uri="http://schemas.openxmlformats.org/presentationml/2006/ole">
            <mc:AlternateContent xmlns:mc="http://schemas.openxmlformats.org/markup-compatibility/2006">
              <mc:Choice xmlns:v="urn:schemas-microsoft-com:vml" Requires="v">
                <p:oleObj spid="_x0000_s11284" name="Equation" r:id="rId3" imgW="2565400" imgH="482600" progId="Equation.DSMT4">
                  <p:embed/>
                </p:oleObj>
              </mc:Choice>
              <mc:Fallback>
                <p:oleObj name="Equation" r:id="rId3" imgW="2565400" imgH="482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1850" y="1524000"/>
                        <a:ext cx="671195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Rectangle 2"/>
          <p:cNvSpPr txBox="1">
            <a:spLocks noChangeArrowheads="1"/>
          </p:cNvSpPr>
          <p:nvPr/>
        </p:nvSpPr>
        <p:spPr bwMode="auto">
          <a:xfrm>
            <a:off x="76200" y="2667000"/>
            <a:ext cx="8229600" cy="1295400"/>
          </a:xfrm>
          <a:prstGeom prst="rect">
            <a:avLst/>
          </a:prstGeom>
          <a:noFill/>
          <a:ln w="9525">
            <a:noFill/>
            <a:miter lim="800000"/>
            <a:headEnd/>
            <a:tailEnd/>
          </a:ln>
        </p:spPr>
        <p:txBody>
          <a:bodyPr anchor="ctr"/>
          <a:lstStyle/>
          <a:p>
            <a:pPr eaLnBrk="0" fontAlgn="base" hangingPunct="0">
              <a:spcBef>
                <a:spcPct val="0"/>
              </a:spcBef>
              <a:spcAft>
                <a:spcPct val="0"/>
              </a:spcAft>
              <a:defRPr/>
            </a:pPr>
            <a:r>
              <a:rPr lang="en-US" sz="3600" kern="0" dirty="0">
                <a:solidFill>
                  <a:srgbClr val="000000"/>
                </a:solidFill>
              </a:rPr>
              <a:t>Formula for the Confidence Interval for a </a:t>
            </a:r>
            <a:r>
              <a:rPr lang="en-US" sz="3600" u="sng" kern="0" dirty="0" err="1">
                <a:solidFill>
                  <a:srgbClr val="000000"/>
                </a:solidFill>
              </a:rPr>
              <a:t>Standar</a:t>
            </a:r>
            <a:r>
              <a:rPr lang="en-US" sz="3600" u="sng" kern="0" dirty="0">
                <a:solidFill>
                  <a:srgbClr val="000000"/>
                </a:solidFill>
              </a:rPr>
              <a:t>d Deviation</a:t>
            </a:r>
          </a:p>
        </p:txBody>
      </p:sp>
      <p:graphicFrame>
        <p:nvGraphicFramePr>
          <p:cNvPr id="5" name="Object 4"/>
          <p:cNvGraphicFramePr>
            <a:graphicFrameLocks noChangeAspect="1"/>
          </p:cNvGraphicFramePr>
          <p:nvPr>
            <p:extLst>
              <p:ext uri="{D42A27DB-BD31-4B8C-83A1-F6EECF244321}">
                <p14:modId xmlns:p14="http://schemas.microsoft.com/office/powerpoint/2010/main" val="1716750124"/>
              </p:ext>
            </p:extLst>
          </p:nvPr>
        </p:nvGraphicFramePr>
        <p:xfrm>
          <a:off x="1066800" y="3886200"/>
          <a:ext cx="7110412" cy="1250950"/>
        </p:xfrm>
        <a:graphic>
          <a:graphicData uri="http://schemas.openxmlformats.org/presentationml/2006/ole">
            <mc:AlternateContent xmlns:mc="http://schemas.openxmlformats.org/markup-compatibility/2006">
              <mc:Choice xmlns:v="urn:schemas-microsoft-com:vml" Requires="v">
                <p:oleObj spid="_x0000_s11285" name="Equation" r:id="rId5" imgW="2717800" imgH="520700" progId="Equation.DSMT4">
                  <p:embed/>
                </p:oleObj>
              </mc:Choice>
              <mc:Fallback>
                <p:oleObj name="Equation" r:id="rId5" imgW="2717800" imgH="520700"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3886200"/>
                        <a:ext cx="7110412"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87086" y="5181600"/>
            <a:ext cx="8763000" cy="707886"/>
          </a:xfrm>
          <a:prstGeom prst="rect">
            <a:avLst/>
          </a:prstGeom>
          <a:noFill/>
        </p:spPr>
        <p:txBody>
          <a:bodyPr wrap="square" rtlCol="0">
            <a:spAutoFit/>
          </a:bodyPr>
          <a:lstStyle/>
          <a:p>
            <a:r>
              <a:rPr lang="en-US" sz="4000" b="1" dirty="0" smtClean="0"/>
              <a:t>ROUNDING:  to the nearest tenth always</a:t>
            </a:r>
            <a:endParaRPr lang="en-US" sz="4000" b="1" dirty="0"/>
          </a:p>
        </p:txBody>
      </p:sp>
    </p:spTree>
    <p:extLst>
      <p:ext uri="{BB962C8B-B14F-4D97-AF65-F5344CB8AC3E}">
        <p14:creationId xmlns:p14="http://schemas.microsoft.com/office/powerpoint/2010/main" val="123610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52400" y="762000"/>
            <a:ext cx="8077200" cy="1524000"/>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pPr>
            <a:r>
              <a:rPr lang="en-US" sz="2400" dirty="0" smtClean="0"/>
              <a:t>Find the 90% confidence interval for the variance and standard deviation of the protein content of candy bars manufactured if a sample of 20 candy bars have a standard deviation of 1.6 milligrams.</a:t>
            </a:r>
          </a:p>
          <a:p>
            <a:pPr marL="0" indent="0">
              <a:buFont typeface="Wingdings" pitchFamily="2" charset="2"/>
              <a:buNone/>
            </a:pPr>
            <a:r>
              <a:rPr lang="en-US" sz="2400" dirty="0" smtClean="0"/>
              <a:t>		 = </a:t>
            </a:r>
          </a:p>
          <a:p>
            <a:pPr marL="0" indent="0">
              <a:buFont typeface="Wingdings" pitchFamily="2" charset="2"/>
              <a:buNone/>
            </a:pPr>
            <a:r>
              <a:rPr lang="en-US" sz="2400" dirty="0" smtClean="0"/>
              <a:t>		</a:t>
            </a:r>
          </a:p>
          <a:p>
            <a:pPr marL="0" indent="0">
              <a:buFont typeface="Wingdings" pitchFamily="2" charset="2"/>
              <a:buNone/>
            </a:pPr>
            <a:r>
              <a:rPr lang="en-US" sz="2400" dirty="0"/>
              <a:t>	</a:t>
            </a:r>
            <a:r>
              <a:rPr lang="en-US" sz="2400" dirty="0" smtClean="0"/>
              <a:t>	= </a:t>
            </a:r>
          </a:p>
        </p:txBody>
      </p:sp>
      <p:sp>
        <p:nvSpPr>
          <p:cNvPr id="3" name="TextBox 2"/>
          <p:cNvSpPr txBox="1"/>
          <p:nvPr/>
        </p:nvSpPr>
        <p:spPr>
          <a:xfrm>
            <a:off x="76200" y="152400"/>
            <a:ext cx="8763000" cy="707886"/>
          </a:xfrm>
          <a:prstGeom prst="rect">
            <a:avLst/>
          </a:prstGeom>
          <a:noFill/>
        </p:spPr>
        <p:txBody>
          <a:bodyPr wrap="square" rtlCol="0">
            <a:spAutoFit/>
          </a:bodyPr>
          <a:lstStyle/>
          <a:p>
            <a:r>
              <a:rPr lang="en-US" sz="4000" dirty="0" smtClean="0"/>
              <a:t>Example problem…</a:t>
            </a:r>
            <a:endParaRPr lang="en-US" sz="4000" dirty="0"/>
          </a:p>
        </p:txBody>
      </p:sp>
      <p:graphicFrame>
        <p:nvGraphicFramePr>
          <p:cNvPr id="4" name="Object 3"/>
          <p:cNvGraphicFramePr>
            <a:graphicFrameLocks noChangeAspect="1"/>
          </p:cNvGraphicFramePr>
          <p:nvPr>
            <p:extLst>
              <p:ext uri="{D42A27DB-BD31-4B8C-83A1-F6EECF244321}">
                <p14:modId xmlns:p14="http://schemas.microsoft.com/office/powerpoint/2010/main" val="3020516917"/>
              </p:ext>
            </p:extLst>
          </p:nvPr>
        </p:nvGraphicFramePr>
        <p:xfrm>
          <a:off x="1295400" y="2281238"/>
          <a:ext cx="841375" cy="614362"/>
        </p:xfrm>
        <a:graphic>
          <a:graphicData uri="http://schemas.openxmlformats.org/presentationml/2006/ole">
            <mc:AlternateContent xmlns:mc="http://schemas.openxmlformats.org/markup-compatibility/2006">
              <mc:Choice xmlns:v="urn:schemas-microsoft-com:vml" Requires="v">
                <p:oleObj spid="_x0000_s12325" name="Equation" r:id="rId3" imgW="317225" imgH="253780" progId="Equation.DSMT4">
                  <p:embed/>
                </p:oleObj>
              </mc:Choice>
              <mc:Fallback>
                <p:oleObj name="Equation" r:id="rId3" imgW="317225" imgH="253780" progId="Equation.DSMT4">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281238"/>
                        <a:ext cx="841375"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999280454"/>
              </p:ext>
            </p:extLst>
          </p:nvPr>
        </p:nvGraphicFramePr>
        <p:xfrm>
          <a:off x="1295400" y="3227388"/>
          <a:ext cx="706438" cy="582612"/>
        </p:xfrm>
        <a:graphic>
          <a:graphicData uri="http://schemas.openxmlformats.org/presentationml/2006/ole">
            <mc:AlternateContent xmlns:mc="http://schemas.openxmlformats.org/markup-compatibility/2006">
              <mc:Choice xmlns:v="urn:schemas-microsoft-com:vml" Requires="v">
                <p:oleObj spid="_x0000_s12326" name="Equation" r:id="rId5" imgW="266469" imgH="241091" progId="Equation.DSMT4">
                  <p:embed/>
                </p:oleObj>
              </mc:Choice>
              <mc:Fallback>
                <p:oleObj name="Equation" r:id="rId5" imgW="266469" imgH="241091" progId="Equation.DSMT4">
                  <p:embed/>
                  <p:pic>
                    <p:nvPicPr>
                      <p:cNvPr id="0" name="Object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3227388"/>
                        <a:ext cx="706438" cy="5826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62502716"/>
              </p:ext>
            </p:extLst>
          </p:nvPr>
        </p:nvGraphicFramePr>
        <p:xfrm>
          <a:off x="4191000" y="2743200"/>
          <a:ext cx="3657600" cy="1004888"/>
        </p:xfrm>
        <a:graphic>
          <a:graphicData uri="http://schemas.openxmlformats.org/presentationml/2006/ole">
            <mc:AlternateContent xmlns:mc="http://schemas.openxmlformats.org/markup-compatibility/2006">
              <mc:Choice xmlns:v="urn:schemas-microsoft-com:vml" Requires="v">
                <p:oleObj spid="_x0000_s12327" name="Equation" r:id="rId7" imgW="1612900" imgH="482600" progId="Equation.DSMT4">
                  <p:embed/>
                </p:oleObj>
              </mc:Choice>
              <mc:Fallback>
                <p:oleObj name="Equation" r:id="rId7" imgW="1612900" imgH="48260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91000" y="2743200"/>
                        <a:ext cx="36576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86922395"/>
              </p:ext>
            </p:extLst>
          </p:nvPr>
        </p:nvGraphicFramePr>
        <p:xfrm>
          <a:off x="76200" y="6588229"/>
          <a:ext cx="1219200" cy="258885"/>
        </p:xfrm>
        <a:graphic>
          <a:graphicData uri="http://schemas.openxmlformats.org/presentationml/2006/ole">
            <mc:AlternateContent xmlns:mc="http://schemas.openxmlformats.org/markup-compatibility/2006">
              <mc:Choice xmlns:v="urn:schemas-microsoft-com:vml" Requires="v">
                <p:oleObj spid="_x0000_s12328" name="Equation" r:id="rId9" imgW="876300" imgH="203200" progId="Equation.DSMT4">
                  <p:embed/>
                </p:oleObj>
              </mc:Choice>
              <mc:Fallback>
                <p:oleObj name="Equation" r:id="rId9" imgW="876300" imgH="203200"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 y="6588229"/>
                        <a:ext cx="1219200" cy="25888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03407406"/>
              </p:ext>
            </p:extLst>
          </p:nvPr>
        </p:nvGraphicFramePr>
        <p:xfrm>
          <a:off x="1371600" y="6453130"/>
          <a:ext cx="1066800" cy="404870"/>
        </p:xfrm>
        <a:graphic>
          <a:graphicData uri="http://schemas.openxmlformats.org/presentationml/2006/ole">
            <mc:AlternateContent xmlns:mc="http://schemas.openxmlformats.org/markup-compatibility/2006">
              <mc:Choice xmlns:v="urn:schemas-microsoft-com:vml" Requires="v">
                <p:oleObj spid="_x0000_s12329" name="Equation" r:id="rId11" imgW="1040948" imgH="431613" progId="Equation.DSMT4">
                  <p:embed/>
                </p:oleObj>
              </mc:Choice>
              <mc:Fallback>
                <p:oleObj name="Equation" r:id="rId11" imgW="1040948" imgH="431613" progId="Equation.DSMT4">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371600" y="6453130"/>
                        <a:ext cx="1066800" cy="40487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07653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067800" cy="707886"/>
          </a:xfrm>
          <a:prstGeom prst="rect">
            <a:avLst/>
          </a:prstGeom>
          <a:noFill/>
        </p:spPr>
        <p:txBody>
          <a:bodyPr wrap="square" rtlCol="0">
            <a:spAutoFit/>
          </a:bodyPr>
          <a:lstStyle/>
          <a:p>
            <a:r>
              <a:rPr lang="en-US" sz="4000" dirty="0" smtClean="0"/>
              <a:t>Example problem:  </a:t>
            </a:r>
            <a:endParaRPr lang="en-US" sz="4000" dirty="0"/>
          </a:p>
        </p:txBody>
      </p:sp>
      <p:sp>
        <p:nvSpPr>
          <p:cNvPr id="3" name="Rectangle 3"/>
          <p:cNvSpPr txBox="1">
            <a:spLocks noChangeArrowheads="1"/>
          </p:cNvSpPr>
          <p:nvPr/>
        </p:nvSpPr>
        <p:spPr>
          <a:xfrm>
            <a:off x="152400" y="762000"/>
            <a:ext cx="8077200" cy="2819400"/>
          </a:xfrm>
          <a:prstGeom prst="rect">
            <a:avLst/>
          </a:prstGeom>
        </p:spPr>
        <p:txBody>
          <a:bodyPr/>
          <a:lst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a:lstStyle>
          <a:p>
            <a:pPr marL="0" indent="0">
              <a:buFont typeface="Wingdings" pitchFamily="2" charset="2"/>
              <a:buNone/>
              <a:defRPr/>
            </a:pPr>
            <a:r>
              <a:rPr lang="en-US" sz="2400" dirty="0" smtClean="0"/>
              <a:t>Find the 90% confidence interval for the variance and standard deviation for the number of named storms per year in the Atlantic basin. A random sample of 10 years has been used. Assume the distribution is approximately normal.                 			</a:t>
            </a:r>
            <a:r>
              <a:rPr lang="en-US" sz="2400" b="0" dirty="0" smtClean="0"/>
              <a:t>10    5  12  11  13</a:t>
            </a:r>
          </a:p>
          <a:p>
            <a:pPr marL="400050" lvl="1" indent="0">
              <a:buFont typeface="Wingdings" pitchFamily="2" charset="2"/>
              <a:buNone/>
              <a:defRPr/>
            </a:pPr>
            <a:r>
              <a:rPr lang="en-US" sz="2400" dirty="0" smtClean="0"/>
              <a:t>                        	15  19  18  14  16</a:t>
            </a:r>
          </a:p>
          <a:p>
            <a:pPr marL="457200" indent="-457200">
              <a:buFont typeface="Wingdings" pitchFamily="2" charset="2"/>
              <a:buAutoNum type="arabicParenR"/>
              <a:defRPr/>
            </a:pPr>
            <a:r>
              <a:rPr lang="en-US" sz="2400" b="0" dirty="0" smtClean="0"/>
              <a:t>Find s:  sample standard deviation</a:t>
            </a:r>
          </a:p>
          <a:p>
            <a:pPr marL="457200" indent="-457200">
              <a:buFont typeface="Wingdings" pitchFamily="2" charset="2"/>
              <a:buAutoNum type="arabicParenR"/>
              <a:defRPr/>
            </a:pPr>
            <a:r>
              <a:rPr lang="en-US" sz="2400" b="0" dirty="0" smtClean="0"/>
              <a:t>Find the </a:t>
            </a:r>
            <a:r>
              <a:rPr lang="el-GR" sz="2400" b="0" dirty="0">
                <a:latin typeface="Calibri"/>
              </a:rPr>
              <a:t>χ</a:t>
            </a:r>
            <a:r>
              <a:rPr lang="en-US" sz="2400" b="0" baseline="30000" dirty="0" smtClean="0">
                <a:latin typeface="Calibri"/>
              </a:rPr>
              <a:t>2 </a:t>
            </a:r>
            <a:r>
              <a:rPr lang="en-US" sz="2400" b="0" dirty="0" smtClean="0">
                <a:latin typeface="Calibri"/>
              </a:rPr>
              <a:t>left and right values</a:t>
            </a:r>
          </a:p>
          <a:p>
            <a:pPr marL="457200" indent="-457200">
              <a:buFont typeface="Wingdings" pitchFamily="2" charset="2"/>
              <a:buAutoNum type="arabicParenR"/>
              <a:defRPr/>
            </a:pPr>
            <a:r>
              <a:rPr lang="en-US" sz="2400" b="0" dirty="0" smtClean="0">
                <a:latin typeface="Calibri"/>
              </a:rPr>
              <a:t>Plug in to the formula and find BOTH intervals on this one</a:t>
            </a:r>
            <a:endParaRPr lang="en-US" sz="2400" b="0" dirty="0" smtClean="0"/>
          </a:p>
          <a:p>
            <a:pPr marL="0" indent="0">
              <a:defRPr/>
            </a:pPr>
            <a:endParaRPr lang="en-US" sz="2400" dirty="0" smtClean="0"/>
          </a:p>
          <a:p>
            <a:pPr marL="0" indent="0">
              <a:buFont typeface="Wingdings" pitchFamily="2" charset="2"/>
              <a:buNone/>
              <a:defRPr/>
            </a:pPr>
            <a:endParaRPr lang="en-US" sz="2400" dirty="0" smtClean="0"/>
          </a:p>
        </p:txBody>
      </p:sp>
      <p:sp>
        <p:nvSpPr>
          <p:cNvPr id="4" name="TextBox 3"/>
          <p:cNvSpPr txBox="1"/>
          <p:nvPr/>
        </p:nvSpPr>
        <p:spPr>
          <a:xfrm>
            <a:off x="0" y="6427113"/>
            <a:ext cx="7391400" cy="430887"/>
          </a:xfrm>
          <a:prstGeom prst="rect">
            <a:avLst/>
          </a:prstGeom>
          <a:noFill/>
        </p:spPr>
        <p:txBody>
          <a:bodyPr wrap="square" rtlCol="0">
            <a:spAutoFit/>
          </a:bodyPr>
          <a:lstStyle/>
          <a:p>
            <a:r>
              <a:rPr lang="en-US" sz="1100" dirty="0" smtClean="0"/>
              <a:t>9.0 – 45.7</a:t>
            </a:r>
          </a:p>
          <a:p>
            <a:r>
              <a:rPr lang="en-US" sz="1100" dirty="0" smtClean="0"/>
              <a:t>3.0 – 6.9</a:t>
            </a:r>
            <a:endParaRPr lang="en-US" sz="1100" dirty="0"/>
          </a:p>
        </p:txBody>
      </p:sp>
    </p:spTree>
    <p:extLst>
      <p:ext uri="{BB962C8B-B14F-4D97-AF65-F5344CB8AC3E}">
        <p14:creationId xmlns:p14="http://schemas.microsoft.com/office/powerpoint/2010/main" val="31989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4800"/>
            <a:ext cx="9067800" cy="3785652"/>
          </a:xfrm>
          <a:prstGeom prst="rect">
            <a:avLst/>
          </a:prstGeom>
          <a:noFill/>
        </p:spPr>
        <p:txBody>
          <a:bodyPr wrap="square" rtlCol="0">
            <a:spAutoFit/>
          </a:bodyPr>
          <a:lstStyle/>
          <a:p>
            <a:r>
              <a:rPr lang="en-US" sz="4000" dirty="0" smtClean="0"/>
              <a:t>7-1:  </a:t>
            </a:r>
            <a:r>
              <a:rPr lang="en-US" sz="4000" u="sng" dirty="0" smtClean="0"/>
              <a:t>Confidence </a:t>
            </a:r>
            <a:r>
              <a:rPr lang="en-US" sz="4000" u="sng" dirty="0"/>
              <a:t>I</a:t>
            </a:r>
            <a:r>
              <a:rPr lang="en-US" sz="4000" u="sng" dirty="0" smtClean="0"/>
              <a:t>ntervals for the Mean when </a:t>
            </a:r>
            <a:r>
              <a:rPr lang="el-GR" sz="4000" u="sng" dirty="0" smtClean="0">
                <a:latin typeface="Calibri"/>
              </a:rPr>
              <a:t>σ</a:t>
            </a:r>
            <a:r>
              <a:rPr lang="en-US" sz="4000" u="sng" dirty="0" smtClean="0">
                <a:latin typeface="Calibri"/>
              </a:rPr>
              <a:t> is Known</a:t>
            </a:r>
          </a:p>
          <a:p>
            <a:pPr marL="571500" indent="-571500">
              <a:buFont typeface="Arial" panose="020B0604020202020204" pitchFamily="34" charset="0"/>
              <a:buChar char="•"/>
            </a:pPr>
            <a:r>
              <a:rPr lang="en-US" sz="4000" dirty="0" smtClean="0">
                <a:latin typeface="Calibri"/>
              </a:rPr>
              <a:t>1</a:t>
            </a:r>
            <a:r>
              <a:rPr lang="en-US" sz="4000" baseline="30000" dirty="0" smtClean="0">
                <a:latin typeface="Calibri"/>
              </a:rPr>
              <a:t>st</a:t>
            </a:r>
            <a:r>
              <a:rPr lang="en-US" sz="4000" dirty="0" smtClean="0">
                <a:latin typeface="Calibri"/>
              </a:rPr>
              <a:t> thing need to know:  </a:t>
            </a:r>
            <a:r>
              <a:rPr lang="en-US" sz="4000" u="sng" dirty="0" smtClean="0">
                <a:latin typeface="Calibri"/>
              </a:rPr>
              <a:t>point estimate</a:t>
            </a:r>
          </a:p>
          <a:p>
            <a:pPr marL="571500" indent="-571500">
              <a:buFont typeface="Arial" panose="020B0604020202020204" pitchFamily="34" charset="0"/>
              <a:buChar char="•"/>
            </a:pPr>
            <a:r>
              <a:rPr lang="en-US" sz="4000" dirty="0" smtClean="0">
                <a:latin typeface="Calibri"/>
              </a:rPr>
              <a:t>best kind:  sample mean, </a:t>
            </a:r>
          </a:p>
          <a:p>
            <a:pPr marL="571500" indent="-571500">
              <a:buFont typeface="Arial" panose="020B0604020202020204" pitchFamily="34" charset="0"/>
              <a:buChar char="•"/>
            </a:pPr>
            <a:r>
              <a:rPr lang="en-US" sz="4000" dirty="0" smtClean="0">
                <a:latin typeface="Calibri"/>
              </a:rPr>
              <a:t>We tend to NOT use medians or modes </a:t>
            </a:r>
            <a:r>
              <a:rPr lang="en-US" sz="4000" dirty="0" err="1" smtClean="0">
                <a:latin typeface="Calibri"/>
              </a:rPr>
              <a:t>bc</a:t>
            </a:r>
            <a:r>
              <a:rPr lang="en-US" sz="4000" dirty="0" smtClean="0">
                <a:latin typeface="Calibri"/>
              </a:rPr>
              <a:t> they tend to vary more</a:t>
            </a:r>
            <a:endParaRPr lang="en-US" sz="4000" dirty="0"/>
          </a:p>
        </p:txBody>
      </p:sp>
      <p:graphicFrame>
        <p:nvGraphicFramePr>
          <p:cNvPr id="4" name="Object 3"/>
          <p:cNvGraphicFramePr>
            <a:graphicFrameLocks noChangeAspect="1"/>
          </p:cNvGraphicFramePr>
          <p:nvPr>
            <p:extLst>
              <p:ext uri="{D42A27DB-BD31-4B8C-83A1-F6EECF244321}">
                <p14:modId xmlns:p14="http://schemas.microsoft.com/office/powerpoint/2010/main" val="2264490191"/>
              </p:ext>
            </p:extLst>
          </p:nvPr>
        </p:nvGraphicFramePr>
        <p:xfrm>
          <a:off x="5873070" y="2279650"/>
          <a:ext cx="560387" cy="463550"/>
        </p:xfrm>
        <a:graphic>
          <a:graphicData uri="http://schemas.openxmlformats.org/presentationml/2006/ole">
            <mc:AlternateContent xmlns:mc="http://schemas.openxmlformats.org/markup-compatibility/2006">
              <mc:Choice xmlns:v="urn:schemas-microsoft-com:vml" Requires="v">
                <p:oleObj spid="_x0000_s1062" name="Equation" r:id="rId3" imgW="203040" imgH="203040" progId="Equation.DSMT4">
                  <p:embed/>
                </p:oleObj>
              </mc:Choice>
              <mc:Fallback>
                <p:oleObj name="Equation" r:id="rId3" imgW="203040" imgH="203040" progId="Equation.DSMT4">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73070" y="2279650"/>
                        <a:ext cx="560387" cy="4635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66866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228600"/>
                <a:ext cx="8991600" cy="6247864"/>
              </a:xfrm>
              <a:prstGeom prst="rect">
                <a:avLst/>
              </a:prstGeom>
              <a:noFill/>
            </p:spPr>
            <p:txBody>
              <a:bodyPr wrap="square" rtlCol="0">
                <a:spAutoFit/>
              </a:bodyPr>
              <a:lstStyle/>
              <a:p>
                <a:r>
                  <a:rPr lang="en-US" sz="4000" dirty="0" smtClean="0"/>
                  <a:t>Confidence Intervals</a:t>
                </a:r>
              </a:p>
              <a:p>
                <a:pPr marL="571500" indent="-571500">
                  <a:buFont typeface="Arial" panose="020B0604020202020204" pitchFamily="34" charset="0"/>
                  <a:buChar char="•"/>
                </a:pPr>
                <a:r>
                  <a:rPr lang="en-US" sz="4000" dirty="0" smtClean="0"/>
                  <a:t>Sample mean </a:t>
                </a:r>
                <a:r>
                  <a:rPr lang="en-US" sz="4000" dirty="0" smtClean="0">
                    <a:latin typeface="Calibri"/>
                  </a:rPr>
                  <a:t>≠ Population mean (for the most part (due to sampling error)</a:t>
                </a:r>
              </a:p>
              <a:p>
                <a:pPr marL="571500" indent="-571500">
                  <a:buFont typeface="Arial" panose="020B0604020202020204" pitchFamily="34" charset="0"/>
                  <a:buChar char="•"/>
                </a:pPr>
                <a:r>
                  <a:rPr lang="en-US" sz="4000" dirty="0" smtClean="0">
                    <a:latin typeface="Calibri"/>
                  </a:rPr>
                  <a:t>B/c of the above, we give an interval instead of an exact value</a:t>
                </a:r>
              </a:p>
              <a:p>
                <a:pPr marL="571500" indent="-571500">
                  <a:buFont typeface="Arial" panose="020B0604020202020204" pitchFamily="34" charset="0"/>
                  <a:buChar char="•"/>
                </a:pPr>
                <a:r>
                  <a:rPr lang="en-US" sz="4000" u="sng" dirty="0" smtClean="0">
                    <a:latin typeface="Calibri"/>
                  </a:rPr>
                  <a:t>Interval Estimate</a:t>
                </a:r>
                <a:r>
                  <a:rPr lang="en-US" sz="4000" dirty="0" smtClean="0">
                    <a:latin typeface="Calibri"/>
                  </a:rPr>
                  <a:t>:  an interval or range of values used to estimate the parameter</a:t>
                </a:r>
              </a:p>
              <a:p>
                <a:pPr marL="1028700" lvl="1" indent="-571500">
                  <a:buFont typeface="Arial" panose="020B0604020202020204" pitchFamily="34" charset="0"/>
                  <a:buChar char="•"/>
                </a:pPr>
                <a:r>
                  <a:rPr lang="en-US" sz="4000" dirty="0" smtClean="0">
                    <a:latin typeface="Calibri"/>
                  </a:rPr>
                  <a:t>Ex:  (5-7) or (2.5 – 12.5) or 10 </a:t>
                </a:r>
                <a14:m>
                  <m:oMath xmlns:m="http://schemas.openxmlformats.org/officeDocument/2006/math">
                    <m:r>
                      <a:rPr lang="en-US" sz="4000" i="1" smtClean="0">
                        <a:latin typeface="Cambria Math"/>
                        <a:ea typeface="Cambria Math"/>
                      </a:rPr>
                      <m:t>±</m:t>
                    </m:r>
                  </m:oMath>
                </a14:m>
                <a:r>
                  <a:rPr lang="en-US" sz="4000" dirty="0" smtClean="0">
                    <a:latin typeface="Calibri"/>
                  </a:rPr>
                  <a:t> 4</a:t>
                </a:r>
              </a:p>
              <a:p>
                <a:pPr marL="571500" indent="-571500">
                  <a:buFont typeface="Arial" panose="020B0604020202020204" pitchFamily="34" charset="0"/>
                  <a:buChar char="•"/>
                </a:pPr>
                <a:endParaRPr lang="en-US" sz="4000" dirty="0"/>
              </a:p>
            </p:txBody>
          </p:sp>
        </mc:Choice>
        <mc:Fallback xmlns="">
          <p:sp>
            <p:nvSpPr>
              <p:cNvPr id="2" name="TextBox 1"/>
              <p:cNvSpPr txBox="1">
                <a:spLocks noRot="1" noChangeAspect="1" noMove="1" noResize="1" noEditPoints="1" noAdjustHandles="1" noChangeArrowheads="1" noChangeShapeType="1" noTextEdit="1"/>
              </p:cNvSpPr>
              <p:nvPr/>
            </p:nvSpPr>
            <p:spPr>
              <a:xfrm>
                <a:off x="76200" y="228600"/>
                <a:ext cx="8991600" cy="6247864"/>
              </a:xfrm>
              <a:prstGeom prst="rect">
                <a:avLst/>
              </a:prstGeom>
              <a:blipFill rotWithShape="1">
                <a:blip r:embed="rId2"/>
                <a:stretch>
                  <a:fillRect l="-2441" t="-1758"/>
                </a:stretch>
              </a:blipFill>
            </p:spPr>
            <p:txBody>
              <a:bodyPr/>
              <a:lstStyle/>
              <a:p>
                <a:r>
                  <a:rPr lang="en-US">
                    <a:noFill/>
                  </a:rPr>
                  <a:t> </a:t>
                </a:r>
              </a:p>
            </p:txBody>
          </p:sp>
        </mc:Fallback>
      </mc:AlternateContent>
    </p:spTree>
    <p:extLst>
      <p:ext uri="{BB962C8B-B14F-4D97-AF65-F5344CB8AC3E}">
        <p14:creationId xmlns:p14="http://schemas.microsoft.com/office/powerpoint/2010/main" val="415206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arn(inVertic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arn(inVertic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arn(inVertic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228600"/>
            <a:ext cx="8915400" cy="3170099"/>
          </a:xfrm>
          <a:prstGeom prst="rect">
            <a:avLst/>
          </a:prstGeom>
          <a:noFill/>
        </p:spPr>
        <p:txBody>
          <a:bodyPr wrap="square" rtlCol="0">
            <a:spAutoFit/>
          </a:bodyPr>
          <a:lstStyle/>
          <a:p>
            <a:pPr marL="571500" indent="-571500">
              <a:buFont typeface="Arial" panose="020B0604020202020204" pitchFamily="34" charset="0"/>
              <a:buChar char="•"/>
            </a:pPr>
            <a:r>
              <a:rPr lang="en-US" sz="4000" dirty="0" smtClean="0"/>
              <a:t>Also, degree of confidence (%) will be given with the interval </a:t>
            </a:r>
          </a:p>
          <a:p>
            <a:pPr marL="571500" indent="-571500">
              <a:buFont typeface="Arial" panose="020B0604020202020204" pitchFamily="34" charset="0"/>
              <a:buChar char="•"/>
            </a:pPr>
            <a:r>
              <a:rPr lang="en-US" sz="4000" dirty="0" smtClean="0"/>
              <a:t>The higher the % the LARGER the interval will need to be</a:t>
            </a:r>
          </a:p>
          <a:p>
            <a:pPr marL="1028700" lvl="1" indent="-571500">
              <a:buFont typeface="Arial" panose="020B0604020202020204" pitchFamily="34" charset="0"/>
              <a:buChar char="•"/>
            </a:pPr>
            <a:r>
              <a:rPr lang="en-US" sz="4000" dirty="0" smtClean="0"/>
              <a:t>Most common % used:  90, 95, 99</a:t>
            </a:r>
            <a:endParaRPr lang="en-US" sz="4000" dirty="0"/>
          </a:p>
        </p:txBody>
      </p:sp>
    </p:spTree>
    <p:extLst>
      <p:ext uri="{BB962C8B-B14F-4D97-AF65-F5344CB8AC3E}">
        <p14:creationId xmlns:p14="http://schemas.microsoft.com/office/powerpoint/2010/main" val="277192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nvSpPr>
        <p:spPr bwMode="auto">
          <a:xfrm>
            <a:off x="457200" y="661194"/>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nSpc>
                <a:spcPct val="95000"/>
              </a:lnSpc>
            </a:pPr>
            <a:r>
              <a:rPr lang="en-US" sz="4000" smtClean="0"/>
              <a:t>Formula for the Confidence Interval of the Mean for a Specific </a:t>
            </a:r>
            <a:r>
              <a:rPr lang="en-US" sz="4000" i="1" smtClean="0">
                <a:latin typeface="Symbol" pitchFamily="18" charset="2"/>
              </a:rPr>
              <a:t>a</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9013" y="2413794"/>
            <a:ext cx="7240587" cy="13716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52400" y="3804331"/>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ts val="4000"/>
              </a:lnSpc>
              <a:spcBef>
                <a:spcPct val="0"/>
              </a:spcBef>
              <a:spcAft>
                <a:spcPct val="0"/>
              </a:spcAft>
            </a:pPr>
            <a:r>
              <a:rPr lang="en-US" sz="2400" dirty="0" smtClean="0">
                <a:solidFill>
                  <a:srgbClr val="000000"/>
                </a:solidFill>
                <a:latin typeface="Times New Roman" pitchFamily="18" charset="0"/>
                <a:cs typeface="Times New Roman" pitchFamily="18" charset="0"/>
              </a:rPr>
              <a:t>For a 90% confidence interval:</a:t>
            </a:r>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04481" y="3857511"/>
            <a:ext cx="1516063" cy="44291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45075" y="4433888"/>
            <a:ext cx="1516063" cy="44291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19600" y="5043487"/>
            <a:ext cx="1560512" cy="44291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a:spLocks noChangeArrowheads="1"/>
          </p:cNvSpPr>
          <p:nvPr/>
        </p:nvSpPr>
        <p:spPr bwMode="auto">
          <a:xfrm>
            <a:off x="228600" y="4905603"/>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ts val="4000"/>
              </a:lnSpc>
              <a:spcBef>
                <a:spcPct val="0"/>
              </a:spcBef>
              <a:spcAft>
                <a:spcPct val="0"/>
              </a:spcAft>
            </a:pPr>
            <a:r>
              <a:rPr lang="en-US" sz="2400" b="1" dirty="0" smtClean="0">
                <a:solidFill>
                  <a:srgbClr val="000000"/>
                </a:solidFill>
                <a:latin typeface="Times New Roman" pitchFamily="18" charset="0"/>
                <a:cs typeface="Times New Roman" pitchFamily="18" charset="0"/>
              </a:rPr>
              <a:t>For a 99% confidence interval:</a:t>
            </a:r>
          </a:p>
        </p:txBody>
      </p:sp>
      <p:sp>
        <p:nvSpPr>
          <p:cNvPr id="10" name="Rectangle 9"/>
          <p:cNvSpPr>
            <a:spLocks noChangeArrowheads="1"/>
          </p:cNvSpPr>
          <p:nvPr/>
        </p:nvSpPr>
        <p:spPr bwMode="auto">
          <a:xfrm>
            <a:off x="152400" y="4355534"/>
            <a:ext cx="4572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base">
              <a:lnSpc>
                <a:spcPts val="4000"/>
              </a:lnSpc>
              <a:spcBef>
                <a:spcPct val="0"/>
              </a:spcBef>
              <a:spcAft>
                <a:spcPct val="0"/>
              </a:spcAft>
            </a:pPr>
            <a:r>
              <a:rPr lang="en-US" sz="2400" dirty="0" smtClean="0">
                <a:solidFill>
                  <a:srgbClr val="000000"/>
                </a:solidFill>
                <a:latin typeface="Times New Roman" pitchFamily="18" charset="0"/>
                <a:cs typeface="Times New Roman" pitchFamily="18" charset="0"/>
              </a:rPr>
              <a:t>For a 95% confidence interval:</a:t>
            </a:r>
          </a:p>
        </p:txBody>
      </p:sp>
    </p:spTree>
    <p:extLst>
      <p:ext uri="{BB962C8B-B14F-4D97-AF65-F5344CB8AC3E}">
        <p14:creationId xmlns:p14="http://schemas.microsoft.com/office/powerpoint/2010/main" val="3622278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76200" y="304800"/>
                <a:ext cx="8839200" cy="1938992"/>
              </a:xfrm>
              <a:prstGeom prst="rect">
                <a:avLst/>
              </a:prstGeom>
              <a:noFill/>
            </p:spPr>
            <p:txBody>
              <a:bodyPr wrap="square" rtlCol="0">
                <a:spAutoFit/>
              </a:bodyPr>
              <a:lstStyle/>
              <a:p>
                <a:r>
                  <a:rPr lang="en-US" sz="4000" dirty="0" smtClean="0"/>
                  <a:t>OR:  Margin of Error:  E, is </a:t>
                </a:r>
                <a14:m>
                  <m:oMath xmlns:m="http://schemas.openxmlformats.org/officeDocument/2006/math">
                    <m:r>
                      <a:rPr lang="en-US" sz="4000" i="1" smtClean="0">
                        <a:latin typeface="Cambria Math"/>
                        <a:ea typeface="Cambria Math"/>
                      </a:rPr>
                      <m:t>±</m:t>
                    </m:r>
                  </m:oMath>
                </a14:m>
                <a:endParaRPr lang="en-US" sz="4000" i="1" dirty="0" smtClean="0">
                  <a:latin typeface="Cambria Math"/>
                  <a:ea typeface="Cambria Math"/>
                </a:endParaRPr>
              </a:p>
              <a:p>
                <a:pPr marL="571500" indent="-571500">
                  <a:buFont typeface="Arial" panose="020B0604020202020204" pitchFamily="34" charset="0"/>
                  <a:buChar char="•"/>
                </a:pPr>
                <a:r>
                  <a:rPr lang="en-US" sz="4000" b="0" dirty="0" smtClean="0">
                    <a:ea typeface="Cambria Math"/>
                  </a:rPr>
                  <a:t>Let’s look at where the z – scores come from</a:t>
                </a:r>
                <a14:m>
                  <m:oMath xmlns:m="http://schemas.openxmlformats.org/officeDocument/2006/math">
                    <m:r>
                      <a:rPr lang="en-US" sz="4000" b="0" i="1" smtClean="0">
                        <a:latin typeface="Cambria Math"/>
                        <a:ea typeface="Cambria Math"/>
                      </a:rPr>
                      <m:t> </m:t>
                    </m:r>
                  </m:oMath>
                </a14:m>
                <a:endParaRPr lang="en-US" sz="4000" dirty="0"/>
              </a:p>
            </p:txBody>
          </p:sp>
        </mc:Choice>
        <mc:Fallback xmlns="">
          <p:sp>
            <p:nvSpPr>
              <p:cNvPr id="2" name="TextBox 1"/>
              <p:cNvSpPr txBox="1">
                <a:spLocks noRot="1" noChangeAspect="1" noMove="1" noResize="1" noEditPoints="1" noAdjustHandles="1" noChangeArrowheads="1" noChangeShapeType="1" noTextEdit="1"/>
              </p:cNvSpPr>
              <p:nvPr/>
            </p:nvSpPr>
            <p:spPr>
              <a:xfrm>
                <a:off x="76200" y="304800"/>
                <a:ext cx="8839200" cy="1938992"/>
              </a:xfrm>
              <a:prstGeom prst="rect">
                <a:avLst/>
              </a:prstGeom>
              <a:blipFill rotWithShape="1">
                <a:blip r:embed="rId2"/>
                <a:stretch>
                  <a:fillRect l="-2483" t="-5660" b="-12579"/>
                </a:stretch>
              </a:blipFill>
            </p:spPr>
            <p:txBody>
              <a:bodyPr/>
              <a:lstStyle/>
              <a:p>
                <a:r>
                  <a:rPr lang="en-US">
                    <a:noFill/>
                  </a:rPr>
                  <a:t> </a:t>
                </a:r>
              </a:p>
            </p:txBody>
          </p:sp>
        </mc:Fallback>
      </mc:AlternateContent>
      <p:sp>
        <p:nvSpPr>
          <p:cNvPr id="11" name="Oval 10"/>
          <p:cNvSpPr/>
          <p:nvPr/>
        </p:nvSpPr>
        <p:spPr>
          <a:xfrm>
            <a:off x="6400800" y="228600"/>
            <a:ext cx="17526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0890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0"/>
            <a:ext cx="9144000" cy="5632311"/>
          </a:xfrm>
          <a:prstGeom prst="rect">
            <a:avLst/>
          </a:prstGeom>
          <a:noFill/>
        </p:spPr>
        <p:txBody>
          <a:bodyPr wrap="square" rtlCol="0">
            <a:spAutoFit/>
          </a:bodyPr>
          <a:lstStyle/>
          <a:p>
            <a:r>
              <a:rPr lang="en-US" sz="4000" dirty="0" smtClean="0"/>
              <a:t>Let’s look at an example together…</a:t>
            </a:r>
          </a:p>
          <a:p>
            <a:r>
              <a:rPr lang="en-US" sz="4000" dirty="0" smtClean="0"/>
              <a:t>1) A survey was done at Old Chicago and it was found that it takes 24 mins to make the average pizza.  This was found after observation of 72 pizzas in one shift and the standard deviation was 8.7 mins.  Find the best point estimate (confidence interval) of the population mean with 95% confidence.  </a:t>
            </a:r>
            <a:endParaRPr lang="en-US" sz="4000" dirty="0"/>
          </a:p>
        </p:txBody>
      </p:sp>
    </p:spTree>
    <p:extLst>
      <p:ext uri="{BB962C8B-B14F-4D97-AF65-F5344CB8AC3E}">
        <p14:creationId xmlns:p14="http://schemas.microsoft.com/office/powerpoint/2010/main" val="794013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2692</TotalTime>
  <Words>1293</Words>
  <Application>Microsoft Office PowerPoint</Application>
  <PresentationFormat>On-screen Show (4:3)</PresentationFormat>
  <Paragraphs>132</Paragraphs>
  <Slides>32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Angles</vt:lpstr>
      <vt:lpstr>Equation</vt:lpstr>
      <vt:lpstr>Chapter 7:  confidence inTervals and sample size</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confidence inTervals and sample size</dc:title>
  <dc:creator>Administrator</dc:creator>
  <cp:lastModifiedBy>pv</cp:lastModifiedBy>
  <cp:revision>38</cp:revision>
  <dcterms:created xsi:type="dcterms:W3CDTF">2019-02-06T18:51:30Z</dcterms:created>
  <dcterms:modified xsi:type="dcterms:W3CDTF">2020-02-10T20:21:58Z</dcterms:modified>
</cp:coreProperties>
</file>