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5" r:id="rId19"/>
    <p:sldId id="273" r:id="rId20"/>
    <p:sldId id="274"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A14B3-5D47-41A3-B44F-C5B49BBF70B8}" type="datetimeFigureOut">
              <a:rPr lang="en-US" smtClean="0"/>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B3D7C-7A1C-47D4-B16C-AC861D8453BC}" type="slidenum">
              <a:rPr lang="en-US" smtClean="0"/>
              <a:t>‹#›</a:t>
            </a:fld>
            <a:endParaRPr lang="en-US"/>
          </a:p>
        </p:txBody>
      </p:sp>
    </p:spTree>
    <p:extLst>
      <p:ext uri="{BB962C8B-B14F-4D97-AF65-F5344CB8AC3E}">
        <p14:creationId xmlns:p14="http://schemas.microsoft.com/office/powerpoint/2010/main" val="359198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on pg.</a:t>
            </a:r>
            <a:r>
              <a:rPr lang="en-US" baseline="0" dirty="0" smtClean="0"/>
              <a:t> 425  - Claim: Mean weight of an adult animal is 42 pounds.</a:t>
            </a:r>
            <a:endParaRPr lang="en-US" dirty="0"/>
          </a:p>
        </p:txBody>
      </p:sp>
      <p:sp>
        <p:nvSpPr>
          <p:cNvPr id="4" name="Slide Number Placeholder 3"/>
          <p:cNvSpPr>
            <a:spLocks noGrp="1"/>
          </p:cNvSpPr>
          <p:nvPr>
            <p:ph type="sldNum" sz="quarter" idx="10"/>
          </p:nvPr>
        </p:nvSpPr>
        <p:spPr/>
        <p:txBody>
          <a:bodyPr/>
          <a:lstStyle/>
          <a:p>
            <a:fld id="{693B3D7C-7A1C-47D4-B16C-AC861D8453BC}" type="slidenum">
              <a:rPr lang="en-US" smtClean="0"/>
              <a:t>10</a:t>
            </a:fld>
            <a:endParaRPr lang="en-US"/>
          </a:p>
        </p:txBody>
      </p:sp>
    </p:spTree>
    <p:extLst>
      <p:ext uri="{BB962C8B-B14F-4D97-AF65-F5344CB8AC3E}">
        <p14:creationId xmlns:p14="http://schemas.microsoft.com/office/powerpoint/2010/main" val="369934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0C620E-CF70-4675-B9A4-834D51643C5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0C620E-CF70-4675-B9A4-834D51643C5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0C620E-CF70-4675-B9A4-834D51643C5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0C620E-CF70-4675-B9A4-834D51643C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5A5AAA5-36B4-4BA4-9382-63ED5D0B976C}" type="datetimeFigureOut">
              <a:rPr lang="en-US" smtClean="0"/>
              <a:t>3/2/2020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0C620E-CF70-4675-B9A4-834D51643C5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A5AAA5-36B4-4BA4-9382-63ED5D0B976C}" type="datetimeFigureOut">
              <a:rPr lang="en-US" smtClean="0"/>
              <a:t>3/2/2020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0C620E-CF70-4675-B9A4-834D51643C5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Chapter 8</a:t>
            </a:r>
            <a:r>
              <a:rPr lang="en-US" dirty="0" smtClean="0"/>
              <a:t>	</a:t>
            </a:r>
            <a:endParaRPr lang="en-US" dirty="0"/>
          </a:p>
        </p:txBody>
      </p:sp>
      <p:sp>
        <p:nvSpPr>
          <p:cNvPr id="3" name="Subtitle 2"/>
          <p:cNvSpPr>
            <a:spLocks noGrp="1"/>
          </p:cNvSpPr>
          <p:nvPr>
            <p:ph type="subTitle" idx="1"/>
          </p:nvPr>
        </p:nvSpPr>
        <p:spPr>
          <a:xfrm>
            <a:off x="1432560" y="1850064"/>
            <a:ext cx="7482840" cy="3788736"/>
          </a:xfrm>
        </p:spPr>
        <p:txBody>
          <a:bodyPr>
            <a:normAutofit/>
          </a:bodyPr>
          <a:lstStyle/>
          <a:p>
            <a:r>
              <a:rPr lang="en-US" sz="4000" dirty="0" smtClean="0"/>
              <a:t>Hypothesis Testing</a:t>
            </a:r>
          </a:p>
          <a:p>
            <a:pPr marL="598932" indent="-571500">
              <a:buFont typeface="Arial" panose="020B0604020202020204" pitchFamily="34" charset="0"/>
              <a:buChar char="•"/>
            </a:pPr>
            <a:r>
              <a:rPr lang="en-US" sz="4300" dirty="0" smtClean="0"/>
              <a:t>Read intro:  page 413</a:t>
            </a:r>
          </a:p>
          <a:p>
            <a:pPr marL="598932" indent="-571500">
              <a:buFont typeface="Arial" panose="020B0604020202020204" pitchFamily="34" charset="0"/>
              <a:buChar char="•"/>
            </a:pPr>
            <a:r>
              <a:rPr lang="en-US" sz="4000" dirty="0" smtClean="0"/>
              <a:t>This whole chapter is all about being able to test/see if data is better or worse than ‘normal’ </a:t>
            </a:r>
            <a:endParaRPr lang="en-US" sz="4000" dirty="0"/>
          </a:p>
        </p:txBody>
      </p:sp>
    </p:spTree>
    <p:extLst>
      <p:ext uri="{BB962C8B-B14F-4D97-AF65-F5344CB8AC3E}">
        <p14:creationId xmlns:p14="http://schemas.microsoft.com/office/powerpoint/2010/main" val="169873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6298817"/>
              </p:ext>
            </p:extLst>
          </p:nvPr>
        </p:nvGraphicFramePr>
        <p:xfrm>
          <a:off x="1028700" y="76201"/>
          <a:ext cx="7810500" cy="5029200"/>
        </p:xfrm>
        <a:graphic>
          <a:graphicData uri="http://schemas.openxmlformats.org/drawingml/2006/table">
            <a:tbl>
              <a:tblPr firstRow="1" bandRow="1">
                <a:tableStyleId>{5C22544A-7EE6-4342-B048-85BDC9FD1C3A}</a:tableStyleId>
              </a:tblPr>
              <a:tblGrid>
                <a:gridCol w="2603500"/>
                <a:gridCol w="2603500"/>
                <a:gridCol w="2603500"/>
              </a:tblGrid>
              <a:tr h="1064210">
                <a:tc>
                  <a:txBody>
                    <a:bodyPr/>
                    <a:lstStyle/>
                    <a:p>
                      <a:endParaRPr lang="en-US" dirty="0" smtClean="0"/>
                    </a:p>
                    <a:p>
                      <a:pPr algn="r"/>
                      <a:r>
                        <a:rPr lang="en-US" dirty="0" smtClean="0"/>
                        <a:t>CLAIM</a:t>
                      </a:r>
                    </a:p>
                    <a:p>
                      <a:endParaRPr lang="en-US" dirty="0" smtClean="0"/>
                    </a:p>
                    <a:p>
                      <a:r>
                        <a:rPr lang="en-US" dirty="0" smtClean="0"/>
                        <a:t>Decision</a:t>
                      </a:r>
                      <a:endParaRPr lang="en-US" dirty="0"/>
                    </a:p>
                  </a:txBody>
                  <a:tcPr>
                    <a:lnT w="38100" cmpd="sng">
                      <a:noFill/>
                    </a:lnT>
                  </a:tcPr>
                </a:tc>
                <a:tc>
                  <a:txBody>
                    <a:bodyPr/>
                    <a:lstStyle/>
                    <a:p>
                      <a:pPr algn="ctr"/>
                      <a:r>
                        <a:rPr lang="en-US" sz="3200" dirty="0" smtClean="0"/>
                        <a:t>Claim is on the H0</a:t>
                      </a:r>
                      <a:endParaRPr lang="en-US" sz="3200" dirty="0"/>
                    </a:p>
                  </a:txBody>
                  <a:tcPr>
                    <a:lnT w="38100" cmpd="sng">
                      <a:noFill/>
                    </a:lnT>
                  </a:tcPr>
                </a:tc>
                <a:tc>
                  <a:txBody>
                    <a:bodyPr/>
                    <a:lstStyle/>
                    <a:p>
                      <a:pPr algn="ctr"/>
                      <a:r>
                        <a:rPr lang="en-US" sz="3200" dirty="0" smtClean="0"/>
                        <a:t>Claim is on the H1</a:t>
                      </a:r>
                      <a:endParaRPr lang="en-US" sz="3200" dirty="0"/>
                    </a:p>
                  </a:txBody>
                  <a:tcPr>
                    <a:lnT w="38100" cmpd="sng">
                      <a:noFill/>
                    </a:lnT>
                  </a:tcPr>
                </a:tc>
              </a:tr>
              <a:tr h="1677695">
                <a:tc>
                  <a:txBody>
                    <a:bodyPr/>
                    <a:lstStyle/>
                    <a:p>
                      <a:pPr algn="ctr"/>
                      <a:r>
                        <a:rPr lang="en-US" sz="3200" u="sng" dirty="0" smtClean="0"/>
                        <a:t>REJECT</a:t>
                      </a:r>
                      <a:r>
                        <a:rPr lang="en-US" sz="3200" dirty="0" smtClean="0"/>
                        <a:t> the null</a:t>
                      </a:r>
                      <a:endParaRPr lang="en-US" sz="3200" dirty="0"/>
                    </a:p>
                  </a:txBody>
                  <a:tcPr/>
                </a:tc>
                <a:tc>
                  <a:txBody>
                    <a:bodyPr/>
                    <a:lstStyle/>
                    <a:p>
                      <a:r>
                        <a:rPr lang="en-US" sz="2400" dirty="0" smtClean="0"/>
                        <a:t>There is enough evidence to reject the claim that…</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There is enough evidence to </a:t>
                      </a:r>
                      <a:r>
                        <a:rPr lang="en-US" sz="2400" u="sng" dirty="0" smtClean="0"/>
                        <a:t>support</a:t>
                      </a:r>
                      <a:r>
                        <a:rPr lang="en-US" sz="2400" dirty="0" smtClean="0"/>
                        <a:t> the claim that…</a:t>
                      </a:r>
                    </a:p>
                    <a:p>
                      <a:endParaRPr lang="en-US" sz="2400" dirty="0"/>
                    </a:p>
                  </a:txBody>
                  <a:tcPr/>
                </a:tc>
              </a:tr>
              <a:tr h="1677695">
                <a:tc>
                  <a:txBody>
                    <a:bodyPr/>
                    <a:lstStyle/>
                    <a:p>
                      <a:pPr algn="ctr"/>
                      <a:r>
                        <a:rPr lang="en-US" sz="3200" u="sng" dirty="0" smtClean="0"/>
                        <a:t>Do not reject</a:t>
                      </a:r>
                      <a:r>
                        <a:rPr lang="en-US" sz="3200" u="sng" baseline="0" dirty="0" smtClean="0"/>
                        <a:t> </a:t>
                      </a:r>
                      <a:r>
                        <a:rPr lang="en-US" sz="3200" baseline="0" dirty="0" smtClean="0"/>
                        <a:t>the null</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There is </a:t>
                      </a:r>
                      <a:r>
                        <a:rPr lang="en-US" sz="2400" u="sng" dirty="0" smtClean="0"/>
                        <a:t>not</a:t>
                      </a:r>
                      <a:r>
                        <a:rPr lang="en-US" sz="2400" dirty="0" smtClean="0"/>
                        <a:t> enough evidence to reject the claim that…</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There is </a:t>
                      </a:r>
                      <a:r>
                        <a:rPr lang="en-US" sz="2400" u="sng" dirty="0" smtClean="0"/>
                        <a:t>not</a:t>
                      </a:r>
                      <a:r>
                        <a:rPr lang="en-US" sz="2400" dirty="0" smtClean="0"/>
                        <a:t> enough evidence to </a:t>
                      </a:r>
                      <a:r>
                        <a:rPr lang="en-US" sz="2400" u="sng" dirty="0" smtClean="0"/>
                        <a:t>support</a:t>
                      </a:r>
                      <a:r>
                        <a:rPr lang="en-US" sz="2400" dirty="0" smtClean="0"/>
                        <a:t> the claim that…</a:t>
                      </a:r>
                    </a:p>
                    <a:p>
                      <a:endParaRPr lang="en-US" sz="2400" dirty="0"/>
                    </a:p>
                  </a:txBody>
                  <a:tcPr/>
                </a:tc>
              </a:tr>
            </a:tbl>
          </a:graphicData>
        </a:graphic>
      </p:graphicFrame>
      <p:cxnSp>
        <p:nvCxnSpPr>
          <p:cNvPr id="6" name="Curved Connector 5"/>
          <p:cNvCxnSpPr/>
          <p:nvPr/>
        </p:nvCxnSpPr>
        <p:spPr>
          <a:xfrm rot="16200000" flipH="1">
            <a:off x="1905000" y="1143000"/>
            <a:ext cx="381000" cy="76200"/>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flipV="1">
            <a:off x="3124200" y="609600"/>
            <a:ext cx="609600" cy="152400"/>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3400" y="5181600"/>
            <a:ext cx="7924800" cy="1077218"/>
          </a:xfrm>
          <a:prstGeom prst="rect">
            <a:avLst/>
          </a:prstGeom>
          <a:noFill/>
        </p:spPr>
        <p:txBody>
          <a:bodyPr wrap="square" rtlCol="0">
            <a:spAutoFit/>
          </a:bodyPr>
          <a:lstStyle/>
          <a:p>
            <a:r>
              <a:rPr lang="en-US" sz="3200" dirty="0" smtClean="0"/>
              <a:t>These choices should sound like a court of law…</a:t>
            </a:r>
            <a:endParaRPr lang="en-US" sz="3200" dirty="0"/>
          </a:p>
        </p:txBody>
      </p:sp>
    </p:spTree>
    <p:extLst>
      <p:ext uri="{BB962C8B-B14F-4D97-AF65-F5344CB8AC3E}">
        <p14:creationId xmlns:p14="http://schemas.microsoft.com/office/powerpoint/2010/main" val="21905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067800" cy="5509200"/>
              </a:xfrm>
              <a:prstGeom prst="rect">
                <a:avLst/>
              </a:prstGeom>
              <a:noFill/>
            </p:spPr>
            <p:txBody>
              <a:bodyPr wrap="square" rtlCol="0">
                <a:spAutoFit/>
              </a:bodyPr>
              <a:lstStyle/>
              <a:p>
                <a:r>
                  <a:rPr lang="en-US" sz="4000" dirty="0" smtClean="0"/>
                  <a:t>8-2:  z Test for a Mean</a:t>
                </a:r>
              </a:p>
              <a:p>
                <a:pPr marL="571500" indent="-571500">
                  <a:buFont typeface="Arial" panose="020B0604020202020204" pitchFamily="34" charset="0"/>
                  <a:buChar char="•"/>
                </a:pPr>
                <a:r>
                  <a:rPr lang="en-US" sz="4000" dirty="0" smtClean="0"/>
                  <a:t>Test Score (value): </a:t>
                </a:r>
                <a14:m>
                  <m:oMath xmlns:m="http://schemas.openxmlformats.org/officeDocument/2006/math">
                    <m:f>
                      <m:fPr>
                        <m:ctrlPr>
                          <a:rPr lang="en-US" sz="2400" i="1" smtClean="0">
                            <a:latin typeface="Cambria Math"/>
                          </a:rPr>
                        </m:ctrlPr>
                      </m:fPr>
                      <m:num>
                        <m:d>
                          <m:dPr>
                            <m:ctrlPr>
                              <a:rPr lang="en-US" sz="2400" b="0" i="1" smtClean="0">
                                <a:latin typeface="Cambria Math"/>
                              </a:rPr>
                            </m:ctrlPr>
                          </m:dPr>
                          <m:e>
                            <m:r>
                              <a:rPr lang="en-US" sz="2400" b="0" i="1" smtClean="0">
                                <a:latin typeface="Cambria Math"/>
                              </a:rPr>
                              <m:t>𝑜𝑏𝑠𝑒𝑟𝑣𝑒𝑑</m:t>
                            </m:r>
                            <m:r>
                              <a:rPr lang="en-US" sz="2400" b="0" i="1" smtClean="0">
                                <a:latin typeface="Cambria Math"/>
                              </a:rPr>
                              <m:t> </m:t>
                            </m:r>
                            <m:r>
                              <a:rPr lang="en-US" sz="2400" b="0" i="1" smtClean="0">
                                <a:latin typeface="Cambria Math"/>
                              </a:rPr>
                              <m:t>𝑣𝑎𝑙𝑢𝑒</m:t>
                            </m:r>
                          </m:e>
                        </m:d>
                        <m:r>
                          <a:rPr lang="en-US" sz="2400" b="0" i="1" smtClean="0">
                            <a:latin typeface="Cambria Math"/>
                          </a:rPr>
                          <m:t>−(</m:t>
                        </m:r>
                        <m:r>
                          <a:rPr lang="en-US" sz="2400" b="0" i="1" smtClean="0">
                            <a:latin typeface="Cambria Math"/>
                          </a:rPr>
                          <m:t>𝑒𝑥𝑝𝑒𝑐𝑡𝑒𝑑</m:t>
                        </m:r>
                        <m:r>
                          <a:rPr lang="en-US" sz="2400" b="0" i="1" smtClean="0">
                            <a:latin typeface="Cambria Math"/>
                          </a:rPr>
                          <m:t> </m:t>
                        </m:r>
                        <m:r>
                          <a:rPr lang="en-US" sz="2400" b="0" i="1" smtClean="0">
                            <a:latin typeface="Cambria Math"/>
                          </a:rPr>
                          <m:t>𝑣𝑎𝑙𝑢𝑒</m:t>
                        </m:r>
                        <m:r>
                          <a:rPr lang="en-US" sz="2400" b="0" i="1" smtClean="0">
                            <a:latin typeface="Cambria Math"/>
                          </a:rPr>
                          <m:t>)</m:t>
                        </m:r>
                      </m:num>
                      <m:den>
                        <m:r>
                          <a:rPr lang="en-US" sz="2400" b="0" i="1" smtClean="0">
                            <a:latin typeface="Cambria Math"/>
                          </a:rPr>
                          <m:t>𝑠𝑡𝑎𝑛𝑑𝑎𝑟𝑑</m:t>
                        </m:r>
                        <m:r>
                          <a:rPr lang="en-US" sz="2400" b="0" i="1" smtClean="0">
                            <a:latin typeface="Cambria Math"/>
                          </a:rPr>
                          <m:t> </m:t>
                        </m:r>
                        <m:r>
                          <a:rPr lang="en-US" sz="2400" b="0" i="1" smtClean="0">
                            <a:latin typeface="Cambria Math"/>
                          </a:rPr>
                          <m:t>𝑒𝑟𝑟𝑜𝑟</m:t>
                        </m:r>
                      </m:den>
                    </m:f>
                  </m:oMath>
                </a14:m>
                <a:endParaRPr lang="en-US" sz="2400" dirty="0" smtClean="0"/>
              </a:p>
              <a:p>
                <a:pPr marL="571500" indent="-571500">
                  <a:buFont typeface="Arial" panose="020B0604020202020204" pitchFamily="34" charset="0"/>
                  <a:buChar char="•"/>
                </a:pPr>
                <a:endParaRPr lang="en-US" sz="2400" dirty="0"/>
              </a:p>
              <a:p>
                <a:pPr marL="571500" indent="-571500">
                  <a:buFont typeface="Arial" panose="020B0604020202020204" pitchFamily="34" charset="0"/>
                  <a:buChar char="•"/>
                </a:pPr>
                <a:endParaRPr lang="en-US" sz="2400" dirty="0" smtClean="0"/>
              </a:p>
              <a:p>
                <a:pPr marL="571500" indent="-571500">
                  <a:buFont typeface="Arial" panose="020B0604020202020204" pitchFamily="34" charset="0"/>
                  <a:buChar char="•"/>
                </a:pPr>
                <a:endParaRPr lang="en-US" sz="2400" dirty="0"/>
              </a:p>
              <a:p>
                <a:pPr marL="1028700" lvl="1" indent="-571500">
                  <a:buFont typeface="Arial" panose="020B0604020202020204" pitchFamily="34" charset="0"/>
                  <a:buChar char="•"/>
                </a:pPr>
                <a:r>
                  <a:rPr lang="en-US" sz="4000" dirty="0" smtClean="0"/>
                  <a:t>Use when n</a:t>
                </a:r>
                <a:r>
                  <a:rPr lang="en-US" sz="4000" dirty="0" smtClean="0">
                    <a:latin typeface="Calibri"/>
                  </a:rPr>
                  <a:t>≥30 and </a:t>
                </a:r>
                <a:r>
                  <a:rPr lang="el-GR" sz="4000" dirty="0" smtClean="0">
                    <a:latin typeface="Calibri"/>
                  </a:rPr>
                  <a:t>σ</a:t>
                </a:r>
                <a:r>
                  <a:rPr lang="en-US" sz="4000" dirty="0" smtClean="0">
                    <a:latin typeface="Calibri"/>
                  </a:rPr>
                  <a:t> is known</a:t>
                </a:r>
              </a:p>
              <a:p>
                <a:pPr marL="1028700" lvl="1" indent="-571500">
                  <a:buFont typeface="Arial" panose="020B0604020202020204" pitchFamily="34" charset="0"/>
                  <a:buChar char="•"/>
                </a:pPr>
                <a:r>
                  <a:rPr lang="en-US" sz="4000" dirty="0" smtClean="0">
                    <a:latin typeface="Calibri"/>
                  </a:rPr>
                  <a:t>OR:  n</a:t>
                </a:r>
                <a:r>
                  <a:rPr lang="en-US" sz="4000" dirty="0" smtClean="0">
                    <a:latin typeface="Cambria Math"/>
                    <a:ea typeface="Cambria Math"/>
                  </a:rPr>
                  <a:t>&lt;30 but the population is normally distributed</a:t>
                </a:r>
                <a:endParaRPr lang="en-US" sz="4000" dirty="0" smtClean="0"/>
              </a:p>
              <a:p>
                <a:pPr marL="1028700" lvl="1" indent="-571500">
                  <a:buFont typeface="Arial" panose="020B0604020202020204" pitchFamily="34" charset="0"/>
                  <a:buChar char="•"/>
                </a:pPr>
                <a:r>
                  <a:rPr lang="en-US" sz="4000" dirty="0" smtClean="0"/>
                  <a:t>This is the value that you compare to your CV and make your decision with</a:t>
                </a:r>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067800" cy="5509200"/>
              </a:xfrm>
              <a:prstGeom prst="rect">
                <a:avLst/>
              </a:prstGeom>
              <a:blipFill rotWithShape="1">
                <a:blip r:embed="rId3"/>
                <a:stretch>
                  <a:fillRect l="-2352" t="-1991" r="-2016" b="-3761"/>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1229705103"/>
              </p:ext>
            </p:extLst>
          </p:nvPr>
        </p:nvGraphicFramePr>
        <p:xfrm>
          <a:off x="4114800" y="1295400"/>
          <a:ext cx="1722438" cy="1093788"/>
        </p:xfrm>
        <a:graphic>
          <a:graphicData uri="http://schemas.openxmlformats.org/presentationml/2006/ole">
            <mc:AlternateContent xmlns:mc="http://schemas.openxmlformats.org/markup-compatibility/2006">
              <mc:Choice xmlns:v="urn:schemas-microsoft-com:vml" Requires="v">
                <p:oleObj spid="_x0000_s1047" name="Equation" r:id="rId4" imgW="660240" imgH="457200" progId="Equation.DSMT4">
                  <p:embed/>
                </p:oleObj>
              </mc:Choice>
              <mc:Fallback>
                <p:oleObj name="Equation" r:id="rId4" imgW="660240" imgH="4572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1295400"/>
                        <a:ext cx="1722438"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1064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wipe(down)">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wipe(down)">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ipe(down)">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86800" cy="5632311"/>
          </a:xfrm>
          <a:prstGeom prst="rect">
            <a:avLst/>
          </a:prstGeom>
          <a:noFill/>
        </p:spPr>
        <p:txBody>
          <a:bodyPr wrap="square" rtlCol="0">
            <a:spAutoFit/>
          </a:bodyPr>
          <a:lstStyle/>
          <a:p>
            <a:r>
              <a:rPr lang="en-US" sz="4000" dirty="0" smtClean="0"/>
              <a:t>STEPS:</a:t>
            </a:r>
          </a:p>
          <a:p>
            <a:pPr marL="742950" indent="-742950">
              <a:buAutoNum type="arabicParenR"/>
            </a:pPr>
            <a:r>
              <a:rPr lang="en-US" sz="4000" dirty="0" smtClean="0"/>
              <a:t>Write the null and alternative</a:t>
            </a:r>
          </a:p>
          <a:p>
            <a:pPr marL="742950" indent="-742950">
              <a:buAutoNum type="arabicParenR"/>
            </a:pPr>
            <a:r>
              <a:rPr lang="en-US" sz="4000" dirty="0" smtClean="0"/>
              <a:t>Label the claim</a:t>
            </a:r>
          </a:p>
          <a:p>
            <a:pPr marL="742950" indent="-742950">
              <a:buAutoNum type="arabicParenR"/>
            </a:pPr>
            <a:r>
              <a:rPr lang="en-US" sz="4000" dirty="0" smtClean="0"/>
              <a:t>Draw the picture/determine tails</a:t>
            </a:r>
          </a:p>
          <a:p>
            <a:pPr marL="742950" indent="-742950">
              <a:buAutoNum type="arabicParenR"/>
            </a:pPr>
            <a:r>
              <a:rPr lang="en-US" sz="4000" dirty="0" smtClean="0"/>
              <a:t>Find CV(s)</a:t>
            </a:r>
          </a:p>
          <a:p>
            <a:pPr marL="742950" indent="-742950">
              <a:buAutoNum type="arabicParenR"/>
            </a:pPr>
            <a:r>
              <a:rPr lang="en-US" sz="4000" dirty="0" smtClean="0"/>
              <a:t>Calculate test score</a:t>
            </a:r>
          </a:p>
          <a:p>
            <a:pPr marL="742950" indent="-742950">
              <a:buAutoNum type="arabicParenR"/>
            </a:pPr>
            <a:r>
              <a:rPr lang="en-US" sz="4000" dirty="0" smtClean="0"/>
              <a:t>Compare #4 and #5 and use chart to make decision</a:t>
            </a:r>
          </a:p>
          <a:p>
            <a:pPr marL="742950" indent="-742950">
              <a:buAutoNum type="arabicParenR"/>
            </a:pPr>
            <a:r>
              <a:rPr lang="en-US" sz="4000" dirty="0" smtClean="0"/>
              <a:t>Summarize with table</a:t>
            </a:r>
            <a:endParaRPr lang="en-US" sz="4000" dirty="0"/>
          </a:p>
        </p:txBody>
      </p:sp>
    </p:spTree>
    <p:extLst>
      <p:ext uri="{BB962C8B-B14F-4D97-AF65-F5344CB8AC3E}">
        <p14:creationId xmlns:p14="http://schemas.microsoft.com/office/powerpoint/2010/main" val="262183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27214"/>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None/>
            </a:pPr>
            <a:r>
              <a:rPr lang="en-US" sz="4000" dirty="0" smtClean="0"/>
              <a:t>Now, let’s try one and put it all together…</a:t>
            </a:r>
            <a:endParaRPr lang="en-US" sz="4000" dirty="0"/>
          </a:p>
          <a:p>
            <a:pPr marL="0" indent="0">
              <a:buNone/>
            </a:pPr>
            <a:r>
              <a:rPr lang="en-US" dirty="0" smtClean="0"/>
              <a:t>In </a:t>
            </a:r>
            <a:r>
              <a:rPr lang="en-US" dirty="0"/>
              <a:t>Pennsylvania the average IQ score is 101.5. The variable is normally distributed, </a:t>
            </a:r>
            <a:r>
              <a:rPr lang="en-US" dirty="0" smtClean="0"/>
              <a:t>and the </a:t>
            </a:r>
            <a:r>
              <a:rPr lang="en-US" dirty="0"/>
              <a:t>population standard deviation is 15. </a:t>
            </a:r>
            <a:r>
              <a:rPr lang="en-US" dirty="0" smtClean="0"/>
              <a:t> A </a:t>
            </a:r>
            <a:r>
              <a:rPr lang="en-US" dirty="0"/>
              <a:t>school superintendent claims that the </a:t>
            </a:r>
            <a:r>
              <a:rPr lang="en-US" dirty="0" smtClean="0"/>
              <a:t>students in </a:t>
            </a:r>
            <a:r>
              <a:rPr lang="en-US" dirty="0"/>
              <a:t>her school district have an IQ higher than the average of 101.5. She selects a </a:t>
            </a:r>
            <a:r>
              <a:rPr lang="en-US" dirty="0" smtClean="0"/>
              <a:t>random sample </a:t>
            </a:r>
            <a:r>
              <a:rPr lang="en-US" dirty="0"/>
              <a:t>of 30 students and finds the mean of the test scores is 106.4. Test the claim </a:t>
            </a:r>
            <a:r>
              <a:rPr lang="en-US" dirty="0" smtClean="0"/>
              <a:t>at a  </a:t>
            </a:r>
            <a:r>
              <a:rPr lang="en-US" dirty="0"/>
              <a:t>0.05.</a:t>
            </a:r>
            <a:endParaRPr lang="en-US" dirty="0" smtClean="0"/>
          </a:p>
        </p:txBody>
      </p:sp>
    </p:spTree>
    <p:extLst>
      <p:ext uri="{BB962C8B-B14F-4D97-AF65-F5344CB8AC3E}">
        <p14:creationId xmlns:p14="http://schemas.microsoft.com/office/powerpoint/2010/main" val="3854903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
            <a:ext cx="8763000" cy="4401205"/>
          </a:xfrm>
          <a:prstGeom prst="rect">
            <a:avLst/>
          </a:prstGeom>
          <a:noFill/>
        </p:spPr>
        <p:txBody>
          <a:bodyPr wrap="square" rtlCol="0">
            <a:spAutoFit/>
          </a:bodyPr>
          <a:lstStyle/>
          <a:p>
            <a:r>
              <a:rPr lang="en-US" sz="4000" dirty="0" smtClean="0"/>
              <a:t>Another method for testing:  </a:t>
            </a:r>
          </a:p>
          <a:p>
            <a:pPr marL="571500" indent="-571500">
              <a:buFont typeface="Arial" panose="020B0604020202020204" pitchFamily="34" charset="0"/>
              <a:buChar char="•"/>
            </a:pPr>
            <a:r>
              <a:rPr lang="en-US" sz="4000" dirty="0" smtClean="0"/>
              <a:t>P-value method (short for probability value) </a:t>
            </a:r>
          </a:p>
          <a:p>
            <a:pPr marL="571500" indent="-571500">
              <a:buFont typeface="Arial" panose="020B0604020202020204" pitchFamily="34" charset="0"/>
              <a:buChar char="•"/>
            </a:pPr>
            <a:r>
              <a:rPr lang="en-US" sz="4000" dirty="0" smtClean="0"/>
              <a:t>Use the test score to find it </a:t>
            </a:r>
          </a:p>
          <a:p>
            <a:pPr marL="571500" indent="-571500">
              <a:buFont typeface="Arial" panose="020B0604020202020204" pitchFamily="34" charset="0"/>
              <a:buChar char="•"/>
            </a:pPr>
            <a:r>
              <a:rPr lang="en-US" sz="4000" dirty="0" smtClean="0"/>
              <a:t>Look up the ‘area’ in table </a:t>
            </a:r>
            <a:r>
              <a:rPr lang="en-US" sz="4000" dirty="0" smtClean="0">
                <a:latin typeface="Calibri"/>
              </a:rPr>
              <a:t>→ p-value</a:t>
            </a:r>
          </a:p>
          <a:p>
            <a:pPr marL="1028700" lvl="1" indent="-571500">
              <a:buFont typeface="Arial" panose="020B0604020202020204" pitchFamily="34" charset="0"/>
              <a:buChar char="•"/>
            </a:pPr>
            <a:r>
              <a:rPr lang="en-US" sz="4000" dirty="0" smtClean="0">
                <a:latin typeface="Calibri"/>
              </a:rPr>
              <a:t>If two - tails:  double that value</a:t>
            </a:r>
          </a:p>
          <a:p>
            <a:pPr marL="1028700" lvl="1" indent="-571500">
              <a:buFont typeface="Arial" panose="020B0604020202020204" pitchFamily="34" charset="0"/>
              <a:buChar char="•"/>
            </a:pPr>
            <a:r>
              <a:rPr lang="en-US" sz="4000" dirty="0" smtClean="0"/>
              <a:t>One – tail:  just use that value</a:t>
            </a:r>
          </a:p>
        </p:txBody>
      </p:sp>
    </p:spTree>
    <p:extLst>
      <p:ext uri="{BB962C8B-B14F-4D97-AF65-F5344CB8AC3E}">
        <p14:creationId xmlns:p14="http://schemas.microsoft.com/office/powerpoint/2010/main" val="268392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0"/>
                <a:ext cx="8839200" cy="3170099"/>
              </a:xfrm>
              <a:prstGeom prst="rect">
                <a:avLst/>
              </a:prstGeom>
            </p:spPr>
            <p:txBody>
              <a:bodyPr wrap="square">
                <a:spAutoFit/>
              </a:bodyPr>
              <a:lstStyle/>
              <a:p>
                <a:pPr marL="571500" indent="-571500">
                  <a:buFont typeface="Arial" panose="020B0604020202020204" pitchFamily="34" charset="0"/>
                  <a:buChar char="•"/>
                </a:pPr>
                <a:r>
                  <a:rPr lang="en-US" sz="4000" dirty="0"/>
                  <a:t>Use the following to decide whether or not to reject the null</a:t>
                </a:r>
              </a:p>
              <a:p>
                <a:pPr marL="1485900" lvl="2" indent="-571500">
                  <a:buFont typeface="Arial" panose="020B0604020202020204" pitchFamily="34" charset="0"/>
                  <a:buChar char="•"/>
                </a:pPr>
                <a:r>
                  <a:rPr lang="en-US" sz="4000" dirty="0"/>
                  <a:t>P-value</a:t>
                </a:r>
                <a:r>
                  <a:rPr lang="en-US" sz="4000" dirty="0">
                    <a:latin typeface="Cambria Math"/>
                    <a:ea typeface="Cambria Math"/>
                  </a:rPr>
                  <a:t>≤</a:t>
                </a:r>
                <a14:m>
                  <m:oMath xmlns:m="http://schemas.openxmlformats.org/officeDocument/2006/math">
                    <m:r>
                      <a:rPr lang="en-US" sz="4000" i="1">
                        <a:latin typeface="Cambria Math"/>
                        <a:ea typeface="Cambria Math"/>
                      </a:rPr>
                      <m:t>∝:</m:t>
                    </m:r>
                  </m:oMath>
                </a14:m>
                <a:r>
                  <a:rPr lang="en-US" sz="4000" dirty="0"/>
                  <a:t>  Reject the null</a:t>
                </a:r>
              </a:p>
              <a:p>
                <a:pPr marL="1485900" lvl="2" indent="-571500">
                  <a:buFont typeface="Arial" panose="020B0604020202020204" pitchFamily="34" charset="0"/>
                  <a:buChar char="•"/>
                </a:pPr>
                <a:r>
                  <a:rPr lang="en-US" sz="4000" dirty="0"/>
                  <a:t>P-value&gt;</a:t>
                </a:r>
                <a14:m>
                  <m:oMath xmlns:m="http://schemas.openxmlformats.org/officeDocument/2006/math">
                    <m:r>
                      <a:rPr lang="en-US" sz="4000" i="1">
                        <a:latin typeface="Cambria Math"/>
                        <a:ea typeface="Cambria Math"/>
                      </a:rPr>
                      <m:t>∝</m:t>
                    </m:r>
                  </m:oMath>
                </a14:m>
                <a:r>
                  <a:rPr lang="en-US" sz="4000" dirty="0"/>
                  <a:t>:  Do not reject the null</a:t>
                </a:r>
              </a:p>
              <a:p>
                <a:pPr marL="571500" indent="-571500">
                  <a:buFont typeface="Arial" panose="020B0604020202020204" pitchFamily="34" charset="0"/>
                  <a:buChar char="•"/>
                </a:pPr>
                <a:r>
                  <a:rPr lang="en-US" sz="4000" dirty="0"/>
                  <a:t>EVERYTHING else is the same</a:t>
                </a:r>
              </a:p>
            </p:txBody>
          </p:sp>
        </mc:Choice>
        <mc:Fallback xmlns="">
          <p:sp>
            <p:nvSpPr>
              <p:cNvPr id="2" name="Rectangle 1"/>
              <p:cNvSpPr>
                <a:spLocks noRot="1" noChangeAspect="1" noMove="1" noResize="1" noEditPoints="1" noAdjustHandles="1" noChangeArrowheads="1" noChangeShapeType="1" noTextEdit="1"/>
              </p:cNvSpPr>
              <p:nvPr/>
            </p:nvSpPr>
            <p:spPr>
              <a:xfrm>
                <a:off x="0" y="0"/>
                <a:ext cx="8839200" cy="3170099"/>
              </a:xfrm>
              <a:prstGeom prst="rect">
                <a:avLst/>
              </a:prstGeom>
              <a:blipFill rotWithShape="1">
                <a:blip r:embed="rId2"/>
                <a:stretch>
                  <a:fillRect l="-2138" t="-3462" r="-207" b="-7308"/>
                </a:stretch>
              </a:blipFill>
            </p:spPr>
            <p:txBody>
              <a:bodyPr/>
              <a:lstStyle/>
              <a:p>
                <a:r>
                  <a:rPr lang="en-US">
                    <a:noFill/>
                  </a:rPr>
                  <a:t> </a:t>
                </a:r>
              </a:p>
            </p:txBody>
          </p:sp>
        </mc:Fallback>
      </mc:AlternateContent>
    </p:spTree>
    <p:extLst>
      <p:ext uri="{BB962C8B-B14F-4D97-AF65-F5344CB8AC3E}">
        <p14:creationId xmlns:p14="http://schemas.microsoft.com/office/powerpoint/2010/main" val="222132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3785652"/>
          </a:xfrm>
          <a:prstGeom prst="rect">
            <a:avLst/>
          </a:prstGeom>
          <a:noFill/>
        </p:spPr>
        <p:txBody>
          <a:bodyPr wrap="square" rtlCol="0">
            <a:spAutoFit/>
          </a:bodyPr>
          <a:lstStyle/>
          <a:p>
            <a:r>
              <a:rPr lang="en-US" sz="4000" dirty="0" smtClean="0"/>
              <a:t>Let’s try one using the new method…</a:t>
            </a:r>
          </a:p>
          <a:p>
            <a:r>
              <a:rPr lang="en-US" sz="4000" dirty="0"/>
              <a:t>	</a:t>
            </a:r>
            <a:r>
              <a:rPr lang="en-US" sz="4000" dirty="0" smtClean="0"/>
              <a:t>top p. 432:  ex# 8-6</a:t>
            </a:r>
          </a:p>
          <a:p>
            <a:endParaRPr lang="en-US" sz="4000" dirty="0"/>
          </a:p>
          <a:p>
            <a:r>
              <a:rPr lang="en-US" sz="4000" dirty="0" smtClean="0"/>
              <a:t>Try a couple this way and then decide…which way do you </a:t>
            </a:r>
            <a:r>
              <a:rPr lang="en-US" sz="4000" smtClean="0"/>
              <a:t>like better</a:t>
            </a:r>
            <a:r>
              <a:rPr lang="en-US" sz="4000" dirty="0" smtClean="0"/>
              <a:t>?</a:t>
            </a:r>
          </a:p>
          <a:p>
            <a:endParaRPr lang="en-US" sz="4000" dirty="0"/>
          </a:p>
        </p:txBody>
      </p:sp>
    </p:spTree>
    <p:extLst>
      <p:ext uri="{BB962C8B-B14F-4D97-AF65-F5344CB8AC3E}">
        <p14:creationId xmlns:p14="http://schemas.microsoft.com/office/powerpoint/2010/main" val="2694719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6247864"/>
              </a:xfrm>
              <a:prstGeom prst="rect">
                <a:avLst/>
              </a:prstGeom>
              <a:noFill/>
            </p:spPr>
            <p:txBody>
              <a:bodyPr wrap="square" rtlCol="0">
                <a:spAutoFit/>
              </a:bodyPr>
              <a:lstStyle/>
              <a:p>
                <a:r>
                  <a:rPr lang="en-US" sz="4000" dirty="0" smtClean="0"/>
                  <a:t>8-3:  t Test for a Mean</a:t>
                </a:r>
              </a:p>
              <a:p>
                <a:pPr marL="571500" indent="-571500">
                  <a:buFont typeface="Arial" panose="020B0604020202020204" pitchFamily="34" charset="0"/>
                  <a:buChar char="•"/>
                </a:pPr>
                <a:r>
                  <a:rPr lang="en-US" sz="4000" dirty="0" smtClean="0"/>
                  <a:t>Only thing(s) that is different</a:t>
                </a:r>
              </a:p>
              <a:p>
                <a:pPr lvl="1"/>
                <a:r>
                  <a:rPr lang="en-US" sz="4000" dirty="0" smtClean="0"/>
                  <a:t>1)  Use the t- chart (so we use degrees of freedom)</a:t>
                </a:r>
              </a:p>
              <a:p>
                <a:pPr lvl="1"/>
                <a:r>
                  <a:rPr lang="en-US" sz="4000" dirty="0" smtClean="0"/>
                  <a:t>2)  Formula is basically the same</a:t>
                </a:r>
                <a:endParaRPr lang="en-US" sz="4000" dirty="0"/>
              </a:p>
              <a:p>
                <a:pPr marL="1028700" lvl="1" indent="-571500">
                  <a:buFont typeface="Arial" panose="020B0604020202020204" pitchFamily="34" charset="0"/>
                  <a:buChar char="•"/>
                </a:pPr>
                <a:endParaRPr lang="en-US" sz="4000" dirty="0" smtClean="0"/>
              </a:p>
              <a:p>
                <a:pPr lvl="1"/>
                <a:endParaRPr lang="en-US" sz="4000" dirty="0" smtClean="0"/>
              </a:p>
              <a:p>
                <a:pPr marL="1200150" lvl="1" indent="-742950">
                  <a:buAutoNum type="arabicParenR" startAt="3"/>
                </a:pPr>
                <a:r>
                  <a:rPr lang="en-US" sz="4000" dirty="0" smtClean="0"/>
                  <a:t>Why do we use this test?</a:t>
                </a:r>
              </a:p>
              <a:p>
                <a:pPr marL="1485900" lvl="2" indent="-571500">
                  <a:buFont typeface="Arial" panose="020B0604020202020204" pitchFamily="34" charset="0"/>
                  <a:buChar char="•"/>
                </a:pPr>
                <a:r>
                  <a:rPr lang="en-US" sz="4000" dirty="0" smtClean="0"/>
                  <a:t>When we don’t know </a:t>
                </a:r>
                <a14:m>
                  <m:oMath xmlns:m="http://schemas.openxmlformats.org/officeDocument/2006/math">
                    <m:r>
                      <m:rPr>
                        <m:sty m:val="p"/>
                      </m:rPr>
                      <a:rPr lang="el-GR" sz="4000" i="1" smtClean="0">
                        <a:latin typeface="Cambria Math"/>
                      </a:rPr>
                      <m:t>σ</m:t>
                    </m:r>
                  </m:oMath>
                </a14:m>
                <a:r>
                  <a:rPr lang="en-US" sz="4000" dirty="0" smtClean="0"/>
                  <a:t> or sample size is small</a:t>
                </a: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6247864"/>
              </a:xfrm>
              <a:prstGeom prst="rect">
                <a:avLst/>
              </a:prstGeom>
              <a:blipFill rotWithShape="1">
                <a:blip r:embed="rId3"/>
                <a:stretch>
                  <a:fillRect l="-2434" t="-1758" r="-3547" b="-3223"/>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2865511750"/>
              </p:ext>
            </p:extLst>
          </p:nvPr>
        </p:nvGraphicFramePr>
        <p:xfrm>
          <a:off x="5638800" y="3276600"/>
          <a:ext cx="1657350" cy="1093787"/>
        </p:xfrm>
        <a:graphic>
          <a:graphicData uri="http://schemas.openxmlformats.org/presentationml/2006/ole">
            <mc:AlternateContent xmlns:mc="http://schemas.openxmlformats.org/markup-compatibility/2006">
              <mc:Choice xmlns:v="urn:schemas-microsoft-com:vml" Requires="v">
                <p:oleObj spid="_x0000_s2064" name="Equation" r:id="rId4" imgW="634680" imgH="457200" progId="Equation.DSMT4">
                  <p:embed/>
                </p:oleObj>
              </mc:Choice>
              <mc:Fallback>
                <p:oleObj name="Equation" r:id="rId4" imgW="634680" imgH="4572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3276600"/>
                        <a:ext cx="165735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001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arn(inVertical)">
                                      <p:cBhvr>
                                        <p:cTn id="17" dur="500"/>
                                        <p:tgtEl>
                                          <p:spTgt spid="2">
                                            <p:txEl>
                                              <p:pRg st="6" end="6"/>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7" end="7"/>
                                            </p:txEl>
                                          </p:spTgt>
                                        </p:tgtEl>
                                        <p:attrNameLst>
                                          <p:attrName>style.visibility</p:attrName>
                                        </p:attrNameLst>
                                      </p:cBhvr>
                                      <p:to>
                                        <p:strVal val="visible"/>
                                      </p:to>
                                    </p:set>
                                    <p:animEffect transition="in" filter="barn(inVertical)">
                                      <p:cBhvr>
                                        <p:cTn id="2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7696200" cy="363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Grp="1" noChangeArrowheads="1"/>
          </p:cNvSpPr>
          <p:nvPr/>
        </p:nvSpPr>
        <p:spPr bwMode="auto">
          <a:xfrm>
            <a:off x="304800" y="381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sz="3600" smtClean="0"/>
              <a:t>Whether to use </a:t>
            </a:r>
            <a:r>
              <a:rPr lang="en-US" sz="3600" i="1" smtClean="0"/>
              <a:t>z</a:t>
            </a:r>
            <a:r>
              <a:rPr lang="en-US" sz="3600" smtClean="0"/>
              <a:t> or </a:t>
            </a:r>
            <a:r>
              <a:rPr lang="en-US" sz="3600" i="1" smtClean="0"/>
              <a:t>t</a:t>
            </a:r>
          </a:p>
        </p:txBody>
      </p:sp>
    </p:spTree>
    <p:extLst>
      <p:ext uri="{BB962C8B-B14F-4D97-AF65-F5344CB8AC3E}">
        <p14:creationId xmlns:p14="http://schemas.microsoft.com/office/powerpoint/2010/main" val="2611555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 y="76200"/>
            <a:ext cx="8915400" cy="707886"/>
          </a:xfrm>
          <a:prstGeom prst="rect">
            <a:avLst/>
          </a:prstGeom>
          <a:noFill/>
        </p:spPr>
        <p:txBody>
          <a:bodyPr wrap="square" rtlCol="0">
            <a:spAutoFit/>
          </a:bodyPr>
          <a:lstStyle/>
          <a:p>
            <a:r>
              <a:rPr lang="en-US" sz="4000" dirty="0" smtClean="0"/>
              <a:t>Example problem</a:t>
            </a:r>
            <a:r>
              <a:rPr lang="en-US" sz="2400" dirty="0" smtClean="0"/>
              <a:t>…p. 444:  8-13:  Aspirin consumption</a:t>
            </a:r>
            <a:endParaRPr lang="en-US" sz="2400" dirty="0"/>
          </a:p>
        </p:txBody>
      </p:sp>
    </p:spTree>
    <p:extLst>
      <p:ext uri="{BB962C8B-B14F-4D97-AF65-F5344CB8AC3E}">
        <p14:creationId xmlns:p14="http://schemas.microsoft.com/office/powerpoint/2010/main" val="378082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70114"/>
            <a:ext cx="7696200" cy="6863417"/>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latin typeface="Calibri" panose="020F0502020204030204" pitchFamily="34" charset="0"/>
              </a:rPr>
              <a:t>For an even better feel, read the paragraph at the top of 414</a:t>
            </a:r>
          </a:p>
          <a:p>
            <a:pPr marL="571500" indent="-571500">
              <a:buFont typeface="Arial" panose="020B0604020202020204" pitchFamily="34" charset="0"/>
              <a:buChar char="•"/>
            </a:pPr>
            <a:r>
              <a:rPr lang="en-US" sz="4000" dirty="0" smtClean="0">
                <a:latin typeface="Calibri" panose="020F0502020204030204" pitchFamily="34" charset="0"/>
              </a:rPr>
              <a:t>To begin:</a:t>
            </a:r>
          </a:p>
          <a:p>
            <a:r>
              <a:rPr lang="en-US" sz="4000" dirty="0" smtClean="0">
                <a:latin typeface="Calibri" panose="020F0502020204030204" pitchFamily="34" charset="0"/>
              </a:rPr>
              <a:t>	- Write hypotheses statements</a:t>
            </a:r>
          </a:p>
          <a:p>
            <a:r>
              <a:rPr lang="en-US" sz="4000" dirty="0">
                <a:latin typeface="Calibri" panose="020F0502020204030204" pitchFamily="34" charset="0"/>
              </a:rPr>
              <a:t>	</a:t>
            </a:r>
            <a:r>
              <a:rPr lang="en-US" sz="4000" dirty="0" smtClean="0">
                <a:latin typeface="Calibri" panose="020F0502020204030204" pitchFamily="34" charset="0"/>
              </a:rPr>
              <a:t>	- there will ALWAYS be 2</a:t>
            </a:r>
          </a:p>
          <a:p>
            <a:pPr marL="742950" indent="-742950">
              <a:buFontTx/>
              <a:buAutoNum type="arabicParenR"/>
            </a:pPr>
            <a:r>
              <a:rPr lang="en-US" sz="4000" dirty="0" smtClean="0">
                <a:latin typeface="Calibri" panose="020F0502020204030204" pitchFamily="34" charset="0"/>
              </a:rPr>
              <a:t>Null:  H</a:t>
            </a:r>
            <a:r>
              <a:rPr lang="en-US" sz="4000" baseline="-25000" dirty="0" smtClean="0">
                <a:latin typeface="Calibri" panose="020F0502020204030204" pitchFamily="34" charset="0"/>
              </a:rPr>
              <a:t>0		</a:t>
            </a:r>
            <a:r>
              <a:rPr lang="en-US" sz="4000" dirty="0" smtClean="0">
                <a:latin typeface="Calibri" panose="020F0502020204030204" pitchFamily="34" charset="0"/>
              </a:rPr>
              <a:t>2) Alternative:  H</a:t>
            </a:r>
            <a:r>
              <a:rPr lang="en-US" sz="4000" baseline="-25000" dirty="0" smtClean="0">
                <a:latin typeface="Calibri" panose="020F0502020204030204" pitchFamily="34" charset="0"/>
              </a:rPr>
              <a:t>1</a:t>
            </a:r>
            <a:endParaRPr lang="en-US" sz="4000" dirty="0" smtClean="0">
              <a:latin typeface="Calibri" panose="020F0502020204030204" pitchFamily="34" charset="0"/>
            </a:endParaRPr>
          </a:p>
          <a:p>
            <a:r>
              <a:rPr lang="en-US" sz="4000" dirty="0" smtClean="0">
                <a:latin typeface="Calibri" panose="020F0502020204030204" pitchFamily="34" charset="0"/>
              </a:rPr>
              <a:t>	(=)				(≠, &lt;, &gt;)</a:t>
            </a:r>
          </a:p>
          <a:p>
            <a:r>
              <a:rPr lang="en-US" sz="4000" dirty="0">
                <a:latin typeface="Calibri" panose="020F0502020204030204" pitchFamily="34" charset="0"/>
              </a:rPr>
              <a:t>	</a:t>
            </a:r>
            <a:endParaRPr lang="en-US" sz="4000" dirty="0" smtClean="0">
              <a:latin typeface="Calibri" panose="020F0502020204030204" pitchFamily="34" charset="0"/>
            </a:endParaRPr>
          </a:p>
          <a:p>
            <a:endParaRPr lang="en-US" sz="4000" dirty="0">
              <a:latin typeface="Calibri" panose="020F0502020204030204" pitchFamily="34" charset="0"/>
            </a:endParaRPr>
          </a:p>
          <a:p>
            <a:r>
              <a:rPr lang="en-US" sz="4000" dirty="0" smtClean="0">
                <a:latin typeface="Calibri" panose="020F0502020204030204" pitchFamily="34" charset="0"/>
              </a:rPr>
              <a:t>Tails…</a:t>
            </a:r>
            <a:r>
              <a:rPr lang="en-US" sz="4000" dirty="0" smtClean="0"/>
              <a:t>	</a:t>
            </a:r>
          </a:p>
          <a:p>
            <a:endParaRPr lang="en-US" sz="4000" dirty="0"/>
          </a:p>
        </p:txBody>
      </p:sp>
    </p:spTree>
    <p:extLst>
      <p:ext uri="{BB962C8B-B14F-4D97-AF65-F5344CB8AC3E}">
        <p14:creationId xmlns:p14="http://schemas.microsoft.com/office/powerpoint/2010/main" val="2979203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2" y="0"/>
            <a:ext cx="9241971" cy="3323987"/>
          </a:xfrm>
          <a:prstGeom prst="rect">
            <a:avLst/>
          </a:prstGeom>
          <a:noFill/>
        </p:spPr>
        <p:txBody>
          <a:bodyPr wrap="square" rtlCol="0">
            <a:spAutoFit/>
          </a:bodyPr>
          <a:lstStyle/>
          <a:p>
            <a:r>
              <a:rPr lang="en-US" sz="3200" u="sng" dirty="0" smtClean="0"/>
              <a:t>Ex problem #2</a:t>
            </a:r>
            <a:r>
              <a:rPr lang="en-US" sz="3200" dirty="0" smtClean="0"/>
              <a:t>:  A </a:t>
            </a:r>
            <a:r>
              <a:rPr lang="en-US" sz="3200" dirty="0"/>
              <a:t>medical investigation claims that the average number of infections per week at a hospital in southwestern Pennsylvania is 16.3. A random sample of 10 weeks had a mean number of 17.7 infections. The sample standard deviation is 1.8. Is there enough evidence to reject the investigator’s claim at </a:t>
            </a:r>
            <a:r>
              <a:rPr lang="el-GR" sz="3200" i="1" dirty="0">
                <a:latin typeface="Times New Roman"/>
                <a:cs typeface="Times New Roman"/>
              </a:rPr>
              <a:t>α</a:t>
            </a:r>
            <a:r>
              <a:rPr lang="en-US" sz="3200" dirty="0"/>
              <a:t> = 0.05?</a:t>
            </a:r>
          </a:p>
          <a:p>
            <a:endParaRPr lang="en-US" dirty="0"/>
          </a:p>
        </p:txBody>
      </p:sp>
    </p:spTree>
    <p:extLst>
      <p:ext uri="{BB962C8B-B14F-4D97-AF65-F5344CB8AC3E}">
        <p14:creationId xmlns:p14="http://schemas.microsoft.com/office/powerpoint/2010/main" val="3011652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839200" cy="5632311"/>
          </a:xfrm>
          <a:prstGeom prst="rect">
            <a:avLst/>
          </a:prstGeom>
          <a:noFill/>
        </p:spPr>
        <p:txBody>
          <a:bodyPr wrap="square" rtlCol="0">
            <a:spAutoFit/>
          </a:bodyPr>
          <a:lstStyle/>
          <a:p>
            <a:r>
              <a:rPr lang="en-US" sz="4000" dirty="0" smtClean="0"/>
              <a:t>8-4:  z Test for a Proportion</a:t>
            </a:r>
          </a:p>
          <a:p>
            <a:pPr marL="571500" indent="-571500">
              <a:buFont typeface="Arial" panose="020B0604020202020204" pitchFamily="34" charset="0"/>
              <a:buChar char="•"/>
            </a:pPr>
            <a:r>
              <a:rPr lang="en-US" sz="4000" dirty="0" smtClean="0"/>
              <a:t>Uses proportions or percentages</a:t>
            </a:r>
          </a:p>
          <a:p>
            <a:pPr marL="571500" indent="-571500">
              <a:buFont typeface="Arial" panose="020B0604020202020204" pitchFamily="34" charset="0"/>
              <a:buChar char="•"/>
            </a:pPr>
            <a:r>
              <a:rPr lang="en-US" sz="4000" dirty="0" smtClean="0"/>
              <a:t>Formula:  TS  </a:t>
            </a:r>
          </a:p>
          <a:p>
            <a:pPr marL="571500" indent="-571500">
              <a:buFont typeface="Arial" panose="020B0604020202020204" pitchFamily="34" charset="0"/>
              <a:buChar char="•"/>
            </a:pPr>
            <a:r>
              <a:rPr lang="en-US" sz="4000" dirty="0" smtClean="0"/>
              <a:t>Where: </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smtClean="0"/>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smtClean="0"/>
              <a:t>Don’t forget:  np </a:t>
            </a:r>
            <a:r>
              <a:rPr lang="en-US" sz="4000" dirty="0" smtClean="0">
                <a:latin typeface="Calibri"/>
              </a:rPr>
              <a:t>≥ 5 and nq</a:t>
            </a:r>
            <a:r>
              <a:rPr lang="en-US" sz="4000" dirty="0" smtClean="0"/>
              <a:t> </a:t>
            </a:r>
            <a:r>
              <a:rPr lang="en-US" sz="4000" dirty="0" smtClean="0">
                <a:latin typeface="Calibri"/>
              </a:rPr>
              <a:t>≥ 5</a:t>
            </a:r>
          </a:p>
          <a:p>
            <a:pPr marL="571500" indent="-571500">
              <a:buFont typeface="Arial" panose="020B0604020202020204" pitchFamily="34" charset="0"/>
              <a:buChar char="•"/>
            </a:pPr>
            <a:r>
              <a:rPr lang="en-US" sz="4000" dirty="0" smtClean="0">
                <a:latin typeface="Calibri"/>
              </a:rPr>
              <a:t>Uses Z chart again</a:t>
            </a:r>
            <a:endParaRPr lang="en-US" sz="4000" dirty="0"/>
          </a:p>
        </p:txBody>
      </p:sp>
      <p:graphicFrame>
        <p:nvGraphicFramePr>
          <p:cNvPr id="3" name="Object 2"/>
          <p:cNvGraphicFramePr>
            <a:graphicFrameLocks noChangeAspect="1"/>
          </p:cNvGraphicFramePr>
          <p:nvPr>
            <p:extLst>
              <p:ext uri="{D42A27DB-BD31-4B8C-83A1-F6EECF244321}">
                <p14:modId xmlns:p14="http://schemas.microsoft.com/office/powerpoint/2010/main" val="214706776"/>
              </p:ext>
            </p:extLst>
          </p:nvPr>
        </p:nvGraphicFramePr>
        <p:xfrm>
          <a:off x="3200400" y="1371600"/>
          <a:ext cx="1922462" cy="1093787"/>
        </p:xfrm>
        <a:graphic>
          <a:graphicData uri="http://schemas.openxmlformats.org/presentationml/2006/ole">
            <mc:AlternateContent xmlns:mc="http://schemas.openxmlformats.org/markup-compatibility/2006">
              <mc:Choice xmlns:v="urn:schemas-microsoft-com:vml" Requires="v">
                <p:oleObj spid="_x0000_s3098" name="Equation" r:id="rId3" imgW="736560" imgH="457200" progId="Equation.DSMT4">
                  <p:embed/>
                </p:oleObj>
              </mc:Choice>
              <mc:Fallback>
                <p:oleObj name="Equation" r:id="rId3" imgW="736560" imgH="4572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1371600"/>
                        <a:ext cx="1922462"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p:nvPr/>
        </p:nvSpPr>
        <p:spPr>
          <a:xfrm>
            <a:off x="3276600" y="1676400"/>
            <a:ext cx="152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94014485"/>
              </p:ext>
            </p:extLst>
          </p:nvPr>
        </p:nvGraphicFramePr>
        <p:xfrm>
          <a:off x="2438400" y="2514600"/>
          <a:ext cx="3692525" cy="1585912"/>
        </p:xfrm>
        <a:graphic>
          <a:graphicData uri="http://schemas.openxmlformats.org/presentationml/2006/ole">
            <mc:AlternateContent xmlns:mc="http://schemas.openxmlformats.org/markup-compatibility/2006">
              <mc:Choice xmlns:v="urn:schemas-microsoft-com:vml" Requires="v">
                <p:oleObj spid="_x0000_s3099" name="Equation" r:id="rId5" imgW="1815840" imgH="850680" progId="Equation.DSMT4">
                  <p:embed/>
                </p:oleObj>
              </mc:Choice>
              <mc:Fallback>
                <p:oleObj name="Equation" r:id="rId5" imgW="1815840" imgH="8506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514600"/>
                        <a:ext cx="3692525"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3495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down)">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down)">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067800" cy="3323987"/>
              </a:xfrm>
              <a:prstGeom prst="rect">
                <a:avLst/>
              </a:prstGeom>
              <a:noFill/>
            </p:spPr>
            <p:txBody>
              <a:bodyPr wrap="square" rtlCol="0">
                <a:spAutoFit/>
              </a:bodyPr>
              <a:lstStyle/>
              <a:p>
                <a:r>
                  <a:rPr lang="en-US" sz="3200" dirty="0"/>
                  <a:t>A researcher claims that based on the information obtained from the Centers for Disease Control and Prevention, 17% of young people ages 2–19 are obese. To test this claim, she randomly selected 200 people ages 2–19 and found that 42 were obese. At </a:t>
                </a:r>
                <a14:m>
                  <m:oMath xmlns:m="http://schemas.openxmlformats.org/officeDocument/2006/math">
                    <m:r>
                      <a:rPr lang="en-US" sz="3200" i="1" smtClean="0">
                        <a:latin typeface="Cambria Math"/>
                        <a:ea typeface="Cambria Math"/>
                      </a:rPr>
                      <m:t>∝</m:t>
                    </m:r>
                  </m:oMath>
                </a14:m>
                <a:r>
                  <a:rPr lang="en-US" sz="3200" dirty="0" smtClean="0"/>
                  <a:t> </a:t>
                </a:r>
                <a:r>
                  <a:rPr lang="en-US" sz="3200" dirty="0"/>
                  <a:t>= 0.05, is there enough evidence to reject the claim?</a:t>
                </a: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067800" cy="3323987"/>
              </a:xfrm>
              <a:prstGeom prst="rect">
                <a:avLst/>
              </a:prstGeom>
              <a:blipFill rotWithShape="1">
                <a:blip r:embed="rId2"/>
                <a:stretch>
                  <a:fillRect l="-1680" t="-2385" r="-2151"/>
                </a:stretch>
              </a:blipFill>
            </p:spPr>
            <p:txBody>
              <a:bodyPr/>
              <a:lstStyle/>
              <a:p>
                <a:r>
                  <a:rPr lang="en-US">
                    <a:noFill/>
                  </a:rPr>
                  <a:t> </a:t>
                </a:r>
              </a:p>
            </p:txBody>
          </p:sp>
        </mc:Fallback>
      </mc:AlternateContent>
    </p:spTree>
    <p:extLst>
      <p:ext uri="{BB962C8B-B14F-4D97-AF65-F5344CB8AC3E}">
        <p14:creationId xmlns:p14="http://schemas.microsoft.com/office/powerpoint/2010/main" val="2178434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76200"/>
                <a:ext cx="9296400" cy="3816429"/>
              </a:xfrm>
              <a:prstGeom prst="rect">
                <a:avLst/>
              </a:prstGeom>
              <a:noFill/>
            </p:spPr>
            <p:txBody>
              <a:bodyPr wrap="square" rtlCol="0">
                <a:spAutoFit/>
              </a:bodyPr>
              <a:lstStyle/>
              <a:p>
                <a:r>
                  <a:rPr lang="en-US" sz="3200" dirty="0"/>
                  <a:t>The Gallup Crime Survey stated that 23% of gun owners are women. A researcher believes that in the area where he lives, the percentage is less than 23%. He randomly selects a sample of 100 gun owners and finds that 11% of the gun owners are women. At </a:t>
                </a:r>
                <a14:m>
                  <m:oMath xmlns:m="http://schemas.openxmlformats.org/officeDocument/2006/math">
                    <m:r>
                      <a:rPr lang="en-US" sz="3200" i="1">
                        <a:latin typeface="Cambria Math"/>
                        <a:ea typeface="Cambria Math"/>
                      </a:rPr>
                      <m:t>∝ </m:t>
                    </m:r>
                  </m:oMath>
                </a14:m>
                <a:r>
                  <a:rPr lang="en-US" sz="3200" dirty="0"/>
                  <a:t>= 0.01, is the percentage of female gun owners in his area less than 23%.</a:t>
                </a: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76200"/>
                <a:ext cx="9296400" cy="3816429"/>
              </a:xfrm>
              <a:prstGeom prst="rect">
                <a:avLst/>
              </a:prstGeom>
              <a:blipFill rotWithShape="1">
                <a:blip r:embed="rId2"/>
                <a:stretch>
                  <a:fillRect l="-1638" t="-1914" r="-2556"/>
                </a:stretch>
              </a:blipFill>
            </p:spPr>
            <p:txBody>
              <a:bodyPr/>
              <a:lstStyle/>
              <a:p>
                <a:r>
                  <a:rPr lang="en-US">
                    <a:noFill/>
                  </a:rPr>
                  <a:t> </a:t>
                </a:r>
              </a:p>
            </p:txBody>
          </p:sp>
        </mc:Fallback>
      </mc:AlternateContent>
    </p:spTree>
    <p:extLst>
      <p:ext uri="{BB962C8B-B14F-4D97-AF65-F5344CB8AC3E}">
        <p14:creationId xmlns:p14="http://schemas.microsoft.com/office/powerpoint/2010/main" val="1508872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228600"/>
                <a:ext cx="8991600" cy="3785652"/>
              </a:xfrm>
              <a:prstGeom prst="rect">
                <a:avLst/>
              </a:prstGeom>
              <a:noFill/>
            </p:spPr>
            <p:txBody>
              <a:bodyPr wrap="square" rtlCol="0">
                <a:spAutoFit/>
              </a:bodyPr>
              <a:lstStyle/>
              <a:p>
                <a:r>
                  <a:rPr lang="en-US" sz="4000" dirty="0" smtClean="0"/>
                  <a:t>8-5:  </a:t>
                </a:r>
                <a14:m>
                  <m:oMath xmlns:m="http://schemas.openxmlformats.org/officeDocument/2006/math">
                    <m:r>
                      <m:rPr>
                        <m:sty m:val="p"/>
                      </m:rPr>
                      <a:rPr lang="el-GR" sz="4000" i="1" smtClean="0">
                        <a:latin typeface="Cambria Math"/>
                      </a:rPr>
                      <m:t>χ</m:t>
                    </m:r>
                    <m:r>
                      <a:rPr lang="en-US" sz="4000" b="0" i="1" baseline="30000" smtClean="0">
                        <a:latin typeface="Cambria Math"/>
                      </a:rPr>
                      <m:t>2</m:t>
                    </m:r>
                    <m:r>
                      <a:rPr lang="en-US" sz="4000" b="0" i="1" smtClean="0">
                        <a:latin typeface="Cambria Math"/>
                      </a:rPr>
                      <m:t> </m:t>
                    </m:r>
                  </m:oMath>
                </a14:m>
                <a:r>
                  <a:rPr lang="en-US" sz="4000" dirty="0" smtClean="0"/>
                  <a:t>Test for Variance or Stand Dev</a:t>
                </a:r>
              </a:p>
              <a:p>
                <a:pPr marL="571500" indent="-571500">
                  <a:buFont typeface="Arial" panose="020B0604020202020204" pitchFamily="34" charset="0"/>
                  <a:buChar char="•"/>
                </a:pPr>
                <a:r>
                  <a:rPr lang="en-US" sz="4000" dirty="0" smtClean="0"/>
                  <a:t>Switch to the </a:t>
                </a:r>
                <a14:m>
                  <m:oMath xmlns:m="http://schemas.openxmlformats.org/officeDocument/2006/math">
                    <m:r>
                      <m:rPr>
                        <m:sty m:val="p"/>
                      </m:rPr>
                      <a:rPr lang="el-GR" sz="4000" i="1">
                        <a:latin typeface="Cambria Math"/>
                      </a:rPr>
                      <m:t>χ</m:t>
                    </m:r>
                    <m:r>
                      <a:rPr lang="en-US" sz="4000" i="1" baseline="30000">
                        <a:latin typeface="Cambria Math"/>
                      </a:rPr>
                      <m:t>2</m:t>
                    </m:r>
                  </m:oMath>
                </a14:m>
                <a:r>
                  <a:rPr lang="en-US" sz="4000" dirty="0" smtClean="0"/>
                  <a:t> chart from last chapter</a:t>
                </a:r>
              </a:p>
              <a:p>
                <a:pPr marL="571500" indent="-571500">
                  <a:buFont typeface="Arial" panose="020B0604020202020204" pitchFamily="34" charset="0"/>
                  <a:buChar char="•"/>
                </a:pPr>
                <a:r>
                  <a:rPr lang="en-US" sz="4000" dirty="0" smtClean="0"/>
                  <a:t>Let’s review a couple of points about </a:t>
                </a:r>
                <a14:m>
                  <m:oMath xmlns:m="http://schemas.openxmlformats.org/officeDocument/2006/math">
                    <m:r>
                      <m:rPr>
                        <m:sty m:val="p"/>
                      </m:rPr>
                      <a:rPr lang="el-GR" sz="4000" i="1">
                        <a:latin typeface="Cambria Math"/>
                      </a:rPr>
                      <m:t>χ</m:t>
                    </m:r>
                    <m:r>
                      <a:rPr lang="en-US" sz="4000" i="1" baseline="30000">
                        <a:latin typeface="Cambria Math"/>
                      </a:rPr>
                      <m:t>2</m:t>
                    </m:r>
                  </m:oMath>
                </a14:m>
                <a:r>
                  <a:rPr lang="en-US" sz="4000" dirty="0" smtClean="0"/>
                  <a:t> chart</a:t>
                </a:r>
              </a:p>
              <a:p>
                <a:pPr marL="571500" indent="-571500">
                  <a:buFont typeface="Arial" panose="020B0604020202020204" pitchFamily="34" charset="0"/>
                  <a:buChar char="•"/>
                </a:pPr>
                <a:r>
                  <a:rPr lang="en-US" sz="4000" dirty="0" smtClean="0"/>
                  <a:t>New formula:  </a:t>
                </a:r>
              </a:p>
              <a:p>
                <a:pPr marL="571500" indent="-571500">
                  <a:buFont typeface="Arial" panose="020B0604020202020204" pitchFamily="34" charset="0"/>
                  <a:buChar char="•"/>
                </a:pPr>
                <a:r>
                  <a:rPr lang="en-US" sz="4000" dirty="0" smtClean="0"/>
                  <a:t>Everything else is the same</a:t>
                </a:r>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228600"/>
                <a:ext cx="8991600" cy="3785652"/>
              </a:xfrm>
              <a:prstGeom prst="rect">
                <a:avLst/>
              </a:prstGeom>
              <a:blipFill rotWithShape="1">
                <a:blip r:embed="rId3"/>
                <a:stretch>
                  <a:fillRect l="-2441" t="-2899" r="-2034" b="-5797"/>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2181282837"/>
              </p:ext>
            </p:extLst>
          </p:nvPr>
        </p:nvGraphicFramePr>
        <p:xfrm>
          <a:off x="3886200" y="2365237"/>
          <a:ext cx="2386012" cy="1033462"/>
        </p:xfrm>
        <a:graphic>
          <a:graphicData uri="http://schemas.openxmlformats.org/presentationml/2006/ole">
            <mc:AlternateContent xmlns:mc="http://schemas.openxmlformats.org/markup-compatibility/2006">
              <mc:Choice xmlns:v="urn:schemas-microsoft-com:vml" Requires="v">
                <p:oleObj spid="_x0000_s4106" name="Equation" r:id="rId4" imgW="914400" imgH="431800" progId="Equation.DSMT4">
                  <p:embed/>
                </p:oleObj>
              </mc:Choice>
              <mc:Fallback>
                <p:oleObj name="Equation" r:id="rId4" imgW="914400" imgH="4318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365237"/>
                        <a:ext cx="2386012"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72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0886" y="27525"/>
                <a:ext cx="9133114" cy="3158750"/>
              </a:xfrm>
              <a:prstGeom prst="rect">
                <a:avLst/>
              </a:prstGeom>
            </p:spPr>
            <p:txBody>
              <a:bodyPr wrap="square">
                <a:spAutoFit/>
              </a:bodyPr>
              <a:lstStyle/>
              <a:p>
                <a:r>
                  <a:rPr lang="en-US" sz="2800" dirty="0" smtClean="0"/>
                  <a:t>Let’s try one…The </a:t>
                </a:r>
                <a:r>
                  <a:rPr lang="en-US" sz="2800" dirty="0"/>
                  <a:t>standard deviation for the Math SAT test is 100. The variance is 10,000. An instructor wishes to see if the variance of the 23 randomly selected students in her school is less than 10,000. The variance for the 23 test scores is 7225. Is there enough evidence to support the claim that the variance of the students in her school is less than 10,000 at </a:t>
                </a:r>
                <a14:m>
                  <m:oMath xmlns:m="http://schemas.openxmlformats.org/officeDocument/2006/math">
                    <m:r>
                      <a:rPr lang="en-US" sz="2800" i="1">
                        <a:latin typeface="Cambria Math"/>
                        <a:ea typeface="Cambria Math"/>
                      </a:rPr>
                      <m:t>∝</m:t>
                    </m:r>
                  </m:oMath>
                </a14:m>
                <a:r>
                  <a:rPr lang="en-US" sz="2800" dirty="0" smtClean="0"/>
                  <a:t> </a:t>
                </a:r>
                <a:r>
                  <a:rPr lang="en-US" sz="2800" dirty="0"/>
                  <a:t>= 0.05? Assume that the scores are normally distributed.</a:t>
                </a:r>
              </a:p>
            </p:txBody>
          </p:sp>
        </mc:Choice>
        <mc:Fallback xmlns="">
          <p:sp>
            <p:nvSpPr>
              <p:cNvPr id="2" name="Rectangle 1"/>
              <p:cNvSpPr>
                <a:spLocks noRot="1" noChangeAspect="1" noMove="1" noResize="1" noEditPoints="1" noAdjustHandles="1" noChangeArrowheads="1" noChangeShapeType="1" noTextEdit="1"/>
              </p:cNvSpPr>
              <p:nvPr/>
            </p:nvSpPr>
            <p:spPr>
              <a:xfrm>
                <a:off x="10886" y="27525"/>
                <a:ext cx="9133114" cy="3158750"/>
              </a:xfrm>
              <a:prstGeom prst="rect">
                <a:avLst/>
              </a:prstGeom>
              <a:blipFill rotWithShape="1">
                <a:blip r:embed="rId2"/>
                <a:stretch>
                  <a:fillRect l="-1402" t="-1931" r="-935" b="-2896"/>
                </a:stretch>
              </a:blipFill>
            </p:spPr>
            <p:txBody>
              <a:bodyPr/>
              <a:lstStyle/>
              <a:p>
                <a:r>
                  <a:rPr lang="en-US">
                    <a:noFill/>
                  </a:rPr>
                  <a:t> </a:t>
                </a:r>
              </a:p>
            </p:txBody>
          </p:sp>
        </mc:Fallback>
      </mc:AlternateContent>
    </p:spTree>
    <p:extLst>
      <p:ext uri="{BB962C8B-B14F-4D97-AF65-F5344CB8AC3E}">
        <p14:creationId xmlns:p14="http://schemas.microsoft.com/office/powerpoint/2010/main" val="1736813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0886" y="0"/>
                <a:ext cx="9154886" cy="4524315"/>
              </a:xfrm>
              <a:prstGeom prst="rect">
                <a:avLst/>
              </a:prstGeom>
              <a:noFill/>
            </p:spPr>
            <p:txBody>
              <a:bodyPr wrap="square" rtlCol="0">
                <a:spAutoFit/>
              </a:bodyPr>
              <a:lstStyle/>
              <a:p>
                <a:r>
                  <a:rPr lang="en-US" sz="3200" dirty="0" smtClean="0"/>
                  <a:t>A hospital administrator believes that the standard deviation of the number of people using outpatient surgery per day is greater than 8.  A random sample of 15 days is selected.  The data are shown.  At </a:t>
                </a:r>
                <a14:m>
                  <m:oMath xmlns:m="http://schemas.openxmlformats.org/officeDocument/2006/math">
                    <m:r>
                      <a:rPr lang="en-US" sz="3200" i="1" smtClean="0">
                        <a:latin typeface="Cambria Math"/>
                        <a:ea typeface="Cambria Math"/>
                      </a:rPr>
                      <m:t>∝</m:t>
                    </m:r>
                  </m:oMath>
                </a14:m>
                <a:r>
                  <a:rPr lang="en-US" sz="3200" dirty="0" smtClean="0"/>
                  <a:t> = .10, is there enough evidence to support the administrator’s claim?  Assume the data is normally distributed.  </a:t>
                </a:r>
              </a:p>
              <a:p>
                <a:r>
                  <a:rPr lang="en-US" sz="3200" dirty="0"/>
                  <a:t>	</a:t>
                </a:r>
                <a:r>
                  <a:rPr lang="en-US" sz="3200" dirty="0" smtClean="0"/>
                  <a:t>		25	30	5	15	18</a:t>
                </a:r>
              </a:p>
              <a:p>
                <a:r>
                  <a:rPr lang="en-US" sz="3200" dirty="0"/>
                  <a:t>	</a:t>
                </a:r>
                <a:r>
                  <a:rPr lang="en-US" sz="3200" dirty="0" smtClean="0"/>
                  <a:t>		42	16	9	10	12	</a:t>
                </a:r>
              </a:p>
              <a:p>
                <a:r>
                  <a:rPr lang="en-US" sz="3200" dirty="0"/>
                  <a:t>	</a:t>
                </a:r>
                <a:r>
                  <a:rPr lang="en-US" sz="3200" dirty="0" smtClean="0"/>
                  <a:t>		12	38	8	14	27</a:t>
                </a:r>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10886" y="0"/>
                <a:ext cx="9154886" cy="4524315"/>
              </a:xfrm>
              <a:prstGeom prst="rect">
                <a:avLst/>
              </a:prstGeom>
              <a:blipFill rotWithShape="1">
                <a:blip r:embed="rId2"/>
                <a:stretch>
                  <a:fillRect l="-1664" t="-1752" r="-2663" b="-3504"/>
                </a:stretch>
              </a:blipFill>
            </p:spPr>
            <p:txBody>
              <a:bodyPr/>
              <a:lstStyle/>
              <a:p>
                <a:r>
                  <a:rPr lang="en-US">
                    <a:noFill/>
                  </a:rPr>
                  <a:t> </a:t>
                </a:r>
              </a:p>
            </p:txBody>
          </p:sp>
        </mc:Fallback>
      </mc:AlternateContent>
    </p:spTree>
    <p:extLst>
      <p:ext uri="{BB962C8B-B14F-4D97-AF65-F5344CB8AC3E}">
        <p14:creationId xmlns:p14="http://schemas.microsoft.com/office/powerpoint/2010/main" val="3619678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2693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21770" y="152400"/>
            <a:ext cx="9122229"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defRPr/>
            </a:pPr>
            <a:r>
              <a:rPr lang="en-US" sz="2400" dirty="0" smtClean="0"/>
              <a:t>EX:  </a:t>
            </a:r>
            <a:r>
              <a:rPr lang="en-US" sz="2800" dirty="0" smtClean="0"/>
              <a:t>A medical researcher is interested in finding out 	whether a new medication will have any 	undesirable side effects. The researcher is particularly 	concerned with the pulse rate of the patients who take 	the medication. Will the 	pulse rate increase, decrease, 	or remain unchanged after a patient takes the 	medication?  The researcher knows that the 	mean pulse rate for the population under study is 82 	beats per minute.</a:t>
            </a:r>
          </a:p>
          <a:p>
            <a:pPr marL="0" indent="0">
              <a:buFont typeface="Wingdings" pitchFamily="2" charset="2"/>
              <a:buNone/>
              <a:defRPr/>
            </a:pPr>
            <a:endParaRPr lang="en-US" sz="1000" dirty="0" smtClean="0"/>
          </a:p>
          <a:p>
            <a:pPr marL="0" indent="0">
              <a:buFont typeface="Wingdings" pitchFamily="2" charset="2"/>
              <a:buNone/>
              <a:defRPr/>
            </a:pPr>
            <a:r>
              <a:rPr lang="en-US" dirty="0" smtClean="0"/>
              <a:t>	The hypotheses for this situation are</a:t>
            </a:r>
          </a:p>
          <a:p>
            <a:pPr marL="0" indent="0">
              <a:buFont typeface="Wingdings" pitchFamily="2" charset="2"/>
              <a:buNone/>
              <a:defRPr/>
            </a:pPr>
            <a:r>
              <a:rPr lang="en-US" dirty="0"/>
              <a:t>	</a:t>
            </a:r>
            <a:r>
              <a:rPr lang="en-US" dirty="0" smtClean="0"/>
              <a:t>H</a:t>
            </a:r>
            <a:r>
              <a:rPr lang="en-US" baseline="-25000" dirty="0" smtClean="0"/>
              <a:t>0</a:t>
            </a:r>
            <a:r>
              <a:rPr lang="en-US" dirty="0" smtClean="0"/>
              <a:t> = </a:t>
            </a:r>
          </a:p>
          <a:p>
            <a:pPr marL="0" indent="0">
              <a:buFont typeface="Wingdings" pitchFamily="2" charset="2"/>
              <a:buNone/>
              <a:defRPr/>
            </a:pPr>
            <a:r>
              <a:rPr lang="en-US" dirty="0"/>
              <a:t>	</a:t>
            </a:r>
            <a:r>
              <a:rPr lang="en-US" dirty="0" smtClean="0"/>
              <a:t>H</a:t>
            </a:r>
            <a:r>
              <a:rPr lang="en-US" baseline="-25000" dirty="0" smtClean="0"/>
              <a:t>1</a:t>
            </a:r>
            <a:r>
              <a:rPr lang="en-US" dirty="0" smtClean="0"/>
              <a:t> = </a:t>
            </a:r>
            <a:endParaRPr lang="en-US" sz="1200" dirty="0" smtClean="0"/>
          </a:p>
          <a:p>
            <a:pPr marL="0" indent="0">
              <a:buFont typeface="Wingdings" pitchFamily="2" charset="2"/>
              <a:buNone/>
              <a:defRPr/>
            </a:pPr>
            <a:r>
              <a:rPr lang="en-US" sz="2400" dirty="0" smtClean="0"/>
              <a:t>				This is called a </a:t>
            </a:r>
            <a:r>
              <a:rPr lang="en-US" sz="2400" b="1" dirty="0" smtClean="0">
                <a:solidFill>
                  <a:srgbClr val="000099"/>
                </a:solidFill>
                <a:effectLst>
                  <a:outerShdw blurRad="38100" dist="38100" dir="2700000" algn="tl">
                    <a:srgbClr val="000000">
                      <a:alpha val="43137"/>
                    </a:srgbClr>
                  </a:outerShdw>
                </a:effectLst>
              </a:rPr>
              <a:t>two-tailed</a:t>
            </a:r>
            <a:r>
              <a:rPr lang="en-US" sz="2400" dirty="0" smtClean="0"/>
              <a:t> hypothesis test.</a:t>
            </a:r>
            <a:r>
              <a:rPr lang="pt-BR" sz="2400" dirty="0" smtClean="0"/>
              <a:t> </a:t>
            </a:r>
          </a:p>
        </p:txBody>
      </p:sp>
    </p:spTree>
    <p:extLst>
      <p:ext uri="{BB962C8B-B14F-4D97-AF65-F5344CB8AC3E}">
        <p14:creationId xmlns:p14="http://schemas.microsoft.com/office/powerpoint/2010/main" val="106113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0"/>
            <a:ext cx="9067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defRPr/>
            </a:pPr>
            <a:r>
              <a:rPr lang="en-US" sz="4000" dirty="0" smtClean="0"/>
              <a:t>EX:  A chemist invents an additive to 	increase the life of an automobile 	battery.  The mean lifetime of the 	automobile battery without the 	additive is 36 months.</a:t>
            </a:r>
          </a:p>
          <a:p>
            <a:pPr marL="0" indent="0">
              <a:buNone/>
              <a:defRPr/>
            </a:pPr>
            <a:r>
              <a:rPr lang="en-US" sz="2800" dirty="0" smtClean="0"/>
              <a:t>	The </a:t>
            </a:r>
            <a:r>
              <a:rPr lang="en-US" sz="2800" dirty="0"/>
              <a:t>hypotheses for this situation are</a:t>
            </a:r>
          </a:p>
          <a:p>
            <a:pPr marL="0" indent="0">
              <a:buNone/>
              <a:defRPr/>
            </a:pPr>
            <a:r>
              <a:rPr lang="en-US" sz="2800" dirty="0"/>
              <a:t>	H</a:t>
            </a:r>
            <a:r>
              <a:rPr lang="en-US" sz="2800" baseline="-25000" dirty="0"/>
              <a:t>0</a:t>
            </a:r>
            <a:r>
              <a:rPr lang="en-US" sz="2800" dirty="0"/>
              <a:t> = </a:t>
            </a:r>
          </a:p>
          <a:p>
            <a:pPr marL="0" indent="0">
              <a:buNone/>
              <a:defRPr/>
            </a:pPr>
            <a:r>
              <a:rPr lang="en-US" sz="2800" dirty="0"/>
              <a:t>	H</a:t>
            </a:r>
            <a:r>
              <a:rPr lang="en-US" sz="2800" baseline="-25000" dirty="0"/>
              <a:t>1</a:t>
            </a:r>
            <a:r>
              <a:rPr lang="en-US" sz="2800" dirty="0"/>
              <a:t> = </a:t>
            </a:r>
          </a:p>
          <a:p>
            <a:pPr marL="0" indent="0">
              <a:buFont typeface="Wingdings" pitchFamily="2" charset="2"/>
              <a:buNone/>
              <a:defRPr/>
            </a:pPr>
            <a:endParaRPr lang="en-US" sz="4000" dirty="0" smtClean="0"/>
          </a:p>
          <a:p>
            <a:pPr marL="0" indent="0">
              <a:buFont typeface="Wingdings" pitchFamily="2" charset="2"/>
              <a:buNone/>
              <a:defRPr/>
            </a:pPr>
            <a:r>
              <a:rPr lang="en-US" sz="4000" dirty="0" smtClean="0"/>
              <a:t>This is called a </a:t>
            </a:r>
            <a:r>
              <a:rPr lang="en-US" sz="4000" b="1" dirty="0" smtClean="0">
                <a:solidFill>
                  <a:srgbClr val="000099"/>
                </a:solidFill>
                <a:effectLst>
                  <a:outerShdw blurRad="38100" dist="38100" dir="2700000" algn="tl">
                    <a:srgbClr val="000000">
                      <a:alpha val="43137"/>
                    </a:srgbClr>
                  </a:outerShdw>
                </a:effectLst>
              </a:rPr>
              <a:t>right-tailed</a:t>
            </a:r>
            <a:r>
              <a:rPr lang="en-US" sz="4000" dirty="0" smtClean="0"/>
              <a:t> hypothesis test.</a:t>
            </a:r>
            <a:r>
              <a:rPr lang="pt-BR" sz="4000" dirty="0" smtClean="0"/>
              <a:t> </a:t>
            </a:r>
          </a:p>
        </p:txBody>
      </p:sp>
    </p:spTree>
    <p:extLst>
      <p:ext uri="{BB962C8B-B14F-4D97-AF65-F5344CB8AC3E}">
        <p14:creationId xmlns:p14="http://schemas.microsoft.com/office/powerpoint/2010/main" val="399188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wipe(dow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0" y="27214"/>
            <a:ext cx="9067800" cy="462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defRPr/>
            </a:pPr>
            <a:r>
              <a:rPr lang="en-US" sz="3600" dirty="0" smtClean="0"/>
              <a:t>EX:  A contractor wishes to lower heating bills 	by using a special type of insulation in 	houses. If the average of the monthly 	heating bills is $78, her hypotheses about 	heating costs with the use of insulation are</a:t>
            </a:r>
          </a:p>
          <a:p>
            <a:pPr marL="0" indent="0">
              <a:buFont typeface="Wingdings" pitchFamily="2" charset="2"/>
              <a:buNone/>
              <a:defRPr/>
            </a:pPr>
            <a:endParaRPr lang="en-US" sz="1050" dirty="0" smtClean="0"/>
          </a:p>
          <a:p>
            <a:pPr marL="0" indent="0">
              <a:buNone/>
              <a:defRPr/>
            </a:pPr>
            <a:r>
              <a:rPr lang="en-US" sz="2400" dirty="0" smtClean="0"/>
              <a:t>	The </a:t>
            </a:r>
            <a:r>
              <a:rPr lang="en-US" sz="2400" dirty="0"/>
              <a:t>hypotheses for this situation are</a:t>
            </a:r>
          </a:p>
          <a:p>
            <a:pPr marL="0" indent="0">
              <a:buNone/>
              <a:defRPr/>
            </a:pPr>
            <a:r>
              <a:rPr lang="en-US" sz="2400" dirty="0"/>
              <a:t>	H</a:t>
            </a:r>
            <a:r>
              <a:rPr lang="en-US" sz="2400" baseline="-25000" dirty="0"/>
              <a:t>0</a:t>
            </a:r>
            <a:r>
              <a:rPr lang="en-US" sz="2400" dirty="0"/>
              <a:t> = </a:t>
            </a:r>
          </a:p>
          <a:p>
            <a:pPr marL="0" indent="0">
              <a:buNone/>
              <a:defRPr/>
            </a:pPr>
            <a:r>
              <a:rPr lang="en-US" sz="2400" dirty="0"/>
              <a:t>	H</a:t>
            </a:r>
            <a:r>
              <a:rPr lang="en-US" sz="2400" baseline="-25000" dirty="0"/>
              <a:t>1</a:t>
            </a:r>
            <a:r>
              <a:rPr lang="en-US" sz="2400" dirty="0"/>
              <a:t> = </a:t>
            </a:r>
            <a:endParaRPr lang="en-US" sz="1600" dirty="0"/>
          </a:p>
          <a:p>
            <a:pPr marL="0" indent="0">
              <a:buFont typeface="Wingdings" pitchFamily="2" charset="2"/>
              <a:buNone/>
              <a:defRPr/>
            </a:pPr>
            <a:endParaRPr lang="en-US" sz="2400" dirty="0" smtClean="0"/>
          </a:p>
          <a:p>
            <a:pPr marL="0" indent="0">
              <a:buFont typeface="Wingdings" pitchFamily="2" charset="2"/>
              <a:buNone/>
              <a:defRPr/>
            </a:pPr>
            <a:endParaRPr lang="en-US" sz="1200" dirty="0" smtClean="0"/>
          </a:p>
          <a:p>
            <a:pPr marL="0" indent="0">
              <a:buFont typeface="Wingdings" pitchFamily="2" charset="2"/>
              <a:buNone/>
              <a:defRPr/>
            </a:pPr>
            <a:endParaRPr lang="en-US" sz="1200" dirty="0" smtClean="0"/>
          </a:p>
          <a:p>
            <a:pPr marL="0" indent="0">
              <a:buFont typeface="Wingdings" pitchFamily="2" charset="2"/>
              <a:buNone/>
              <a:defRPr/>
            </a:pPr>
            <a:r>
              <a:rPr lang="en-US" sz="2400" dirty="0" smtClean="0"/>
              <a:t>	This is called a </a:t>
            </a:r>
            <a:r>
              <a:rPr lang="en-US" sz="2400" b="1" dirty="0" smtClean="0">
                <a:solidFill>
                  <a:srgbClr val="000099"/>
                </a:solidFill>
                <a:effectLst>
                  <a:outerShdw blurRad="38100" dist="38100" dir="2700000" algn="tl">
                    <a:srgbClr val="000000">
                      <a:alpha val="43137"/>
                    </a:srgbClr>
                  </a:outerShdw>
                </a:effectLst>
              </a:rPr>
              <a:t>left-tailed</a:t>
            </a:r>
            <a:r>
              <a:rPr lang="en-US" sz="2400" dirty="0" smtClean="0"/>
              <a:t> hypothesis test.</a:t>
            </a:r>
            <a:r>
              <a:rPr lang="pt-BR" sz="2400" dirty="0" smtClean="0"/>
              <a:t>  </a:t>
            </a:r>
          </a:p>
          <a:p>
            <a:pPr marL="0" indent="0">
              <a:buFont typeface="Wingdings" pitchFamily="2" charset="2"/>
              <a:buNone/>
              <a:defRPr/>
            </a:pPr>
            <a:endParaRPr lang="pt-BR" sz="2400" dirty="0" smtClean="0"/>
          </a:p>
          <a:p>
            <a:pPr marL="0" indent="0">
              <a:buFont typeface="Wingdings" pitchFamily="2" charset="2"/>
              <a:buNone/>
              <a:defRPr/>
            </a:pPr>
            <a:endParaRPr lang="pt-BR" sz="2400" dirty="0" smtClean="0"/>
          </a:p>
        </p:txBody>
      </p:sp>
    </p:spTree>
    <p:extLst>
      <p:ext uri="{BB962C8B-B14F-4D97-AF65-F5344CB8AC3E}">
        <p14:creationId xmlns:p14="http://schemas.microsoft.com/office/powerpoint/2010/main" val="260000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wipe(down)">
                                      <p:cBhvr>
                                        <p:cTn id="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86" y="76200"/>
            <a:ext cx="8839200" cy="7478970"/>
          </a:xfrm>
          <a:prstGeom prst="rect">
            <a:avLst/>
          </a:prstGeom>
          <a:noFill/>
        </p:spPr>
        <p:txBody>
          <a:bodyPr wrap="square" rtlCol="0">
            <a:spAutoFit/>
          </a:bodyPr>
          <a:lstStyle/>
          <a:p>
            <a:r>
              <a:rPr lang="en-US" sz="4000" dirty="0" smtClean="0"/>
              <a:t>Claim:  what the person BELIEVES to be 	true</a:t>
            </a:r>
          </a:p>
          <a:p>
            <a:pPr marL="571500" indent="-571500">
              <a:buFont typeface="Arial" panose="020B0604020202020204" pitchFamily="34" charset="0"/>
              <a:buChar char="•"/>
            </a:pPr>
            <a:r>
              <a:rPr lang="en-US" sz="4000" dirty="0" smtClean="0"/>
              <a:t>it is also the REASON the test is being conducted</a:t>
            </a:r>
          </a:p>
          <a:p>
            <a:pPr marL="571500" indent="-571500">
              <a:buFont typeface="Arial" panose="020B0604020202020204" pitchFamily="34" charset="0"/>
              <a:buChar char="•"/>
            </a:pPr>
            <a:r>
              <a:rPr lang="en-US" sz="4000" dirty="0" smtClean="0"/>
              <a:t>Let’s go back and look at each of ours and add that to our null and alternative</a:t>
            </a:r>
          </a:p>
          <a:p>
            <a:pPr marL="571500" indent="-571500">
              <a:buFont typeface="Arial" panose="020B0604020202020204" pitchFamily="34" charset="0"/>
              <a:buChar char="•"/>
            </a:pPr>
            <a:endParaRPr lang="en-US" sz="4000" dirty="0"/>
          </a:p>
          <a:p>
            <a:r>
              <a:rPr lang="en-US" sz="4000" u="sng" dirty="0" smtClean="0"/>
              <a:t>SO FAR</a:t>
            </a:r>
          </a:p>
          <a:p>
            <a:pPr marL="742950" indent="-742950">
              <a:buFont typeface="+mj-lt"/>
              <a:buAutoNum type="arabicPeriod"/>
            </a:pPr>
            <a:r>
              <a:rPr lang="en-US" sz="4000" dirty="0" smtClean="0"/>
              <a:t>Write the null (H</a:t>
            </a:r>
            <a:r>
              <a:rPr lang="en-US" sz="4000" baseline="-25000" dirty="0" smtClean="0"/>
              <a:t>0</a:t>
            </a:r>
            <a:r>
              <a:rPr lang="en-US" sz="4000" dirty="0" smtClean="0"/>
              <a:t>) and the alternative (H</a:t>
            </a:r>
            <a:r>
              <a:rPr lang="en-US" sz="4000" baseline="-25000" dirty="0" smtClean="0"/>
              <a:t>1</a:t>
            </a:r>
            <a:r>
              <a:rPr lang="en-US" sz="4000" dirty="0" smtClean="0"/>
              <a:t>)</a:t>
            </a:r>
          </a:p>
          <a:p>
            <a:pPr marL="742950" indent="-742950">
              <a:buFont typeface="+mj-lt"/>
              <a:buAutoNum type="arabicPeriod"/>
            </a:pPr>
            <a:r>
              <a:rPr lang="en-US" sz="4000" dirty="0" smtClean="0"/>
              <a:t>Label each problem with </a:t>
            </a:r>
            <a:r>
              <a:rPr lang="en-US" sz="4000" u="sng" dirty="0" smtClean="0">
                <a:effectLst>
                  <a:outerShdw blurRad="38100" dist="38100" dir="2700000" algn="tl">
                    <a:srgbClr val="000000">
                      <a:alpha val="43137"/>
                    </a:srgbClr>
                  </a:outerShdw>
                </a:effectLst>
              </a:rPr>
              <a:t>the</a:t>
            </a:r>
            <a:r>
              <a:rPr lang="en-US" sz="4000" dirty="0" smtClean="0"/>
              <a:t> claim</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189304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152400" y="304800"/>
                <a:ext cx="8991600" cy="6247864"/>
              </a:xfrm>
              <a:prstGeom prst="rect">
                <a:avLst/>
              </a:prstGeom>
              <a:noFill/>
            </p:spPr>
            <p:txBody>
              <a:bodyPr wrap="square" rtlCol="0">
                <a:spAutoFit/>
              </a:bodyPr>
              <a:lstStyle/>
              <a:p>
                <a:r>
                  <a:rPr lang="en-US" sz="4000" u="sng" dirty="0" smtClean="0"/>
                  <a:t>Tails:</a:t>
                </a:r>
                <a:r>
                  <a:rPr lang="en-US" sz="4000" dirty="0" smtClean="0"/>
                  <a:t>	one-tailed LEFT:</a:t>
                </a:r>
              </a:p>
              <a:p>
                <a:r>
                  <a:rPr lang="en-US" sz="4000" dirty="0"/>
                  <a:t>	</a:t>
                </a:r>
                <a:r>
                  <a:rPr lang="en-US" sz="4000" dirty="0" smtClean="0"/>
                  <a:t>	one-tailed RIGHT: </a:t>
                </a:r>
              </a:p>
              <a:p>
                <a:r>
                  <a:rPr lang="en-US" sz="4000" dirty="0"/>
                  <a:t>	</a:t>
                </a:r>
                <a:r>
                  <a:rPr lang="en-US" sz="4000" dirty="0" smtClean="0"/>
                  <a:t>	two tails: </a:t>
                </a:r>
              </a:p>
              <a:p>
                <a:pPr marL="571500" indent="-571500">
                  <a:buFont typeface="Arial" panose="020B0604020202020204" pitchFamily="34" charset="0"/>
                  <a:buChar char="•"/>
                </a:pPr>
                <a:r>
                  <a:rPr lang="en-US" sz="4000" dirty="0" smtClean="0"/>
                  <a:t>Look at the symbols used on the H</a:t>
                </a:r>
                <a:r>
                  <a:rPr lang="en-US" sz="4000" baseline="-25000" dirty="0" smtClean="0"/>
                  <a:t>1</a:t>
                </a:r>
                <a:r>
                  <a:rPr lang="en-US" sz="4000" dirty="0" smtClean="0"/>
                  <a:t> </a:t>
                </a:r>
              </a:p>
              <a:p>
                <a:pPr marL="571500" indent="-571500">
                  <a:buFont typeface="Arial" panose="020B0604020202020204" pitchFamily="34" charset="0"/>
                  <a:buChar char="•"/>
                </a:pPr>
                <a:r>
                  <a:rPr lang="en-US" sz="4000" dirty="0" smtClean="0"/>
                  <a:t>Let’s find the critical values (CV) – z scores that correspond</a:t>
                </a:r>
              </a:p>
              <a:p>
                <a:pPr marL="571500" indent="-571500">
                  <a:buFont typeface="Arial" panose="020B0604020202020204" pitchFamily="34" charset="0"/>
                  <a:buChar char="•"/>
                </a:pPr>
                <a:r>
                  <a:rPr lang="en-US" sz="4000" dirty="0" smtClean="0"/>
                  <a:t>You need the level of significance – ‘like’ our confidence level.</a:t>
                </a:r>
              </a:p>
              <a:p>
                <a:pPr marL="571500" indent="-571500">
                  <a:buFont typeface="Arial" panose="020B0604020202020204" pitchFamily="34" charset="0"/>
                  <a:buChar char="•"/>
                </a:pPr>
                <a14:m>
                  <m:oMath xmlns:m="http://schemas.openxmlformats.org/officeDocument/2006/math">
                    <m:r>
                      <a:rPr lang="en-US" sz="4000" i="1" smtClean="0">
                        <a:latin typeface="Cambria Math"/>
                        <a:ea typeface="Cambria Math"/>
                      </a:rPr>
                      <m:t>𝛼</m:t>
                    </m:r>
                    <m:r>
                      <a:rPr lang="en-US" sz="4000" b="0" i="1" smtClean="0">
                        <a:latin typeface="Cambria Math"/>
                        <a:ea typeface="Cambria Math"/>
                      </a:rPr>
                      <m:t>= </m:t>
                    </m:r>
                  </m:oMath>
                </a14:m>
                <a:r>
                  <a:rPr lang="en-US" sz="4000" dirty="0" smtClean="0"/>
                  <a:t>			and you’ll need to know</a:t>
                </a:r>
              </a:p>
              <a:p>
                <a:r>
                  <a:rPr lang="en-US" sz="4000" dirty="0"/>
                  <a:t>	</a:t>
                </a:r>
                <a:r>
                  <a:rPr lang="en-US" sz="4000" dirty="0" smtClean="0"/>
                  <a:t>what kind of test</a:t>
                </a:r>
              </a:p>
            </p:txBody>
          </p:sp>
        </mc:Choice>
        <mc:Fallback xmlns="">
          <p:sp>
            <p:nvSpPr>
              <p:cNvPr id="3" name="TextBox 2"/>
              <p:cNvSpPr txBox="1">
                <a:spLocks noRot="1" noChangeAspect="1" noMove="1" noResize="1" noEditPoints="1" noAdjustHandles="1" noChangeArrowheads="1" noChangeShapeType="1" noTextEdit="1"/>
              </p:cNvSpPr>
              <p:nvPr/>
            </p:nvSpPr>
            <p:spPr>
              <a:xfrm>
                <a:off x="152400" y="304800"/>
                <a:ext cx="8991600" cy="6247864"/>
              </a:xfrm>
              <a:prstGeom prst="rect">
                <a:avLst/>
              </a:prstGeom>
              <a:blipFill rotWithShape="1">
                <a:blip r:embed="rId2"/>
                <a:stretch>
                  <a:fillRect l="-2373" t="-1756" r="-2983" b="-3220"/>
                </a:stretch>
              </a:blipFill>
            </p:spPr>
            <p:txBody>
              <a:bodyPr/>
              <a:lstStyle/>
              <a:p>
                <a:r>
                  <a:rPr lang="en-US">
                    <a:noFill/>
                  </a:rPr>
                  <a:t> </a:t>
                </a:r>
              </a:p>
            </p:txBody>
          </p:sp>
        </mc:Fallback>
      </mc:AlternateContent>
    </p:spTree>
    <p:extLst>
      <p:ext uri="{BB962C8B-B14F-4D97-AF65-F5344CB8AC3E}">
        <p14:creationId xmlns:p14="http://schemas.microsoft.com/office/powerpoint/2010/main" val="147293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1323439"/>
          </a:xfrm>
          <a:prstGeom prst="rect">
            <a:avLst/>
          </a:prstGeom>
          <a:noFill/>
        </p:spPr>
        <p:txBody>
          <a:bodyPr wrap="square" rtlCol="0">
            <a:spAutoFit/>
          </a:bodyPr>
          <a:lstStyle/>
          <a:p>
            <a:r>
              <a:rPr lang="en-US" sz="4000" dirty="0" smtClean="0"/>
              <a:t>Ex’s below…</a:t>
            </a:r>
          </a:p>
          <a:p>
            <a:r>
              <a:rPr lang="en-US" sz="4000" dirty="0" smtClean="0"/>
              <a:t>a)  </a:t>
            </a:r>
            <a:endParaRPr lang="en-US" sz="4000" dirty="0"/>
          </a:p>
        </p:txBody>
      </p:sp>
    </p:spTree>
    <p:extLst>
      <p:ext uri="{BB962C8B-B14F-4D97-AF65-F5344CB8AC3E}">
        <p14:creationId xmlns:p14="http://schemas.microsoft.com/office/powerpoint/2010/main" val="2123147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771"/>
            <a:ext cx="8839200" cy="6124754"/>
          </a:xfrm>
          <a:prstGeom prst="rect">
            <a:avLst/>
          </a:prstGeom>
          <a:noFill/>
        </p:spPr>
        <p:txBody>
          <a:bodyPr wrap="square" rtlCol="0">
            <a:spAutoFit/>
          </a:bodyPr>
          <a:lstStyle/>
          <a:p>
            <a:r>
              <a:rPr lang="en-US" sz="4000" dirty="0" smtClean="0"/>
              <a:t>Critical Region:  is in the tail(s)</a:t>
            </a:r>
          </a:p>
          <a:p>
            <a:pPr marL="571500" indent="-571500">
              <a:buFont typeface="Arial" panose="020B0604020202020204" pitchFamily="34" charset="0"/>
              <a:buChar char="•"/>
            </a:pPr>
            <a:r>
              <a:rPr lang="en-US" sz="4000" dirty="0" smtClean="0"/>
              <a:t>Everything else is in the NON-critical region</a:t>
            </a:r>
          </a:p>
          <a:p>
            <a:endParaRPr lang="en-US" sz="4000" dirty="0"/>
          </a:p>
          <a:p>
            <a:r>
              <a:rPr lang="en-US" sz="4000" dirty="0" smtClean="0"/>
              <a:t>Decision OPTIONS:  </a:t>
            </a:r>
          </a:p>
          <a:p>
            <a:pPr marL="742950" indent="-742950">
              <a:buAutoNum type="arabicParenR"/>
            </a:pPr>
            <a:r>
              <a:rPr lang="en-US" sz="4000" dirty="0" smtClean="0"/>
              <a:t>Reject the NULL </a:t>
            </a:r>
            <a:r>
              <a:rPr lang="en-US" sz="3200" dirty="0" smtClean="0"/>
              <a:t>(in the critical region – outside the CV(s))</a:t>
            </a:r>
          </a:p>
          <a:p>
            <a:pPr marL="742950" indent="-742950">
              <a:buAutoNum type="arabicParenR"/>
            </a:pPr>
            <a:r>
              <a:rPr lang="en-US" sz="4000" dirty="0" smtClean="0"/>
              <a:t>Do not reject the NULL </a:t>
            </a:r>
            <a:r>
              <a:rPr lang="en-US" sz="2800" dirty="0" smtClean="0"/>
              <a:t>(in the NON-critical region)</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151644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3897</TotalTime>
  <Words>951</Words>
  <Application>Microsoft Office PowerPoint</Application>
  <PresentationFormat>On-screen Show (4:3)</PresentationFormat>
  <Paragraphs>136</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Solstice</vt:lpstr>
      <vt:lpstr>Equation</vt:lpstr>
      <vt:lpstr>Chapter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creator>Administrator</dc:creator>
  <cp:lastModifiedBy>pv</cp:lastModifiedBy>
  <cp:revision>39</cp:revision>
  <dcterms:created xsi:type="dcterms:W3CDTF">2019-02-27T16:57:18Z</dcterms:created>
  <dcterms:modified xsi:type="dcterms:W3CDTF">2020-03-03T20:31:25Z</dcterms:modified>
</cp:coreProperties>
</file>