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86E77E1-F9ED-44CC-9838-E0C8E77696AA}" type="datetimeFigureOut">
              <a:rPr lang="en-US" smtClean="0"/>
              <a:t>4/8/2021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1D8BF33-B392-4530-B9B3-32A4761188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6E77E1-F9ED-44CC-9838-E0C8E77696AA}"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8BF33-B392-4530-B9B3-32A4761188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6E77E1-F9ED-44CC-9838-E0C8E77696AA}"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8BF33-B392-4530-B9B3-32A4761188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86E77E1-F9ED-44CC-9838-E0C8E77696AA}" type="datetimeFigureOut">
              <a:rPr lang="en-US" smtClean="0"/>
              <a:t>4/8/2021</a:t>
            </a:fld>
            <a:endParaRPr lang="en-US"/>
          </a:p>
        </p:txBody>
      </p:sp>
      <p:sp>
        <p:nvSpPr>
          <p:cNvPr id="9" name="Slide Number Placeholder 8"/>
          <p:cNvSpPr>
            <a:spLocks noGrp="1"/>
          </p:cNvSpPr>
          <p:nvPr>
            <p:ph type="sldNum" sz="quarter" idx="15"/>
          </p:nvPr>
        </p:nvSpPr>
        <p:spPr/>
        <p:txBody>
          <a:bodyPr rtlCol="0"/>
          <a:lstStyle/>
          <a:p>
            <a:fld id="{81D8BF33-B392-4530-B9B3-32A47611883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86E77E1-F9ED-44CC-9838-E0C8E77696AA}" type="datetimeFigureOut">
              <a:rPr lang="en-US" smtClean="0"/>
              <a:t>4/8/2021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1D8BF33-B392-4530-B9B3-32A47611883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6E77E1-F9ED-44CC-9838-E0C8E77696AA}" type="datetimeFigureOut">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8BF33-B392-4530-B9B3-32A47611883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86E77E1-F9ED-44CC-9838-E0C8E77696AA}" type="datetimeFigureOut">
              <a:rPr lang="en-US" smtClean="0"/>
              <a:t>4/8/2021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8BF33-B392-4530-B9B3-32A47611883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86E77E1-F9ED-44CC-9838-E0C8E77696AA}" type="datetimeFigureOut">
              <a:rPr lang="en-US" smtClean="0"/>
              <a:t>4/8/2021</a:t>
            </a:fld>
            <a:endParaRPr lang="en-US"/>
          </a:p>
        </p:txBody>
      </p:sp>
      <p:sp>
        <p:nvSpPr>
          <p:cNvPr id="7" name="Slide Number Placeholder 6"/>
          <p:cNvSpPr>
            <a:spLocks noGrp="1"/>
          </p:cNvSpPr>
          <p:nvPr>
            <p:ph type="sldNum" sz="quarter" idx="11"/>
          </p:nvPr>
        </p:nvSpPr>
        <p:spPr/>
        <p:txBody>
          <a:bodyPr rtlCol="0"/>
          <a:lstStyle/>
          <a:p>
            <a:fld id="{81D8BF33-B392-4530-B9B3-32A47611883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E77E1-F9ED-44CC-9838-E0C8E77696AA}" type="datetimeFigureOut">
              <a:rPr lang="en-US" smtClean="0"/>
              <a:t>4/8/2021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8BF33-B392-4530-B9B3-32A4761188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86E77E1-F9ED-44CC-9838-E0C8E77696AA}" type="datetimeFigureOut">
              <a:rPr lang="en-US" smtClean="0"/>
              <a:t>4/8/2021</a:t>
            </a:fld>
            <a:endParaRPr lang="en-US"/>
          </a:p>
        </p:txBody>
      </p:sp>
      <p:sp>
        <p:nvSpPr>
          <p:cNvPr id="22" name="Slide Number Placeholder 21"/>
          <p:cNvSpPr>
            <a:spLocks noGrp="1"/>
          </p:cNvSpPr>
          <p:nvPr>
            <p:ph type="sldNum" sz="quarter" idx="15"/>
          </p:nvPr>
        </p:nvSpPr>
        <p:spPr/>
        <p:txBody>
          <a:bodyPr rtlCol="0"/>
          <a:lstStyle/>
          <a:p>
            <a:fld id="{81D8BF33-B392-4530-B9B3-32A47611883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86E77E1-F9ED-44CC-9838-E0C8E77696AA}" type="datetimeFigureOut">
              <a:rPr lang="en-US" smtClean="0"/>
              <a:t>4/8/2021</a:t>
            </a:fld>
            <a:endParaRPr lang="en-US"/>
          </a:p>
        </p:txBody>
      </p:sp>
      <p:sp>
        <p:nvSpPr>
          <p:cNvPr id="18" name="Slide Number Placeholder 17"/>
          <p:cNvSpPr>
            <a:spLocks noGrp="1"/>
          </p:cNvSpPr>
          <p:nvPr>
            <p:ph type="sldNum" sz="quarter" idx="11"/>
          </p:nvPr>
        </p:nvSpPr>
        <p:spPr/>
        <p:txBody>
          <a:bodyPr rtlCol="0"/>
          <a:lstStyle/>
          <a:p>
            <a:fld id="{81D8BF33-B392-4530-B9B3-32A47611883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86E77E1-F9ED-44CC-9838-E0C8E77696AA}" type="datetimeFigureOut">
              <a:rPr lang="en-US" smtClean="0"/>
              <a:t>4/8/2021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D8BF33-B392-4530-B9B3-32A4761188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5314"/>
            <a:ext cx="6172200" cy="1894362"/>
          </a:xfrm>
        </p:spPr>
        <p:txBody>
          <a:bodyPr>
            <a:normAutofit/>
          </a:bodyPr>
          <a:lstStyle/>
          <a:p>
            <a:r>
              <a:rPr lang="en-US" sz="4000" dirty="0" smtClean="0"/>
              <a:t>Chapter 9 </a:t>
            </a:r>
            <a:endParaRPr lang="en-US" sz="4000" dirty="0"/>
          </a:p>
        </p:txBody>
      </p:sp>
      <p:sp>
        <p:nvSpPr>
          <p:cNvPr id="3" name="Subtitle 2"/>
          <p:cNvSpPr>
            <a:spLocks noGrp="1"/>
          </p:cNvSpPr>
          <p:nvPr>
            <p:ph type="subTitle" idx="1"/>
          </p:nvPr>
        </p:nvSpPr>
        <p:spPr>
          <a:xfrm>
            <a:off x="2133600" y="1905000"/>
            <a:ext cx="6172200" cy="1371600"/>
          </a:xfrm>
        </p:spPr>
        <p:txBody>
          <a:bodyPr/>
          <a:lstStyle/>
          <a:p>
            <a:r>
              <a:rPr lang="en-US" sz="2800" dirty="0" smtClean="0"/>
              <a:t>Testing the Difference between Two Means, Two Proportions, and Two Variances</a:t>
            </a:r>
            <a:endParaRPr lang="en-US" sz="2800" dirty="0"/>
          </a:p>
        </p:txBody>
      </p:sp>
    </p:spTree>
    <p:extLst>
      <p:ext uri="{BB962C8B-B14F-4D97-AF65-F5344CB8AC3E}">
        <p14:creationId xmlns:p14="http://schemas.microsoft.com/office/powerpoint/2010/main" val="2153658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0" y="0"/>
            <a:ext cx="8077200" cy="3429000"/>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US" sz="2800" dirty="0" smtClean="0"/>
              <a:t>EX…A sample of nine local banks shows their deposits (in billions of dollars) 3 years ago and their deposits (in billions of dollars) today. </a:t>
            </a:r>
          </a:p>
          <a:p>
            <a:pPr marL="0" indent="0">
              <a:buFont typeface="Wingdings"/>
              <a:buNone/>
            </a:pPr>
            <a:endParaRPr lang="en-US" sz="2800" dirty="0" smtClean="0"/>
          </a:p>
          <a:p>
            <a:pPr marL="0" indent="0">
              <a:buFont typeface="Wingdings"/>
              <a:buNone/>
            </a:pPr>
            <a:r>
              <a:rPr lang="en-US" sz="2800" dirty="0" smtClean="0"/>
              <a:t>At α = 0.05, can it be concluded that the average in deposits for the banks is greater today than it was 3 years ago? Use </a:t>
            </a:r>
            <a:r>
              <a:rPr lang="el-GR" sz="2800" i="1" dirty="0" smtClean="0"/>
              <a:t>α</a:t>
            </a:r>
            <a:r>
              <a:rPr lang="en-US" sz="2800" dirty="0" smtClean="0"/>
              <a:t> = 0.05.</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6375"/>
            <a:ext cx="8598237" cy="1080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5105400"/>
            <a:ext cx="8598237" cy="1077218"/>
          </a:xfrm>
          <a:prstGeom prst="rect">
            <a:avLst/>
          </a:prstGeom>
          <a:noFill/>
        </p:spPr>
        <p:txBody>
          <a:bodyPr wrap="square" rtlCol="0">
            <a:spAutoFit/>
          </a:bodyPr>
          <a:lstStyle/>
          <a:p>
            <a:r>
              <a:rPr lang="en-US" sz="3200" dirty="0" smtClean="0"/>
              <a:t>1</a:t>
            </a:r>
            <a:r>
              <a:rPr lang="en-US" sz="3200" baseline="30000" dirty="0" smtClean="0"/>
              <a:t>st</a:t>
            </a:r>
            <a:r>
              <a:rPr lang="en-US" sz="3200" dirty="0" smtClean="0"/>
              <a:t>:  Write down null and alternative and then take this data and turn it in to columns</a:t>
            </a:r>
            <a:endParaRPr lang="en-US" sz="3200" dirty="0"/>
          </a:p>
        </p:txBody>
      </p:sp>
    </p:spTree>
    <p:extLst>
      <p:ext uri="{BB962C8B-B14F-4D97-AF65-F5344CB8AC3E}">
        <p14:creationId xmlns:p14="http://schemas.microsoft.com/office/powerpoint/2010/main" val="106181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8706551" cy="3692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4800" y="6553200"/>
            <a:ext cx="7315200" cy="369332"/>
          </a:xfrm>
          <a:prstGeom prst="rect">
            <a:avLst/>
          </a:prstGeom>
          <a:noFill/>
        </p:spPr>
        <p:txBody>
          <a:bodyPr wrap="square" rtlCol="0">
            <a:spAutoFit/>
          </a:bodyPr>
          <a:lstStyle/>
          <a:p>
            <a:r>
              <a:rPr lang="en-US" dirty="0" smtClean="0"/>
              <a:t>Finish all up on board</a:t>
            </a:r>
            <a:endParaRPr lang="en-US" dirty="0"/>
          </a:p>
        </p:txBody>
      </p:sp>
    </p:spTree>
    <p:extLst>
      <p:ext uri="{BB962C8B-B14F-4D97-AF65-F5344CB8AC3E}">
        <p14:creationId xmlns:p14="http://schemas.microsoft.com/office/powerpoint/2010/main" val="3594574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7924800" cy="1077218"/>
          </a:xfrm>
          <a:prstGeom prst="rect">
            <a:avLst/>
          </a:prstGeom>
          <a:noFill/>
        </p:spPr>
        <p:txBody>
          <a:bodyPr wrap="square" rtlCol="0">
            <a:spAutoFit/>
          </a:bodyPr>
          <a:lstStyle/>
          <a:p>
            <a:r>
              <a:rPr lang="en-US" sz="3200" dirty="0" smtClean="0"/>
              <a:t>Work through #2 (p. 515) together, if it is the next day</a:t>
            </a:r>
            <a:endParaRPr lang="en-US" sz="3200" dirty="0"/>
          </a:p>
        </p:txBody>
      </p:sp>
    </p:spTree>
    <p:extLst>
      <p:ext uri="{BB962C8B-B14F-4D97-AF65-F5344CB8AC3E}">
        <p14:creationId xmlns:p14="http://schemas.microsoft.com/office/powerpoint/2010/main" val="3578177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8763000" cy="1938992"/>
          </a:xfrm>
          <a:prstGeom prst="rect">
            <a:avLst/>
          </a:prstGeom>
          <a:noFill/>
        </p:spPr>
        <p:txBody>
          <a:bodyPr wrap="square" rtlCol="0">
            <a:spAutoFit/>
          </a:bodyPr>
          <a:lstStyle/>
          <a:p>
            <a:r>
              <a:rPr lang="en-US" sz="4000" dirty="0" smtClean="0"/>
              <a:t>9-4:  Testing the Difference Between Proportions</a:t>
            </a:r>
          </a:p>
          <a:p>
            <a:pPr marL="571500" indent="-571500">
              <a:buFont typeface="Arial" panose="020B0604020202020204" pitchFamily="34" charset="0"/>
              <a:buChar char="•"/>
            </a:pPr>
            <a:r>
              <a:rPr lang="en-US" sz="4000" dirty="0" smtClean="0"/>
              <a:t>New formulas:  </a:t>
            </a:r>
            <a:endParaRPr lang="en-US" sz="4000" dirty="0"/>
          </a:p>
        </p:txBody>
      </p:sp>
      <p:graphicFrame>
        <p:nvGraphicFramePr>
          <p:cNvPr id="3" name="Object 2"/>
          <p:cNvGraphicFramePr>
            <a:graphicFrameLocks noChangeAspect="1"/>
          </p:cNvGraphicFramePr>
          <p:nvPr>
            <p:extLst>
              <p:ext uri="{D42A27DB-BD31-4B8C-83A1-F6EECF244321}">
                <p14:modId xmlns:p14="http://schemas.microsoft.com/office/powerpoint/2010/main" val="150551129"/>
              </p:ext>
            </p:extLst>
          </p:nvPr>
        </p:nvGraphicFramePr>
        <p:xfrm>
          <a:off x="2968852" y="969496"/>
          <a:ext cx="5859462" cy="4768850"/>
        </p:xfrm>
        <a:graphic>
          <a:graphicData uri="http://schemas.openxmlformats.org/presentationml/2006/ole">
            <mc:AlternateContent xmlns:mc="http://schemas.openxmlformats.org/markup-compatibility/2006">
              <mc:Choice xmlns:v="urn:schemas-microsoft-com:vml" Requires="v">
                <p:oleObj spid="_x0000_s2056" name="Equation" r:id="rId3" imgW="2095200" imgH="1854000" progId="Equation.DSMT4">
                  <p:embed/>
                </p:oleObj>
              </mc:Choice>
              <mc:Fallback>
                <p:oleObj name="Equation" r:id="rId3" imgW="2095200" imgH="18540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8852" y="969496"/>
                        <a:ext cx="5859462"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3"/>
          <p:cNvSpPr txBox="1"/>
          <p:nvPr/>
        </p:nvSpPr>
        <p:spPr>
          <a:xfrm>
            <a:off x="304800" y="5638800"/>
            <a:ext cx="6553200" cy="584775"/>
          </a:xfrm>
          <a:prstGeom prst="rect">
            <a:avLst/>
          </a:prstGeom>
          <a:noFill/>
        </p:spPr>
        <p:txBody>
          <a:bodyPr wrap="square" rtlCol="0">
            <a:spAutoFit/>
          </a:bodyPr>
          <a:lstStyle/>
          <a:p>
            <a:r>
              <a:rPr lang="en-US" sz="3200" dirty="0" smtClean="0"/>
              <a:t>Everything else is the same</a:t>
            </a:r>
            <a:endParaRPr lang="en-US" sz="3200" dirty="0"/>
          </a:p>
        </p:txBody>
      </p:sp>
    </p:spTree>
    <p:extLst>
      <p:ext uri="{BB962C8B-B14F-4D97-AF65-F5344CB8AC3E}">
        <p14:creationId xmlns:p14="http://schemas.microsoft.com/office/powerpoint/2010/main" val="3956269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76200"/>
            <a:ext cx="9067800" cy="3886200"/>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pitchFamily="2" charset="2"/>
              <a:buNone/>
            </a:pPr>
            <a:r>
              <a:rPr lang="en-US" sz="3200" dirty="0" smtClean="0"/>
              <a:t>EX…In the nursing home study mentioned in the chapter-opening, the researchers found that 12 out of 34 small nursing homes had a resident vaccination rate of less than 80%, while 17 out of 24 large nursing homes had a vaccination rate of less than 80%. At </a:t>
            </a:r>
            <a:r>
              <a:rPr lang="el-GR" sz="3200" i="1" dirty="0" smtClean="0">
                <a:latin typeface="Times New Roman" pitchFamily="18" charset="0"/>
                <a:cs typeface="Times New Roman" pitchFamily="18" charset="0"/>
              </a:rPr>
              <a:t>α</a:t>
            </a:r>
            <a:r>
              <a:rPr lang="en-US" sz="3200" i="1" dirty="0" smtClean="0">
                <a:latin typeface="Times New Roman" pitchFamily="18" charset="0"/>
                <a:cs typeface="Times New Roman" pitchFamily="18" charset="0"/>
              </a:rPr>
              <a:t> </a:t>
            </a:r>
            <a:r>
              <a:rPr lang="en-US" sz="3200" dirty="0" smtClean="0"/>
              <a:t>= 0.05, test the claim that there is no difference in the proportions of the small and large nursing homes with a resident vaccination rate of less than 80%.</a:t>
            </a:r>
          </a:p>
        </p:txBody>
      </p:sp>
    </p:spTree>
    <p:extLst>
      <p:ext uri="{BB962C8B-B14F-4D97-AF65-F5344CB8AC3E}">
        <p14:creationId xmlns:p14="http://schemas.microsoft.com/office/powerpoint/2010/main" val="3862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084" y="21772"/>
            <a:ext cx="8675915" cy="5016758"/>
          </a:xfrm>
          <a:prstGeom prst="rect">
            <a:avLst/>
          </a:prstGeom>
          <a:noFill/>
        </p:spPr>
        <p:txBody>
          <a:bodyPr wrap="square" rtlCol="0">
            <a:spAutoFit/>
          </a:bodyPr>
          <a:lstStyle/>
          <a:p>
            <a:r>
              <a:rPr lang="en-US" sz="4000" dirty="0" smtClean="0"/>
              <a:t>Intro...Read the example on p. 487</a:t>
            </a:r>
          </a:p>
          <a:p>
            <a:pPr marL="571500" indent="-571500">
              <a:buFont typeface="Arial" panose="020B0604020202020204" pitchFamily="34" charset="0"/>
              <a:buChar char="•"/>
            </a:pPr>
            <a:r>
              <a:rPr lang="en-US" sz="4000" dirty="0" smtClean="0"/>
              <a:t>Compare two sample means/proportions/variances to each other</a:t>
            </a:r>
          </a:p>
          <a:p>
            <a:pPr marL="571500" indent="-571500">
              <a:buFont typeface="Arial" panose="020B0604020202020204" pitchFamily="34" charset="0"/>
              <a:buChar char="•"/>
            </a:pPr>
            <a:r>
              <a:rPr lang="en-US" sz="4000" dirty="0" smtClean="0"/>
              <a:t>NOT all the data together</a:t>
            </a:r>
          </a:p>
          <a:p>
            <a:pPr marL="571500" indent="-571500">
              <a:buFont typeface="Arial" panose="020B0604020202020204" pitchFamily="34" charset="0"/>
              <a:buChar char="•"/>
            </a:pPr>
            <a:r>
              <a:rPr lang="en-US" sz="4000" dirty="0" smtClean="0"/>
              <a:t>We will follow the same BASIC procedure from chapter 8</a:t>
            </a:r>
          </a:p>
          <a:p>
            <a:endParaRPr lang="en-US" sz="4000" dirty="0"/>
          </a:p>
        </p:txBody>
      </p:sp>
    </p:spTree>
    <p:extLst>
      <p:ext uri="{BB962C8B-B14F-4D97-AF65-F5344CB8AC3E}">
        <p14:creationId xmlns:p14="http://schemas.microsoft.com/office/powerpoint/2010/main" val="327670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1323439"/>
          </a:xfrm>
          <a:prstGeom prst="rect">
            <a:avLst/>
          </a:prstGeom>
          <a:noFill/>
        </p:spPr>
        <p:txBody>
          <a:bodyPr wrap="square" rtlCol="0">
            <a:spAutoFit/>
          </a:bodyPr>
          <a:lstStyle/>
          <a:p>
            <a:r>
              <a:rPr lang="en-US" sz="4000" dirty="0" smtClean="0"/>
              <a:t>9-1:  Testing the Difference Between Two Means:  Using the z-test</a:t>
            </a:r>
            <a:endParaRPr lang="en-US" sz="4000" dirty="0"/>
          </a:p>
        </p:txBody>
      </p:sp>
      <p:graphicFrame>
        <p:nvGraphicFramePr>
          <p:cNvPr id="3" name="Object 2"/>
          <p:cNvGraphicFramePr>
            <a:graphicFrameLocks noChangeAspect="1"/>
          </p:cNvGraphicFramePr>
          <p:nvPr>
            <p:extLst>
              <p:ext uri="{D42A27DB-BD31-4B8C-83A1-F6EECF244321}">
                <p14:modId xmlns:p14="http://schemas.microsoft.com/office/powerpoint/2010/main" val="2182107543"/>
              </p:ext>
            </p:extLst>
          </p:nvPr>
        </p:nvGraphicFramePr>
        <p:xfrm>
          <a:off x="2743200" y="2514600"/>
          <a:ext cx="4106863" cy="1762125"/>
        </p:xfrm>
        <a:graphic>
          <a:graphicData uri="http://schemas.openxmlformats.org/presentationml/2006/ole">
            <mc:AlternateContent xmlns:mc="http://schemas.openxmlformats.org/markup-compatibility/2006">
              <mc:Choice xmlns:v="urn:schemas-microsoft-com:vml" Requires="v">
                <p:oleObj spid="_x0000_s1045" name="Equation" r:id="rId3" imgW="1574800" imgH="736600" progId="Equation.DSMT4">
                  <p:embed/>
                </p:oleObj>
              </mc:Choice>
              <mc:Fallback>
                <p:oleObj name="Equation" r:id="rId3" imgW="1574800" imgH="7366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14600"/>
                        <a:ext cx="4106863"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p:cNvSpPr txBox="1">
            <a:spLocks noChangeArrowheads="1"/>
          </p:cNvSpPr>
          <p:nvPr/>
        </p:nvSpPr>
        <p:spPr>
          <a:xfrm>
            <a:off x="315686" y="1567543"/>
            <a:ext cx="8077200" cy="762000"/>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pitchFamily="2" charset="2"/>
              <a:buNone/>
              <a:defRPr/>
            </a:pPr>
            <a:r>
              <a:rPr lang="en-US" dirty="0" smtClean="0"/>
              <a:t>Formula for the </a:t>
            </a:r>
            <a:r>
              <a:rPr lang="en-US" i="1" dirty="0" smtClean="0"/>
              <a:t>z</a:t>
            </a:r>
            <a:r>
              <a:rPr lang="en-US" dirty="0" smtClean="0"/>
              <a:t> test for comparing two means from independent populations</a:t>
            </a:r>
          </a:p>
          <a:p>
            <a:pPr>
              <a:buFont typeface="Wingdings" pitchFamily="2" charset="2"/>
              <a:buNone/>
              <a:defRPr/>
            </a:pPr>
            <a:endParaRPr lang="en-US" dirty="0" smtClean="0"/>
          </a:p>
          <a:p>
            <a:pPr>
              <a:buFont typeface="Wingdings" pitchFamily="2" charset="2"/>
              <a:buNone/>
              <a:defRPr/>
            </a:pPr>
            <a:endParaRPr lang="en-US" dirty="0" smtClean="0"/>
          </a:p>
          <a:p>
            <a:pPr>
              <a:buFont typeface="Wingdings" pitchFamily="2" charset="2"/>
              <a:buNone/>
              <a:defRPr/>
            </a:pPr>
            <a:endParaRPr lang="en-US" dirty="0" smtClean="0"/>
          </a:p>
        </p:txBody>
      </p:sp>
      <p:sp>
        <p:nvSpPr>
          <p:cNvPr id="5" name="TextBox 4"/>
          <p:cNvSpPr txBox="1"/>
          <p:nvPr/>
        </p:nvSpPr>
        <p:spPr>
          <a:xfrm>
            <a:off x="152400" y="4267200"/>
            <a:ext cx="8218714" cy="1077218"/>
          </a:xfrm>
          <a:prstGeom prst="rect">
            <a:avLst/>
          </a:prstGeom>
          <a:noFill/>
        </p:spPr>
        <p:txBody>
          <a:bodyPr wrap="square" rtlCol="0">
            <a:spAutoFit/>
          </a:bodyPr>
          <a:lstStyle/>
          <a:p>
            <a:r>
              <a:rPr lang="en-US" sz="3200" dirty="0" smtClean="0"/>
              <a:t>Everything else is the same…let’s take a look</a:t>
            </a:r>
            <a:endParaRPr lang="en-US" sz="3200" dirty="0"/>
          </a:p>
        </p:txBody>
      </p:sp>
    </p:spTree>
    <p:extLst>
      <p:ext uri="{BB962C8B-B14F-4D97-AF65-F5344CB8AC3E}">
        <p14:creationId xmlns:p14="http://schemas.microsoft.com/office/powerpoint/2010/main" val="3150055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991600" cy="4154984"/>
          </a:xfrm>
          <a:prstGeom prst="rect">
            <a:avLst/>
          </a:prstGeom>
        </p:spPr>
        <p:txBody>
          <a:bodyPr wrap="square">
            <a:spAutoFit/>
          </a:bodyPr>
          <a:lstStyle/>
          <a:p>
            <a:pPr lvl="0">
              <a:buClr>
                <a:srgbClr val="00007D"/>
              </a:buClr>
              <a:defRPr/>
            </a:pPr>
            <a:r>
              <a:rPr lang="en-US" sz="2400" dirty="0" smtClean="0">
                <a:solidFill>
                  <a:srgbClr val="000000"/>
                </a:solidFill>
              </a:rPr>
              <a:t>Ex…A </a:t>
            </a:r>
            <a:r>
              <a:rPr lang="en-US" sz="2400" dirty="0">
                <a:solidFill>
                  <a:srgbClr val="000000"/>
                </a:solidFill>
              </a:rPr>
              <a:t>study using two random samples of 35 people each found that the average amount of time those in the age group of 26–35 years spent per week on leisure activities was 39.6 hours, and those in the age group of 46–55 years spent 35.4 hours. Assume that the population standard deviation for those in the first age group found by previous studies is 6.3 hours, and the population standard deviation of those in the second group found by previous studies was 5.8 hours. </a:t>
            </a:r>
          </a:p>
          <a:p>
            <a:pPr lvl="0">
              <a:buClr>
                <a:srgbClr val="00007D"/>
              </a:buClr>
              <a:defRPr/>
            </a:pPr>
            <a:r>
              <a:rPr lang="en-US" sz="2400" dirty="0">
                <a:solidFill>
                  <a:srgbClr val="000000"/>
                </a:solidFill>
              </a:rPr>
              <a:t>At α = 0.05, can it be concluded that there is a significant difference in the average times each group spends on leisure activities?</a:t>
            </a:r>
          </a:p>
        </p:txBody>
      </p:sp>
    </p:spTree>
    <p:extLst>
      <p:ext uri="{BB962C8B-B14F-4D97-AF65-F5344CB8AC3E}">
        <p14:creationId xmlns:p14="http://schemas.microsoft.com/office/powerpoint/2010/main" val="173969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307773"/>
            <a:ext cx="6684962"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120876" y="10887"/>
            <a:ext cx="8077200" cy="2286000"/>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pitchFamily="2" charset="2"/>
              <a:buNone/>
            </a:pPr>
            <a:r>
              <a:rPr lang="en-US" dirty="0" smtClean="0"/>
              <a:t>A researcher hypothesizes that the average number of sports that colleges offer for males is greater than the average number of sports that colleges offer for females. A sample of the number of sports offered by colleges is shown. At </a:t>
            </a:r>
            <a:r>
              <a:rPr lang="el-GR" i="1" dirty="0" smtClean="0">
                <a:latin typeface="Times New Roman" pitchFamily="18" charset="0"/>
                <a:cs typeface="Times New Roman" pitchFamily="18" charset="0"/>
              </a:rPr>
              <a:t>α</a:t>
            </a:r>
            <a:r>
              <a:rPr lang="en-US" dirty="0" smtClean="0"/>
              <a:t> = 0.10, is there enough evidence to support the claim? Assume </a:t>
            </a:r>
            <a:r>
              <a:rPr lang="en-US" i="1" dirty="0" smtClean="0">
                <a:sym typeface="Symbol" pitchFamily="18" charset="2"/>
              </a:rPr>
              <a:t></a:t>
            </a:r>
            <a:r>
              <a:rPr lang="en-US" baseline="-25000" dirty="0" smtClean="0"/>
              <a:t>1</a:t>
            </a:r>
            <a:r>
              <a:rPr lang="en-US" dirty="0" smtClean="0"/>
              <a:t> and </a:t>
            </a:r>
            <a:r>
              <a:rPr lang="en-US" i="1" dirty="0" smtClean="0">
                <a:sym typeface="Symbol" pitchFamily="18" charset="2"/>
              </a:rPr>
              <a:t></a:t>
            </a:r>
            <a:r>
              <a:rPr lang="en-US" baseline="-25000" dirty="0" smtClean="0"/>
              <a:t>2</a:t>
            </a:r>
            <a:r>
              <a:rPr lang="en-US" dirty="0" smtClean="0"/>
              <a:t> = 3.3.</a:t>
            </a:r>
          </a:p>
        </p:txBody>
      </p:sp>
    </p:spTree>
    <p:extLst>
      <p:ext uri="{BB962C8B-B14F-4D97-AF65-F5344CB8AC3E}">
        <p14:creationId xmlns:p14="http://schemas.microsoft.com/office/powerpoint/2010/main" val="4200524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305800" cy="5016758"/>
          </a:xfrm>
          <a:prstGeom prst="rect">
            <a:avLst/>
          </a:prstGeom>
          <a:noFill/>
        </p:spPr>
        <p:txBody>
          <a:bodyPr wrap="square" rtlCol="0">
            <a:spAutoFit/>
          </a:bodyPr>
          <a:lstStyle/>
          <a:p>
            <a:r>
              <a:rPr lang="en-US" sz="4000" dirty="0" smtClean="0"/>
              <a:t>9-2:  Just write new formula up and show them differences</a:t>
            </a:r>
          </a:p>
          <a:p>
            <a:endParaRPr lang="en-US" sz="4000" dirty="0"/>
          </a:p>
          <a:p>
            <a:pPr marL="571500" indent="-571500">
              <a:buFont typeface="Arial" panose="020B0604020202020204" pitchFamily="34" charset="0"/>
              <a:buChar char="•"/>
            </a:pPr>
            <a:r>
              <a:rPr lang="en-US" sz="4000" dirty="0" smtClean="0"/>
              <a:t>Formula (slightly different)</a:t>
            </a:r>
          </a:p>
          <a:p>
            <a:pPr marL="571500" indent="-571500">
              <a:buFont typeface="Arial" panose="020B0604020202020204" pitchFamily="34" charset="0"/>
              <a:buChar char="•"/>
            </a:pPr>
            <a:r>
              <a:rPr lang="en-US" sz="4000" dirty="0" smtClean="0"/>
              <a:t>Use t-chart (p. 781)</a:t>
            </a:r>
          </a:p>
          <a:p>
            <a:pPr marL="1028700" lvl="1" indent="-571500">
              <a:buFont typeface="Arial" panose="020B0604020202020204" pitchFamily="34" charset="0"/>
              <a:buChar char="•"/>
            </a:pPr>
            <a:r>
              <a:rPr lang="en-US" sz="4000" dirty="0" smtClean="0"/>
              <a:t>Use degrees of freedom and read it using the smaller of the n’s to get = n -1</a:t>
            </a:r>
            <a:endParaRPr lang="en-US" sz="4000" dirty="0"/>
          </a:p>
        </p:txBody>
      </p:sp>
    </p:spTree>
    <p:extLst>
      <p:ext uri="{BB962C8B-B14F-4D97-AF65-F5344CB8AC3E}">
        <p14:creationId xmlns:p14="http://schemas.microsoft.com/office/powerpoint/2010/main" val="1073347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534400" cy="6247864"/>
          </a:xfrm>
          <a:prstGeom prst="rect">
            <a:avLst/>
          </a:prstGeom>
          <a:noFill/>
        </p:spPr>
        <p:txBody>
          <a:bodyPr wrap="square" rtlCol="0">
            <a:spAutoFit/>
          </a:bodyPr>
          <a:lstStyle/>
          <a:p>
            <a:r>
              <a:rPr lang="en-US" sz="4000" dirty="0" smtClean="0"/>
              <a:t>9-3:  Testing the </a:t>
            </a:r>
            <a:r>
              <a:rPr lang="en-US" sz="4000" i="1" u="sng" dirty="0" smtClean="0"/>
              <a:t>DIFFERENCE</a:t>
            </a:r>
            <a:r>
              <a:rPr lang="en-US" sz="4000" dirty="0" smtClean="0"/>
              <a:t> between two means:  dependent samples</a:t>
            </a:r>
          </a:p>
          <a:p>
            <a:pPr marL="571500" indent="-571500">
              <a:buFont typeface="Arial" panose="020B0604020202020204" pitchFamily="34" charset="0"/>
              <a:buChar char="•"/>
            </a:pPr>
            <a:r>
              <a:rPr lang="en-US" sz="4000" dirty="0" smtClean="0"/>
              <a:t>Use this when:  comparing samples that are related</a:t>
            </a:r>
          </a:p>
          <a:p>
            <a:pPr marL="1028700" lvl="1" indent="-571500">
              <a:buFont typeface="Arial" panose="020B0604020202020204" pitchFamily="34" charset="0"/>
              <a:buChar char="•"/>
            </a:pPr>
            <a:r>
              <a:rPr lang="en-US" sz="4000" dirty="0" smtClean="0"/>
              <a:t>Ex:  a before and after scenario like where you have a score (ACT), you take a course to raise it and then you take the ACT again (see p. 507)</a:t>
            </a:r>
          </a:p>
        </p:txBody>
      </p:sp>
    </p:spTree>
    <p:extLst>
      <p:ext uri="{BB962C8B-B14F-4D97-AF65-F5344CB8AC3E}">
        <p14:creationId xmlns:p14="http://schemas.microsoft.com/office/powerpoint/2010/main" val="203465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8610600" cy="5632311"/>
          </a:xfrm>
          <a:prstGeom prst="rect">
            <a:avLst/>
          </a:prstGeom>
          <a:noFill/>
        </p:spPr>
        <p:txBody>
          <a:bodyPr wrap="square" rtlCol="0">
            <a:spAutoFit/>
          </a:bodyPr>
          <a:lstStyle/>
          <a:p>
            <a:r>
              <a:rPr lang="en-US" sz="4000" dirty="0" smtClean="0"/>
              <a:t>Options for null and alternative…</a:t>
            </a:r>
          </a:p>
          <a:p>
            <a:endParaRPr lang="en-US" sz="4000" dirty="0"/>
          </a:p>
          <a:p>
            <a:r>
              <a:rPr lang="en-US" sz="4000" u="sng" dirty="0" smtClean="0"/>
              <a:t>two-tails</a:t>
            </a:r>
            <a:r>
              <a:rPr lang="en-US" sz="4000" dirty="0" smtClean="0"/>
              <a:t>		</a:t>
            </a:r>
            <a:r>
              <a:rPr lang="en-US" sz="4000" u="sng" dirty="0" smtClean="0"/>
              <a:t>left</a:t>
            </a:r>
            <a:r>
              <a:rPr lang="en-US" sz="4000" dirty="0" smtClean="0"/>
              <a:t>			</a:t>
            </a:r>
            <a:r>
              <a:rPr lang="en-US" sz="4000" u="sng" dirty="0" smtClean="0"/>
              <a:t>right</a:t>
            </a:r>
          </a:p>
          <a:p>
            <a:r>
              <a:rPr lang="el-GR" sz="4000" dirty="0" smtClean="0">
                <a:latin typeface="Arial"/>
                <a:cs typeface="Arial"/>
              </a:rPr>
              <a:t>μ</a:t>
            </a:r>
            <a:r>
              <a:rPr lang="en-US" sz="4000" baseline="-25000" dirty="0" smtClean="0">
                <a:latin typeface="Arial"/>
                <a:cs typeface="Arial"/>
              </a:rPr>
              <a:t>D</a:t>
            </a:r>
            <a:r>
              <a:rPr lang="en-US" sz="4000" dirty="0" smtClean="0">
                <a:latin typeface="Arial"/>
                <a:cs typeface="Arial"/>
              </a:rPr>
              <a:t> = 0			</a:t>
            </a:r>
            <a:r>
              <a:rPr lang="el-GR" sz="4000" dirty="0" smtClean="0">
                <a:latin typeface="Arial"/>
                <a:cs typeface="Arial"/>
              </a:rPr>
              <a:t>μ</a:t>
            </a:r>
            <a:r>
              <a:rPr lang="en-US" sz="4000" baseline="-25000" dirty="0">
                <a:latin typeface="Arial"/>
                <a:cs typeface="Arial"/>
              </a:rPr>
              <a:t>D</a:t>
            </a:r>
            <a:r>
              <a:rPr lang="en-US" sz="4000" dirty="0">
                <a:latin typeface="Arial"/>
                <a:cs typeface="Arial"/>
              </a:rPr>
              <a:t> = </a:t>
            </a:r>
            <a:r>
              <a:rPr lang="en-US" sz="4000" dirty="0" smtClean="0">
                <a:latin typeface="Arial"/>
                <a:cs typeface="Arial"/>
              </a:rPr>
              <a:t>0		</a:t>
            </a:r>
            <a:r>
              <a:rPr lang="el-GR" sz="4000" dirty="0">
                <a:latin typeface="Arial"/>
                <a:cs typeface="Arial"/>
              </a:rPr>
              <a:t>μ</a:t>
            </a:r>
            <a:r>
              <a:rPr lang="en-US" sz="4000" baseline="-25000" dirty="0">
                <a:latin typeface="Arial"/>
                <a:cs typeface="Arial"/>
              </a:rPr>
              <a:t>D</a:t>
            </a:r>
            <a:r>
              <a:rPr lang="en-US" sz="4000" dirty="0">
                <a:latin typeface="Arial"/>
                <a:cs typeface="Arial"/>
              </a:rPr>
              <a:t> = 0</a:t>
            </a:r>
            <a:endParaRPr lang="en-US" sz="4000" dirty="0"/>
          </a:p>
          <a:p>
            <a:r>
              <a:rPr lang="el-GR" sz="4000" dirty="0" smtClean="0">
                <a:latin typeface="Arial"/>
                <a:cs typeface="Arial"/>
              </a:rPr>
              <a:t>μ</a:t>
            </a:r>
            <a:r>
              <a:rPr lang="en-US" sz="4000" baseline="-25000" dirty="0">
                <a:latin typeface="Arial"/>
                <a:cs typeface="Arial"/>
              </a:rPr>
              <a:t>D</a:t>
            </a:r>
            <a:r>
              <a:rPr lang="en-US" sz="4000" dirty="0">
                <a:latin typeface="Arial"/>
                <a:cs typeface="Arial"/>
              </a:rPr>
              <a:t> </a:t>
            </a:r>
            <a:r>
              <a:rPr lang="en-US" sz="4000" dirty="0" smtClean="0">
                <a:latin typeface="Calibri"/>
                <a:cs typeface="Arial"/>
              </a:rPr>
              <a:t>≠</a:t>
            </a:r>
            <a:r>
              <a:rPr lang="en-US" sz="4000" dirty="0" smtClean="0">
                <a:latin typeface="Arial"/>
                <a:cs typeface="Arial"/>
              </a:rPr>
              <a:t> 0			</a:t>
            </a:r>
            <a:r>
              <a:rPr lang="el-GR" sz="4000" dirty="0" smtClean="0">
                <a:latin typeface="Arial"/>
                <a:cs typeface="Arial"/>
              </a:rPr>
              <a:t>μ</a:t>
            </a:r>
            <a:r>
              <a:rPr lang="en-US" sz="4000" baseline="-25000" dirty="0">
                <a:latin typeface="Arial"/>
                <a:cs typeface="Arial"/>
              </a:rPr>
              <a:t>D</a:t>
            </a:r>
            <a:r>
              <a:rPr lang="en-US" sz="4000" dirty="0">
                <a:latin typeface="Arial"/>
                <a:cs typeface="Arial"/>
              </a:rPr>
              <a:t> </a:t>
            </a:r>
            <a:r>
              <a:rPr lang="en-US" sz="4000" dirty="0" smtClean="0">
                <a:latin typeface="Arial"/>
                <a:cs typeface="Arial"/>
              </a:rPr>
              <a:t>&lt; 0		</a:t>
            </a:r>
            <a:r>
              <a:rPr lang="el-GR" sz="4000" dirty="0">
                <a:latin typeface="Arial"/>
                <a:cs typeface="Arial"/>
              </a:rPr>
              <a:t>μ</a:t>
            </a:r>
            <a:r>
              <a:rPr lang="en-US" sz="4000" baseline="-25000" dirty="0">
                <a:latin typeface="Arial"/>
                <a:cs typeface="Arial"/>
              </a:rPr>
              <a:t>D</a:t>
            </a:r>
            <a:r>
              <a:rPr lang="en-US" sz="4000" dirty="0">
                <a:latin typeface="Arial"/>
                <a:cs typeface="Arial"/>
              </a:rPr>
              <a:t> </a:t>
            </a:r>
            <a:r>
              <a:rPr lang="en-US" sz="4000" dirty="0" smtClean="0">
                <a:latin typeface="Arial"/>
                <a:cs typeface="Arial"/>
              </a:rPr>
              <a:t>&gt; </a:t>
            </a:r>
            <a:r>
              <a:rPr lang="en-US" sz="4000" dirty="0">
                <a:latin typeface="Arial"/>
                <a:cs typeface="Arial"/>
              </a:rPr>
              <a:t>0</a:t>
            </a:r>
            <a:endParaRPr lang="en-US" sz="4000" dirty="0"/>
          </a:p>
          <a:p>
            <a:endParaRPr lang="en-US" sz="4000" dirty="0"/>
          </a:p>
          <a:p>
            <a:endParaRPr lang="en-US" sz="4000" dirty="0"/>
          </a:p>
          <a:p>
            <a:endParaRPr lang="en-US" sz="4000" dirty="0"/>
          </a:p>
          <a:p>
            <a:r>
              <a:rPr lang="en-US" sz="4000" dirty="0" smtClean="0"/>
              <a:t>			</a:t>
            </a:r>
            <a:endParaRPr lang="en-US" sz="4000" dirty="0"/>
          </a:p>
        </p:txBody>
      </p:sp>
    </p:spTree>
    <p:extLst>
      <p:ext uri="{BB962C8B-B14F-4D97-AF65-F5344CB8AC3E}">
        <p14:creationId xmlns:p14="http://schemas.microsoft.com/office/powerpoint/2010/main" val="3171227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82000" cy="5016758"/>
          </a:xfrm>
          <a:prstGeom prst="rect">
            <a:avLst/>
          </a:prstGeom>
          <a:noFill/>
        </p:spPr>
        <p:txBody>
          <a:bodyPr wrap="square" rtlCol="0">
            <a:spAutoFit/>
          </a:bodyPr>
          <a:lstStyle/>
          <a:p>
            <a:r>
              <a:rPr lang="en-US" sz="4000" dirty="0" smtClean="0"/>
              <a:t>We will need to make/complete a chart for each problem. </a:t>
            </a:r>
          </a:p>
          <a:p>
            <a:pPr marL="571500" indent="-571500">
              <a:buFont typeface="Arial" panose="020B0604020202020204" pitchFamily="34" charset="0"/>
              <a:buChar char="•"/>
            </a:pPr>
            <a:r>
              <a:rPr lang="en-US" sz="4000" dirty="0" smtClean="0"/>
              <a:t>It will be long</a:t>
            </a:r>
          </a:p>
          <a:p>
            <a:pPr marL="571500" indent="-571500">
              <a:buFont typeface="Arial" panose="020B0604020202020204" pitchFamily="34" charset="0"/>
              <a:buChar char="•"/>
            </a:pPr>
            <a:r>
              <a:rPr lang="en-US" sz="4000" dirty="0" smtClean="0"/>
              <a:t>But, not difficult (easy math)</a:t>
            </a:r>
          </a:p>
          <a:p>
            <a:pPr marL="571500" indent="-571500">
              <a:buFont typeface="Arial" panose="020B0604020202020204" pitchFamily="34" charset="0"/>
              <a:buChar char="•"/>
            </a:pPr>
            <a:r>
              <a:rPr lang="en-US" sz="4000" dirty="0" smtClean="0"/>
              <a:t>Columns will look like…</a:t>
            </a:r>
          </a:p>
          <a:p>
            <a:r>
              <a:rPr lang="en-US" sz="4000" u="sng" dirty="0" smtClean="0"/>
              <a:t>Col 1</a:t>
            </a:r>
            <a:r>
              <a:rPr lang="en-US" sz="4000" dirty="0" smtClean="0"/>
              <a:t>	</a:t>
            </a:r>
            <a:r>
              <a:rPr lang="en-US" sz="4000" u="sng" dirty="0" smtClean="0"/>
              <a:t>col 2</a:t>
            </a:r>
            <a:r>
              <a:rPr lang="en-US" sz="4000" dirty="0" smtClean="0"/>
              <a:t>	</a:t>
            </a:r>
            <a:r>
              <a:rPr lang="en-US" sz="4000" u="sng" dirty="0" smtClean="0"/>
              <a:t>diff</a:t>
            </a:r>
            <a:r>
              <a:rPr lang="en-US" sz="4000" dirty="0" smtClean="0"/>
              <a:t> 		</a:t>
            </a:r>
            <a:r>
              <a:rPr lang="en-US" sz="4000" u="sng" dirty="0" smtClean="0"/>
              <a:t>diff</a:t>
            </a:r>
            <a:r>
              <a:rPr lang="en-US" sz="4000" u="sng" baseline="30000" dirty="0" smtClean="0"/>
              <a:t>2</a:t>
            </a:r>
            <a:endParaRPr lang="en-US" sz="4000" u="sng" dirty="0" smtClean="0"/>
          </a:p>
          <a:p>
            <a:r>
              <a:rPr lang="en-US" sz="4000" dirty="0"/>
              <a:t>	</a:t>
            </a:r>
            <a:r>
              <a:rPr lang="en-US" sz="4000" dirty="0" smtClean="0"/>
              <a:t>			c1 – c2	</a:t>
            </a:r>
            <a:r>
              <a:rPr lang="en-US" sz="4000" dirty="0"/>
              <a:t> </a:t>
            </a:r>
            <a:r>
              <a:rPr lang="en-US" sz="4000" dirty="0" smtClean="0"/>
              <a:t>  (c1 </a:t>
            </a:r>
            <a:r>
              <a:rPr lang="en-US" sz="4000" dirty="0"/>
              <a:t>– </a:t>
            </a:r>
            <a:r>
              <a:rPr lang="en-US" sz="4000" dirty="0" smtClean="0"/>
              <a:t>c2)</a:t>
            </a:r>
            <a:r>
              <a:rPr lang="en-US" sz="4000" baseline="30000" dirty="0" smtClean="0"/>
              <a:t>2</a:t>
            </a:r>
            <a:endParaRPr lang="en-US" sz="4000" dirty="0" smtClean="0"/>
          </a:p>
          <a:p>
            <a:pPr marL="571500" indent="-571500">
              <a:buFont typeface="Arial" panose="020B0604020202020204" pitchFamily="34" charset="0"/>
              <a:buChar char="•"/>
            </a:pPr>
            <a:r>
              <a:rPr lang="en-US" sz="4000" dirty="0" smtClean="0"/>
              <a:t>Let’s look at an example</a:t>
            </a:r>
            <a:endParaRPr lang="en-US" sz="4000" dirty="0"/>
          </a:p>
        </p:txBody>
      </p:sp>
    </p:spTree>
    <p:extLst>
      <p:ext uri="{BB962C8B-B14F-4D97-AF65-F5344CB8AC3E}">
        <p14:creationId xmlns:p14="http://schemas.microsoft.com/office/powerpoint/2010/main" val="65822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2" dur="500"/>
                                        <p:tgtEl>
                                          <p:spTgt spid="2">
                                            <p:txEl>
                                              <p:pRg st="4" end="4"/>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5" dur="5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1873</TotalTime>
  <Words>588</Words>
  <Application>Microsoft Office PowerPoint</Application>
  <PresentationFormat>On-screen Show (4:3)</PresentationFormat>
  <Paragraphs>47</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Oriel</vt:lpstr>
      <vt:lpstr>Equation</vt:lpstr>
      <vt:lpstr>Chapter 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Administrator</dc:creator>
  <cp:lastModifiedBy>pv</cp:lastModifiedBy>
  <cp:revision>20</cp:revision>
  <dcterms:created xsi:type="dcterms:W3CDTF">2019-03-27T15:23:24Z</dcterms:created>
  <dcterms:modified xsi:type="dcterms:W3CDTF">2021-04-08T18:28:30Z</dcterms:modified>
</cp:coreProperties>
</file>